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1"/>
  </p:notesMasterIdLst>
  <p:sldIdLst>
    <p:sldId id="256" r:id="rId5"/>
    <p:sldId id="269" r:id="rId6"/>
    <p:sldId id="272" r:id="rId7"/>
    <p:sldId id="258" r:id="rId8"/>
    <p:sldId id="260" r:id="rId9"/>
    <p:sldId id="268" r:id="rId10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A1"/>
    <a:srgbClr val="3A5F83"/>
    <a:srgbClr val="004A93"/>
    <a:srgbClr val="3A6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1CD59B-5A48-E746-13BA-92AD863B8322}" v="627" dt="2023-01-26T11:17:43.089"/>
    <p1510:client id="{3BE704D7-30FC-EE38-1DF2-DDDF26537426}" v="940" dt="2023-01-19T13:46:53.963"/>
    <p1510:client id="{4487D001-1BAD-DAFE-2EB7-1FC2B92F0643}" v="26" dt="2023-01-25T15:26:48.271"/>
    <p1510:client id="{719A2F5B-D577-4551-A792-8509DB898518}" v="78" dt="2023-01-20T09:19:13.279"/>
    <p1510:client id="{775508D5-317E-52D6-6527-4F03AAE3E2DB}" v="1237" dt="2023-01-20T11:27:46.354"/>
    <p1510:client id="{8275BD62-6073-86D7-ACB8-FAED768378D4}" v="4" dt="2023-02-10T11:24:12.764"/>
    <p1510:client id="{9B5695A7-F4C4-005C-47AE-19EC9B0C46C7}" v="110" dt="2023-01-24T14:14:20.110"/>
    <p1510:client id="{A5034758-8857-B749-B1AA-4AD3B29AB197}" v="147" dt="2023-01-26T12:53:41.422"/>
    <p1510:client id="{B70B9291-3DA8-C671-3442-9CEB4A15E5A3}" v="18" dt="2023-01-20T09:39:07.596"/>
    <p1510:client id="{CA810818-28AF-CA34-F5B2-B56554E7BF3D}" v="1653" dt="2023-01-25T21:13:11.218"/>
    <p1510:client id="{D0FF43FF-A07F-85E4-D0DB-86EF07D43D76}" v="20" dt="2023-01-20T14:29:09.409"/>
    <p1510:client id="{D9D41F39-0EC3-88A3-CD81-3AA9A3B9F825}" v="23" dt="2023-01-20T11:53:44.619"/>
    <p1510:client id="{DD41EFAE-0EEE-BB2B-735A-5D6F80E9DCD0}" v="75" dt="2023-01-20T07:59:34.958"/>
    <p1510:client id="{E63429DE-095D-6C9D-DDA2-C495BC2D5D00}" v="16" dt="2023-01-20T09:28:01.39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82" y="9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Schwager-Guillemenet" userId="S::t.schwager-guillemenet@efficacity.com::cd3bb3d5-7d6e-489b-babb-3dc887a4a14b" providerId="AD" clId="Web-{8275BD62-6073-86D7-ACB8-FAED768378D4}"/>
    <pc:docChg chg="modSld">
      <pc:chgData name="Thomas Schwager-Guillemenet" userId="S::t.schwager-guillemenet@efficacity.com::cd3bb3d5-7d6e-489b-babb-3dc887a4a14b" providerId="AD" clId="Web-{8275BD62-6073-86D7-ACB8-FAED768378D4}" dt="2023-02-10T11:24:12.764" v="3" actId="1076"/>
      <pc:docMkLst>
        <pc:docMk/>
      </pc:docMkLst>
      <pc:sldChg chg="modSp">
        <pc:chgData name="Thomas Schwager-Guillemenet" userId="S::t.schwager-guillemenet@efficacity.com::cd3bb3d5-7d6e-489b-babb-3dc887a4a14b" providerId="AD" clId="Web-{8275BD62-6073-86D7-ACB8-FAED768378D4}" dt="2023-02-10T11:24:12.764" v="3" actId="1076"/>
        <pc:sldMkLst>
          <pc:docMk/>
          <pc:sldMk cId="704656400" sldId="270"/>
        </pc:sldMkLst>
        <pc:spChg chg="mod">
          <ac:chgData name="Thomas Schwager-Guillemenet" userId="S::t.schwager-guillemenet@efficacity.com::cd3bb3d5-7d6e-489b-babb-3dc887a4a14b" providerId="AD" clId="Web-{8275BD62-6073-86D7-ACB8-FAED768378D4}" dt="2023-02-10T11:24:12.764" v="3" actId="1076"/>
          <ac:spMkLst>
            <pc:docMk/>
            <pc:sldMk cId="704656400" sldId="270"/>
            <ac:spMk id="5" creationId="{47F599D1-3A37-4E41-7013-44EF219E0CE1}"/>
          </ac:spMkLst>
        </pc:spChg>
        <pc:spChg chg="mod">
          <ac:chgData name="Thomas Schwager-Guillemenet" userId="S::t.schwager-guillemenet@efficacity.com::cd3bb3d5-7d6e-489b-babb-3dc887a4a14b" providerId="AD" clId="Web-{8275BD62-6073-86D7-ACB8-FAED768378D4}" dt="2023-02-10T11:24:12.748" v="2" actId="1076"/>
          <ac:spMkLst>
            <pc:docMk/>
            <pc:sldMk cId="704656400" sldId="270"/>
            <ac:spMk id="12" creationId="{4350F2E4-597D-E47A-4C8D-15D9B0A50E7F}"/>
          </ac:spMkLst>
        </pc:spChg>
      </pc:sldChg>
    </pc:docChg>
  </pc:docChgLst>
  <pc:docChgLst>
    <pc:chgData name="Thomas Schwager-Guillemenet" userId="S::t.schwager-guillemenet@efficacity.com::cd3bb3d5-7d6e-489b-babb-3dc887a4a14b" providerId="AD" clId="Web-{A5034758-8857-B749-B1AA-4AD3B29AB197}"/>
    <pc:docChg chg="addSld modSld sldOrd">
      <pc:chgData name="Thomas Schwager-Guillemenet" userId="S::t.schwager-guillemenet@efficacity.com::cd3bb3d5-7d6e-489b-babb-3dc887a4a14b" providerId="AD" clId="Web-{A5034758-8857-B749-B1AA-4AD3B29AB197}" dt="2023-01-26T12:53:41.422" v="79"/>
      <pc:docMkLst>
        <pc:docMk/>
      </pc:docMkLst>
      <pc:sldChg chg="modSp">
        <pc:chgData name="Thomas Schwager-Guillemenet" userId="S::t.schwager-guillemenet@efficacity.com::cd3bb3d5-7d6e-489b-babb-3dc887a4a14b" providerId="AD" clId="Web-{A5034758-8857-B749-B1AA-4AD3B29AB197}" dt="2023-01-26T12:53:26.360" v="75" actId="20577"/>
        <pc:sldMkLst>
          <pc:docMk/>
          <pc:sldMk cId="0" sldId="264"/>
        </pc:sldMkLst>
        <pc:spChg chg="mod">
          <ac:chgData name="Thomas Schwager-Guillemenet" userId="S::t.schwager-guillemenet@efficacity.com::cd3bb3d5-7d6e-489b-babb-3dc887a4a14b" providerId="AD" clId="Web-{A5034758-8857-B749-B1AA-4AD3B29AB197}" dt="2023-01-26T12:53:26.360" v="75" actId="20577"/>
          <ac:spMkLst>
            <pc:docMk/>
            <pc:sldMk cId="0" sldId="264"/>
            <ac:spMk id="3" creationId="{00000000-0000-0000-0000-000000000000}"/>
          </ac:spMkLst>
        </pc:spChg>
      </pc:sldChg>
      <pc:sldChg chg="modSp">
        <pc:chgData name="Thomas Schwager-Guillemenet" userId="S::t.schwager-guillemenet@efficacity.com::cd3bb3d5-7d6e-489b-babb-3dc887a4a14b" providerId="AD" clId="Web-{A5034758-8857-B749-B1AA-4AD3B29AB197}" dt="2023-01-26T12:50:16.041" v="69" actId="20577"/>
        <pc:sldMkLst>
          <pc:docMk/>
          <pc:sldMk cId="3403528294" sldId="277"/>
        </pc:sldMkLst>
        <pc:spChg chg="mod">
          <ac:chgData name="Thomas Schwager-Guillemenet" userId="S::t.schwager-guillemenet@efficacity.com::cd3bb3d5-7d6e-489b-babb-3dc887a4a14b" providerId="AD" clId="Web-{A5034758-8857-B749-B1AA-4AD3B29AB197}" dt="2023-01-26T12:50:16.041" v="69" actId="20577"/>
          <ac:spMkLst>
            <pc:docMk/>
            <pc:sldMk cId="3403528294" sldId="277"/>
            <ac:spMk id="8" creationId="{19EF06E9-70F2-4C4F-1120-A82BFAFF5213}"/>
          </ac:spMkLst>
        </pc:spChg>
      </pc:sldChg>
      <pc:sldChg chg="modSp">
        <pc:chgData name="Thomas Schwager-Guillemenet" userId="S::t.schwager-guillemenet@efficacity.com::cd3bb3d5-7d6e-489b-babb-3dc887a4a14b" providerId="AD" clId="Web-{A5034758-8857-B749-B1AA-4AD3B29AB197}" dt="2023-01-26T12:45:15.080" v="5" actId="20577"/>
        <pc:sldMkLst>
          <pc:docMk/>
          <pc:sldMk cId="3022813781" sldId="283"/>
        </pc:sldMkLst>
        <pc:spChg chg="mod">
          <ac:chgData name="Thomas Schwager-Guillemenet" userId="S::t.schwager-guillemenet@efficacity.com::cd3bb3d5-7d6e-489b-babb-3dc887a4a14b" providerId="AD" clId="Web-{A5034758-8857-B749-B1AA-4AD3B29AB197}" dt="2023-01-26T12:45:15.080" v="5" actId="20577"/>
          <ac:spMkLst>
            <pc:docMk/>
            <pc:sldMk cId="3022813781" sldId="283"/>
            <ac:spMk id="2" creationId="{00000000-0000-0000-0000-000000000000}"/>
          </ac:spMkLst>
        </pc:spChg>
      </pc:sldChg>
      <pc:sldChg chg="modSp">
        <pc:chgData name="Thomas Schwager-Guillemenet" userId="S::t.schwager-guillemenet@efficacity.com::cd3bb3d5-7d6e-489b-babb-3dc887a4a14b" providerId="AD" clId="Web-{A5034758-8857-B749-B1AA-4AD3B29AB197}" dt="2023-01-26T12:48:20.398" v="48" actId="20577"/>
        <pc:sldMkLst>
          <pc:docMk/>
          <pc:sldMk cId="834656946" sldId="289"/>
        </pc:sldMkLst>
        <pc:spChg chg="mod">
          <ac:chgData name="Thomas Schwager-Guillemenet" userId="S::t.schwager-guillemenet@efficacity.com::cd3bb3d5-7d6e-489b-babb-3dc887a4a14b" providerId="AD" clId="Web-{A5034758-8857-B749-B1AA-4AD3B29AB197}" dt="2023-01-26T12:48:20.398" v="48" actId="20577"/>
          <ac:spMkLst>
            <pc:docMk/>
            <pc:sldMk cId="834656946" sldId="289"/>
            <ac:spMk id="4" creationId="{5D984A9B-DC75-2B77-DF4D-130727FDFAE8}"/>
          </ac:spMkLst>
        </pc:spChg>
      </pc:sldChg>
      <pc:sldChg chg="add ord">
        <pc:chgData name="Thomas Schwager-Guillemenet" userId="S::t.schwager-guillemenet@efficacity.com::cd3bb3d5-7d6e-489b-babb-3dc887a4a14b" providerId="AD" clId="Web-{A5034758-8857-B749-B1AA-4AD3B29AB197}" dt="2023-01-26T12:53:41.422" v="78"/>
        <pc:sldMkLst>
          <pc:docMk/>
          <pc:sldMk cId="3229506365" sldId="295"/>
        </pc:sldMkLst>
      </pc:sldChg>
      <pc:sldChg chg="add ord">
        <pc:chgData name="Thomas Schwager-Guillemenet" userId="S::t.schwager-guillemenet@efficacity.com::cd3bb3d5-7d6e-489b-babb-3dc887a4a14b" providerId="AD" clId="Web-{A5034758-8857-B749-B1AA-4AD3B29AB197}" dt="2023-01-26T12:53:41.422" v="79"/>
        <pc:sldMkLst>
          <pc:docMk/>
          <pc:sldMk cId="818172896" sldId="29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788C0-0D3A-41BF-9E4D-387CC12EAA28}" type="datetimeFigureOut">
              <a:rPr lang="fr-FR" smtClean="0"/>
              <a:t>21/02/2023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F39664-D93B-4BF0-8BD8-8A9F86B54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939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cs typeface="Calibri"/>
              </a:rPr>
              <a:t>Lancement</a:t>
            </a:r>
            <a:r>
              <a:rPr lang="en-US">
                <a:cs typeface="Calibri"/>
              </a:rPr>
              <a:t> de la </a:t>
            </a:r>
            <a:r>
              <a:rPr lang="en-US" err="1">
                <a:cs typeface="Calibri"/>
              </a:rPr>
              <a:t>présentation</a:t>
            </a:r>
            <a:r>
              <a:rPr lang="en-US">
                <a:cs typeface="Calibri"/>
              </a:rPr>
              <a:t> : CUD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39664-D93B-4BF0-8BD8-8A9F86B54D4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3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Introduction de Sylvie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39664-D93B-4BF0-8BD8-8A9F86B54D4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4655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CUD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39664-D93B-4BF0-8BD8-8A9F86B54D4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77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CUD team leader – mettre en contexte 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9664-D93B-4BF0-8BD8-8A9F86B54D4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62403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>
                <a:cs typeface="Calibri"/>
              </a:rPr>
              <a:t>CUD - </a:t>
            </a:r>
            <a:r>
              <a:rPr lang="fr-FR"/>
              <a:t>donner une perspective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F39664-D93B-4BF0-8BD8-8A9F86B54D4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709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CUD à confirmer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39664-D93B-4BF0-8BD8-8A9F86B54D4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14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A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0064A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A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4A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153650" y="5019675"/>
            <a:ext cx="2038350" cy="1838325"/>
          </a:xfrm>
          <a:custGeom>
            <a:avLst/>
            <a:gdLst/>
            <a:ahLst/>
            <a:cxnLst/>
            <a:rect l="l" t="t" r="r" b="b"/>
            <a:pathLst>
              <a:path w="2038350" h="1838325">
                <a:moveTo>
                  <a:pt x="1462151" y="0"/>
                </a:moveTo>
                <a:lnTo>
                  <a:pt x="1413883" y="781"/>
                </a:lnTo>
                <a:lnTo>
                  <a:pt x="1366006" y="3109"/>
                </a:lnTo>
                <a:lnTo>
                  <a:pt x="1318545" y="6961"/>
                </a:lnTo>
                <a:lnTo>
                  <a:pt x="1271523" y="12311"/>
                </a:lnTo>
                <a:lnTo>
                  <a:pt x="1224965" y="19136"/>
                </a:lnTo>
                <a:lnTo>
                  <a:pt x="1178895" y="27411"/>
                </a:lnTo>
                <a:lnTo>
                  <a:pt x="1133336" y="37113"/>
                </a:lnTo>
                <a:lnTo>
                  <a:pt x="1088313" y="48218"/>
                </a:lnTo>
                <a:lnTo>
                  <a:pt x="1043850" y="60700"/>
                </a:lnTo>
                <a:lnTo>
                  <a:pt x="999971" y="74537"/>
                </a:lnTo>
                <a:lnTo>
                  <a:pt x="956700" y="89705"/>
                </a:lnTo>
                <a:lnTo>
                  <a:pt x="914061" y="106178"/>
                </a:lnTo>
                <a:lnTo>
                  <a:pt x="872078" y="123934"/>
                </a:lnTo>
                <a:lnTo>
                  <a:pt x="830776" y="142947"/>
                </a:lnTo>
                <a:lnTo>
                  <a:pt x="790177" y="163195"/>
                </a:lnTo>
                <a:lnTo>
                  <a:pt x="750307" y="184652"/>
                </a:lnTo>
                <a:lnTo>
                  <a:pt x="711190" y="207295"/>
                </a:lnTo>
                <a:lnTo>
                  <a:pt x="672849" y="231099"/>
                </a:lnTo>
                <a:lnTo>
                  <a:pt x="635309" y="256041"/>
                </a:lnTo>
                <a:lnTo>
                  <a:pt x="598593" y="282097"/>
                </a:lnTo>
                <a:lnTo>
                  <a:pt x="562726" y="309242"/>
                </a:lnTo>
                <a:lnTo>
                  <a:pt x="527732" y="337452"/>
                </a:lnTo>
                <a:lnTo>
                  <a:pt x="493635" y="366704"/>
                </a:lnTo>
                <a:lnTo>
                  <a:pt x="460459" y="396972"/>
                </a:lnTo>
                <a:lnTo>
                  <a:pt x="428228" y="428234"/>
                </a:lnTo>
                <a:lnTo>
                  <a:pt x="396966" y="460465"/>
                </a:lnTo>
                <a:lnTo>
                  <a:pt x="366697" y="493640"/>
                </a:lnTo>
                <a:lnTo>
                  <a:pt x="337445" y="527737"/>
                </a:lnTo>
                <a:lnTo>
                  <a:pt x="309235" y="562730"/>
                </a:lnTo>
                <a:lnTo>
                  <a:pt x="282090" y="598596"/>
                </a:lnTo>
                <a:lnTo>
                  <a:pt x="256034" y="635310"/>
                </a:lnTo>
                <a:lnTo>
                  <a:pt x="231093" y="672849"/>
                </a:lnTo>
                <a:lnTo>
                  <a:pt x="207288" y="711189"/>
                </a:lnTo>
                <a:lnTo>
                  <a:pt x="184646" y="750304"/>
                </a:lnTo>
                <a:lnTo>
                  <a:pt x="163189" y="790172"/>
                </a:lnTo>
                <a:lnTo>
                  <a:pt x="142942" y="830769"/>
                </a:lnTo>
                <a:lnTo>
                  <a:pt x="123929" y="872069"/>
                </a:lnTo>
                <a:lnTo>
                  <a:pt x="106174" y="914049"/>
                </a:lnTo>
                <a:lnTo>
                  <a:pt x="89701" y="956685"/>
                </a:lnTo>
                <a:lnTo>
                  <a:pt x="74534" y="999953"/>
                </a:lnTo>
                <a:lnTo>
                  <a:pt x="60698" y="1043829"/>
                </a:lnTo>
                <a:lnTo>
                  <a:pt x="48215" y="1088288"/>
                </a:lnTo>
                <a:lnTo>
                  <a:pt x="37111" y="1133308"/>
                </a:lnTo>
                <a:lnTo>
                  <a:pt x="27410" y="1178862"/>
                </a:lnTo>
                <a:lnTo>
                  <a:pt x="19135" y="1224928"/>
                </a:lnTo>
                <a:lnTo>
                  <a:pt x="12310" y="1271482"/>
                </a:lnTo>
                <a:lnTo>
                  <a:pt x="6960" y="1318498"/>
                </a:lnTo>
                <a:lnTo>
                  <a:pt x="3109" y="1365954"/>
                </a:lnTo>
                <a:lnTo>
                  <a:pt x="781" y="1413825"/>
                </a:lnTo>
                <a:lnTo>
                  <a:pt x="0" y="1462087"/>
                </a:lnTo>
                <a:lnTo>
                  <a:pt x="781" y="1510349"/>
                </a:lnTo>
                <a:lnTo>
                  <a:pt x="3109" y="1558220"/>
                </a:lnTo>
                <a:lnTo>
                  <a:pt x="6960" y="1605676"/>
                </a:lnTo>
                <a:lnTo>
                  <a:pt x="12310" y="1652692"/>
                </a:lnTo>
                <a:lnTo>
                  <a:pt x="19135" y="1699246"/>
                </a:lnTo>
                <a:lnTo>
                  <a:pt x="27410" y="1745312"/>
                </a:lnTo>
                <a:lnTo>
                  <a:pt x="37111" y="1790866"/>
                </a:lnTo>
                <a:lnTo>
                  <a:pt x="48215" y="1835886"/>
                </a:lnTo>
                <a:lnTo>
                  <a:pt x="48900" y="1838324"/>
                </a:lnTo>
                <a:lnTo>
                  <a:pt x="2038350" y="1838324"/>
                </a:lnTo>
                <a:lnTo>
                  <a:pt x="2038350" y="118098"/>
                </a:lnTo>
                <a:lnTo>
                  <a:pt x="2010169" y="106178"/>
                </a:lnTo>
                <a:lnTo>
                  <a:pt x="1967534" y="89705"/>
                </a:lnTo>
                <a:lnTo>
                  <a:pt x="1924268" y="74537"/>
                </a:lnTo>
                <a:lnTo>
                  <a:pt x="1880394" y="60700"/>
                </a:lnTo>
                <a:lnTo>
                  <a:pt x="1835936" y="48218"/>
                </a:lnTo>
                <a:lnTo>
                  <a:pt x="1790919" y="37113"/>
                </a:lnTo>
                <a:lnTo>
                  <a:pt x="1745366" y="27411"/>
                </a:lnTo>
                <a:lnTo>
                  <a:pt x="1699301" y="19136"/>
                </a:lnTo>
                <a:lnTo>
                  <a:pt x="1652750" y="12311"/>
                </a:lnTo>
                <a:lnTo>
                  <a:pt x="1605735" y="6961"/>
                </a:lnTo>
                <a:lnTo>
                  <a:pt x="1558280" y="3109"/>
                </a:lnTo>
                <a:lnTo>
                  <a:pt x="1510411" y="781"/>
                </a:lnTo>
                <a:lnTo>
                  <a:pt x="146215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90500" y="6048375"/>
            <a:ext cx="1638300" cy="647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658408" y="170998"/>
            <a:ext cx="1372399" cy="13732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076450" y="6181725"/>
            <a:ext cx="1714500" cy="495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0012" y="6005512"/>
            <a:ext cx="3943350" cy="723900"/>
          </a:xfrm>
          <a:custGeom>
            <a:avLst/>
            <a:gdLst/>
            <a:ahLst/>
            <a:cxnLst/>
            <a:rect l="l" t="t" r="r" b="b"/>
            <a:pathLst>
              <a:path w="3943350" h="723900">
                <a:moveTo>
                  <a:pt x="0" y="723900"/>
                </a:moveTo>
                <a:lnTo>
                  <a:pt x="3943350" y="723900"/>
                </a:lnTo>
                <a:lnTo>
                  <a:pt x="3943350" y="0"/>
                </a:lnTo>
                <a:lnTo>
                  <a:pt x="0" y="0"/>
                </a:lnTo>
                <a:lnTo>
                  <a:pt x="0" y="7239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0653776" y="128651"/>
            <a:ext cx="1538605" cy="1524000"/>
          </a:xfrm>
          <a:custGeom>
            <a:avLst/>
            <a:gdLst/>
            <a:ahLst/>
            <a:cxnLst/>
            <a:rect l="l" t="t" r="r" b="b"/>
            <a:pathLst>
              <a:path w="1538604" h="1524000">
                <a:moveTo>
                  <a:pt x="0" y="1524000"/>
                </a:moveTo>
                <a:lnTo>
                  <a:pt x="1538224" y="1524000"/>
                </a:lnTo>
                <a:lnTo>
                  <a:pt x="1538224" y="0"/>
                </a:lnTo>
                <a:lnTo>
                  <a:pt x="0" y="0"/>
                </a:lnTo>
                <a:lnTo>
                  <a:pt x="0" y="1524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0653776" y="1646301"/>
            <a:ext cx="1538605" cy="12700"/>
          </a:xfrm>
          <a:custGeom>
            <a:avLst/>
            <a:gdLst/>
            <a:ahLst/>
            <a:cxnLst/>
            <a:rect l="l" t="t" r="r" b="b"/>
            <a:pathLst>
              <a:path w="1538604" h="12700">
                <a:moveTo>
                  <a:pt x="0" y="12700"/>
                </a:moveTo>
                <a:lnTo>
                  <a:pt x="1538224" y="12700"/>
                </a:lnTo>
                <a:lnTo>
                  <a:pt x="1538224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0653776" y="128651"/>
            <a:ext cx="1538605" cy="1524000"/>
          </a:xfrm>
          <a:custGeom>
            <a:avLst/>
            <a:gdLst/>
            <a:ahLst/>
            <a:cxnLst/>
            <a:rect l="l" t="t" r="r" b="b"/>
            <a:pathLst>
              <a:path w="1538604" h="1524000">
                <a:moveTo>
                  <a:pt x="1538224" y="0"/>
                </a:moveTo>
                <a:lnTo>
                  <a:pt x="0" y="0"/>
                </a:lnTo>
                <a:lnTo>
                  <a:pt x="0" y="15240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6067" y="135572"/>
            <a:ext cx="10836275" cy="517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64A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17170" y="1820227"/>
            <a:ext cx="6629400" cy="4192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0064A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3" cy="6857997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10153650" y="5019675"/>
            <a:ext cx="2038350" cy="1838325"/>
          </a:xfrm>
          <a:custGeom>
            <a:avLst/>
            <a:gdLst/>
            <a:ahLst/>
            <a:cxnLst/>
            <a:rect l="l" t="t" r="r" b="b"/>
            <a:pathLst>
              <a:path w="2038350" h="1838325">
                <a:moveTo>
                  <a:pt x="1462151" y="0"/>
                </a:moveTo>
                <a:lnTo>
                  <a:pt x="1413883" y="781"/>
                </a:lnTo>
                <a:lnTo>
                  <a:pt x="1366006" y="3109"/>
                </a:lnTo>
                <a:lnTo>
                  <a:pt x="1318545" y="6961"/>
                </a:lnTo>
                <a:lnTo>
                  <a:pt x="1271523" y="12311"/>
                </a:lnTo>
                <a:lnTo>
                  <a:pt x="1224965" y="19136"/>
                </a:lnTo>
                <a:lnTo>
                  <a:pt x="1178895" y="27411"/>
                </a:lnTo>
                <a:lnTo>
                  <a:pt x="1133336" y="37113"/>
                </a:lnTo>
                <a:lnTo>
                  <a:pt x="1088313" y="48218"/>
                </a:lnTo>
                <a:lnTo>
                  <a:pt x="1043850" y="60700"/>
                </a:lnTo>
                <a:lnTo>
                  <a:pt x="999971" y="74537"/>
                </a:lnTo>
                <a:lnTo>
                  <a:pt x="956700" y="89705"/>
                </a:lnTo>
                <a:lnTo>
                  <a:pt x="914061" y="106178"/>
                </a:lnTo>
                <a:lnTo>
                  <a:pt x="872078" y="123934"/>
                </a:lnTo>
                <a:lnTo>
                  <a:pt x="830776" y="142947"/>
                </a:lnTo>
                <a:lnTo>
                  <a:pt x="790177" y="163195"/>
                </a:lnTo>
                <a:lnTo>
                  <a:pt x="750307" y="184652"/>
                </a:lnTo>
                <a:lnTo>
                  <a:pt x="711190" y="207295"/>
                </a:lnTo>
                <a:lnTo>
                  <a:pt x="672849" y="231099"/>
                </a:lnTo>
                <a:lnTo>
                  <a:pt x="635309" y="256041"/>
                </a:lnTo>
                <a:lnTo>
                  <a:pt x="598593" y="282097"/>
                </a:lnTo>
                <a:lnTo>
                  <a:pt x="562726" y="309242"/>
                </a:lnTo>
                <a:lnTo>
                  <a:pt x="527732" y="337452"/>
                </a:lnTo>
                <a:lnTo>
                  <a:pt x="493635" y="366704"/>
                </a:lnTo>
                <a:lnTo>
                  <a:pt x="460459" y="396972"/>
                </a:lnTo>
                <a:lnTo>
                  <a:pt x="428228" y="428234"/>
                </a:lnTo>
                <a:lnTo>
                  <a:pt x="396966" y="460465"/>
                </a:lnTo>
                <a:lnTo>
                  <a:pt x="366697" y="493640"/>
                </a:lnTo>
                <a:lnTo>
                  <a:pt x="337445" y="527737"/>
                </a:lnTo>
                <a:lnTo>
                  <a:pt x="309235" y="562730"/>
                </a:lnTo>
                <a:lnTo>
                  <a:pt x="282090" y="598596"/>
                </a:lnTo>
                <a:lnTo>
                  <a:pt x="256034" y="635310"/>
                </a:lnTo>
                <a:lnTo>
                  <a:pt x="231093" y="672849"/>
                </a:lnTo>
                <a:lnTo>
                  <a:pt x="207288" y="711189"/>
                </a:lnTo>
                <a:lnTo>
                  <a:pt x="184646" y="750304"/>
                </a:lnTo>
                <a:lnTo>
                  <a:pt x="163189" y="790172"/>
                </a:lnTo>
                <a:lnTo>
                  <a:pt x="142942" y="830769"/>
                </a:lnTo>
                <a:lnTo>
                  <a:pt x="123929" y="872069"/>
                </a:lnTo>
                <a:lnTo>
                  <a:pt x="106174" y="914049"/>
                </a:lnTo>
                <a:lnTo>
                  <a:pt x="89701" y="956685"/>
                </a:lnTo>
                <a:lnTo>
                  <a:pt x="74534" y="999953"/>
                </a:lnTo>
                <a:lnTo>
                  <a:pt x="60698" y="1043829"/>
                </a:lnTo>
                <a:lnTo>
                  <a:pt x="48215" y="1088288"/>
                </a:lnTo>
                <a:lnTo>
                  <a:pt x="37111" y="1133308"/>
                </a:lnTo>
                <a:lnTo>
                  <a:pt x="27410" y="1178862"/>
                </a:lnTo>
                <a:lnTo>
                  <a:pt x="19135" y="1224928"/>
                </a:lnTo>
                <a:lnTo>
                  <a:pt x="12310" y="1271482"/>
                </a:lnTo>
                <a:lnTo>
                  <a:pt x="6960" y="1318498"/>
                </a:lnTo>
                <a:lnTo>
                  <a:pt x="3109" y="1365954"/>
                </a:lnTo>
                <a:lnTo>
                  <a:pt x="781" y="1413825"/>
                </a:lnTo>
                <a:lnTo>
                  <a:pt x="0" y="1462087"/>
                </a:lnTo>
                <a:lnTo>
                  <a:pt x="781" y="1510349"/>
                </a:lnTo>
                <a:lnTo>
                  <a:pt x="3109" y="1558220"/>
                </a:lnTo>
                <a:lnTo>
                  <a:pt x="6960" y="1605676"/>
                </a:lnTo>
                <a:lnTo>
                  <a:pt x="12310" y="1652692"/>
                </a:lnTo>
                <a:lnTo>
                  <a:pt x="19135" y="1699246"/>
                </a:lnTo>
                <a:lnTo>
                  <a:pt x="27410" y="1745312"/>
                </a:lnTo>
                <a:lnTo>
                  <a:pt x="37111" y="1790866"/>
                </a:lnTo>
                <a:lnTo>
                  <a:pt x="48215" y="1835886"/>
                </a:lnTo>
                <a:lnTo>
                  <a:pt x="48900" y="1838324"/>
                </a:lnTo>
                <a:lnTo>
                  <a:pt x="2038350" y="1838324"/>
                </a:lnTo>
                <a:lnTo>
                  <a:pt x="2038350" y="118098"/>
                </a:lnTo>
                <a:lnTo>
                  <a:pt x="2010169" y="106178"/>
                </a:lnTo>
                <a:lnTo>
                  <a:pt x="1967534" y="89705"/>
                </a:lnTo>
                <a:lnTo>
                  <a:pt x="1924268" y="74537"/>
                </a:lnTo>
                <a:lnTo>
                  <a:pt x="1880394" y="60700"/>
                </a:lnTo>
                <a:lnTo>
                  <a:pt x="1835936" y="48218"/>
                </a:lnTo>
                <a:lnTo>
                  <a:pt x="1790919" y="37113"/>
                </a:lnTo>
                <a:lnTo>
                  <a:pt x="1745366" y="27411"/>
                </a:lnTo>
                <a:lnTo>
                  <a:pt x="1699301" y="19136"/>
                </a:lnTo>
                <a:lnTo>
                  <a:pt x="1652750" y="12311"/>
                </a:lnTo>
                <a:lnTo>
                  <a:pt x="1605735" y="6961"/>
                </a:lnTo>
                <a:lnTo>
                  <a:pt x="1558280" y="3109"/>
                </a:lnTo>
                <a:lnTo>
                  <a:pt x="1510411" y="781"/>
                </a:lnTo>
                <a:lnTo>
                  <a:pt x="1462151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76450" y="6181725"/>
            <a:ext cx="1714500" cy="495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38200" y="1293346"/>
            <a:ext cx="11353800" cy="5486400"/>
          </a:xfrm>
          <a:custGeom>
            <a:avLst/>
            <a:gdLst/>
            <a:ahLst/>
            <a:cxnLst/>
            <a:rect l="l" t="t" r="r" b="b"/>
            <a:pathLst>
              <a:path w="11353800" h="5486400">
                <a:moveTo>
                  <a:pt x="11353800" y="5486397"/>
                </a:moveTo>
                <a:lnTo>
                  <a:pt x="11353800" y="0"/>
                </a:lnTo>
                <a:lnTo>
                  <a:pt x="0" y="0"/>
                </a:lnTo>
                <a:lnTo>
                  <a:pt x="0" y="5486397"/>
                </a:lnTo>
                <a:lnTo>
                  <a:pt x="11353800" y="5486397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62950" y="2867025"/>
            <a:ext cx="3829050" cy="39909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72830" y="1483061"/>
            <a:ext cx="8537258" cy="477054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 algn="ctr">
              <a:lnSpc>
                <a:spcPts val="3229"/>
              </a:lnSpc>
              <a:spcBef>
                <a:spcPts val="520"/>
              </a:spcBef>
            </a:pPr>
            <a:r>
              <a:rPr lang="fr-FR" sz="3600">
                <a:solidFill>
                  <a:schemeClr val="bg1"/>
                </a:solidFill>
                <a:ea typeface="+mj-lt"/>
                <a:cs typeface="+mj-lt"/>
              </a:rPr>
              <a:t>URBACT IV network application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3000" y="1994751"/>
            <a:ext cx="7511416" cy="1574149"/>
          </a:xfrm>
          <a:prstGeom prst="rect">
            <a:avLst/>
          </a:prstGeom>
        </p:spPr>
        <p:txBody>
          <a:bodyPr vert="horz" wrap="square" lIns="0" tIns="73025" rIns="0" bIns="0" rtlCol="0" anchor="t">
            <a:spAutoFit/>
          </a:bodyPr>
          <a:lstStyle/>
          <a:p>
            <a:pPr marL="12700" marR="819785">
              <a:lnSpc>
                <a:spcPts val="3910"/>
              </a:lnSpc>
              <a:spcBef>
                <a:spcPts val="575"/>
              </a:spcBef>
            </a:pPr>
            <a:r>
              <a:rPr sz="2400">
                <a:solidFill>
                  <a:srgbClr val="FFFFFF"/>
                </a:solidFill>
                <a:latin typeface="Arial Black"/>
                <a:cs typeface="Arial Black"/>
              </a:rPr>
              <a:t>Sharing </a:t>
            </a:r>
            <a:r>
              <a:rPr sz="2400" spc="-10">
                <a:solidFill>
                  <a:srgbClr val="FFFFFF"/>
                </a:solidFill>
                <a:latin typeface="Arial Black"/>
                <a:cs typeface="Arial Black"/>
              </a:rPr>
              <a:t>best </a:t>
            </a:r>
            <a:r>
              <a:rPr sz="2400">
                <a:solidFill>
                  <a:srgbClr val="FFFFFF"/>
                </a:solidFill>
                <a:latin typeface="Arial Black"/>
                <a:cs typeface="Arial Black"/>
              </a:rPr>
              <a:t>practices </a:t>
            </a:r>
            <a:r>
              <a:rPr sz="2400" spc="-20">
                <a:solidFill>
                  <a:srgbClr val="FFFFFF"/>
                </a:solidFill>
                <a:latin typeface="Arial Black"/>
                <a:cs typeface="Arial Black"/>
              </a:rPr>
              <a:t>for </a:t>
            </a:r>
            <a:r>
              <a:rPr lang="fr-FR" sz="2400" spc="-2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400" spc="-5">
                <a:solidFill>
                  <a:srgbClr val="FFFFFF"/>
                </a:solidFill>
                <a:latin typeface="Arial Black"/>
                <a:cs typeface="Arial Black"/>
              </a:rPr>
              <a:t>mplementing</a:t>
            </a:r>
            <a:r>
              <a:rPr sz="2400" spc="-10">
                <a:solidFill>
                  <a:srgbClr val="FFFFFF"/>
                </a:solidFill>
                <a:latin typeface="Arial Black"/>
                <a:cs typeface="Arial Black"/>
              </a:rPr>
              <a:t> the</a:t>
            </a:r>
            <a:r>
              <a:rPr lang="fr-FR" sz="2400" spc="-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">
                <a:solidFill>
                  <a:srgbClr val="FFFFFF"/>
                </a:solidFill>
                <a:latin typeface="Arial Black"/>
                <a:cs typeface="Arial Black"/>
              </a:rPr>
              <a:t>17</a:t>
            </a:r>
            <a:r>
              <a:rPr lang="fr-FR" sz="2400" spc="-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">
                <a:solidFill>
                  <a:srgbClr val="FFFFFF"/>
                </a:solidFill>
                <a:latin typeface="Arial Black"/>
                <a:cs typeface="Arial Black"/>
              </a:rPr>
              <a:t>Sustainable</a:t>
            </a:r>
            <a:r>
              <a:rPr lang="fr-FR" sz="2400" spc="-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20">
                <a:solidFill>
                  <a:srgbClr val="FFFFFF"/>
                </a:solidFill>
                <a:latin typeface="Arial Black"/>
                <a:cs typeface="Arial Black"/>
              </a:rPr>
              <a:t>Development</a:t>
            </a:r>
            <a:r>
              <a:rPr lang="fr-FR" sz="2400">
                <a:latin typeface="Arial Black"/>
                <a:cs typeface="Arial Black"/>
              </a:rPr>
              <a:t> </a:t>
            </a:r>
            <a:r>
              <a:rPr sz="2400">
                <a:solidFill>
                  <a:srgbClr val="FFFFFF"/>
                </a:solidFill>
                <a:latin typeface="Arial Black"/>
                <a:cs typeface="Arial Black"/>
              </a:rPr>
              <a:t>Goals </a:t>
            </a:r>
            <a:r>
              <a:rPr sz="2400" spc="-5">
                <a:solidFill>
                  <a:srgbClr val="FFFFFF"/>
                </a:solidFill>
                <a:latin typeface="Arial Black"/>
                <a:cs typeface="Arial Black"/>
              </a:rPr>
              <a:t>(SDGs)</a:t>
            </a:r>
            <a:r>
              <a:rPr sz="2400" spc="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40">
                <a:solidFill>
                  <a:srgbClr val="FFFFFF"/>
                </a:solidFill>
                <a:latin typeface="Arial Black"/>
                <a:cs typeface="Arial Black"/>
              </a:rPr>
              <a:t>at</a:t>
            </a:r>
            <a:r>
              <a:rPr sz="2400" spc="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1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lang="fr-FR" sz="2400" spc="-10">
                <a:solidFill>
                  <a:srgbClr val="FFFFFF"/>
                </a:solidFill>
                <a:latin typeface="Arial Black"/>
                <a:cs typeface="Arial Black"/>
              </a:rPr>
              <a:t> municipality </a:t>
            </a:r>
            <a:r>
              <a:rPr sz="2400" spc="-35">
                <a:solidFill>
                  <a:srgbClr val="FFFFFF"/>
                </a:solidFill>
                <a:latin typeface="Arial Black"/>
                <a:cs typeface="Arial Black"/>
              </a:rPr>
              <a:t>level</a:t>
            </a:r>
            <a:endParaRPr lang="fr-FR" sz="24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74476" y="644397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solidFill>
                  <a:srgbClr val="889FBE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3"/>
          <p:cNvSpPr txBox="1"/>
          <p:nvPr/>
        </p:nvSpPr>
        <p:spPr>
          <a:xfrm>
            <a:off x="1143000" y="4232600"/>
            <a:ext cx="7511416" cy="516423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 marR="820419">
              <a:lnSpc>
                <a:spcPts val="3910"/>
              </a:lnSpc>
              <a:spcBef>
                <a:spcPts val="575"/>
              </a:spcBef>
            </a:pPr>
            <a:r>
              <a:rPr lang="fr-FR" sz="2000" dirty="0" err="1">
                <a:solidFill>
                  <a:srgbClr val="FFFFFF"/>
                </a:solidFill>
                <a:latin typeface="Arial Black"/>
                <a:cs typeface="Arial Black"/>
              </a:rPr>
              <a:t>Presentation</a:t>
            </a:r>
            <a:r>
              <a:rPr lang="fr-FR" sz="2000" dirty="0">
                <a:solidFill>
                  <a:srgbClr val="FFFFFF"/>
                </a:solidFill>
                <a:latin typeface="Arial Black"/>
                <a:cs typeface="Arial Black"/>
              </a:rPr>
              <a:t> to </a:t>
            </a:r>
            <a:r>
              <a:rPr lang="fr-FR" sz="2000" dirty="0" err="1">
                <a:solidFill>
                  <a:srgbClr val="FFFFFF"/>
                </a:solidFill>
                <a:latin typeface="Arial Black"/>
                <a:cs typeface="Arial Black"/>
              </a:rPr>
              <a:t>interested</a:t>
            </a:r>
            <a:r>
              <a:rPr lang="fr-FR" sz="20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fr-FR" sz="2000" dirty="0" err="1" smtClean="0">
                <a:solidFill>
                  <a:srgbClr val="FFFFFF"/>
                </a:solidFill>
                <a:latin typeface="Arial Black"/>
                <a:cs typeface="Arial Black"/>
              </a:rPr>
              <a:t>cities</a:t>
            </a:r>
            <a:endParaRPr lang="fr-FR" sz="2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3" cy="6857997"/>
          </a:xfrm>
          <a:prstGeom prst="rect">
            <a:avLst/>
          </a:prstGeom>
        </p:spPr>
      </p:pic>
      <p:pic>
        <p:nvPicPr>
          <p:cNvPr id="2" name="Image 2" descr="Une image contenant intérieur, différent&#10;&#10;Description générée automatiquement">
            <a:extLst>
              <a:ext uri="{FF2B5EF4-FFF2-40B4-BE49-F238E27FC236}">
                <a16:creationId xmlns:a16="http://schemas.microsoft.com/office/drawing/2014/main" id="{7B1F33EE-1AEC-D0F8-C3D0-49E599D95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" y="2043436"/>
            <a:ext cx="12184155" cy="4816201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9802" y="1659228"/>
            <a:ext cx="8537258" cy="597408"/>
          </a:xfrm>
          <a:prstGeom prst="rect">
            <a:avLst/>
          </a:prstGeom>
        </p:spPr>
        <p:txBody>
          <a:bodyPr vert="horz" wrap="square" lIns="0" tIns="66040" rIns="0" bIns="0" rtlCol="0" anchor="t">
            <a:spAutoFit/>
          </a:bodyPr>
          <a:lstStyle/>
          <a:p>
            <a:pPr marL="12700" marR="5080" algn="ctr">
              <a:lnSpc>
                <a:spcPts val="3229"/>
              </a:lnSpc>
              <a:spcBef>
                <a:spcPts val="520"/>
              </a:spcBef>
            </a:pPr>
            <a:r>
              <a:rPr lang="fr-FR" sz="6600" dirty="0">
                <a:solidFill>
                  <a:srgbClr val="004A93"/>
                </a:solidFill>
                <a:ea typeface="+mj-lt"/>
                <a:cs typeface="+mj-lt"/>
              </a:rPr>
              <a:t>WELCOME ! </a:t>
            </a:r>
            <a:endParaRPr lang="fr-FR" sz="6600" dirty="0">
              <a:solidFill>
                <a:srgbClr val="004A93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74476" y="644397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solidFill>
                  <a:srgbClr val="889FBE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3A62866A-1E58-7BA2-91A4-A7B75A3C17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0060" y="5651342"/>
            <a:ext cx="2493308" cy="120855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4F76DA2-AB60-2ABD-61C9-ADDDBC3B24CB}"/>
              </a:ext>
            </a:extLst>
          </p:cNvPr>
          <p:cNvSpPr txBox="1"/>
          <p:nvPr/>
        </p:nvSpPr>
        <p:spPr>
          <a:xfrm>
            <a:off x="8564095" y="5656168"/>
            <a:ext cx="1134596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r-FR" sz="2400">
                <a:solidFill>
                  <a:schemeClr val="tx2">
                    <a:lumMod val="60000"/>
                    <a:lumOff val="40000"/>
                  </a:schemeClr>
                </a:solidFill>
                <a:latin typeface="Georgia Pro"/>
                <a:cs typeface="Calibri"/>
              </a:rPr>
              <a:t>2013</a:t>
            </a:r>
            <a:endParaRPr lang="fr-FR" sz="2400">
              <a:solidFill>
                <a:schemeClr val="tx2">
                  <a:lumMod val="60000"/>
                  <a:lumOff val="40000"/>
                </a:schemeClr>
              </a:solidFill>
              <a:latin typeface="Georgia Pro"/>
            </a:endParaRPr>
          </a:p>
          <a:p>
            <a:pPr algn="r"/>
            <a:r>
              <a:rPr lang="fr-FR" sz="2400">
                <a:solidFill>
                  <a:schemeClr val="tx2">
                    <a:lumMod val="60000"/>
                    <a:lumOff val="40000"/>
                  </a:schemeClr>
                </a:solidFill>
                <a:latin typeface="Georgia Pro"/>
                <a:cs typeface="Calibri"/>
              </a:rPr>
              <a:t>2017</a:t>
            </a:r>
          </a:p>
          <a:p>
            <a:pPr algn="r"/>
            <a:r>
              <a:rPr lang="fr-FR" sz="2400">
                <a:solidFill>
                  <a:schemeClr val="tx2">
                    <a:lumMod val="60000"/>
                    <a:lumOff val="40000"/>
                  </a:schemeClr>
                </a:solidFill>
                <a:latin typeface="Georgia Pro"/>
                <a:cs typeface="Calibri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3803532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5" y="2718815"/>
            <a:ext cx="8458312" cy="1779333"/>
          </a:xfrm>
          <a:prstGeom prst="rect">
            <a:avLst/>
          </a:prstGeom>
        </p:spPr>
        <p:txBody>
          <a:bodyPr vert="horz" wrap="square" lIns="0" tIns="111125" rIns="0" bIns="0" rtlCol="0" anchor="t">
            <a:spAutoFit/>
          </a:bodyPr>
          <a:lstStyle/>
          <a:p>
            <a:pPr marL="12700" marR="5080" algn="l">
              <a:lnSpc>
                <a:spcPts val="6540"/>
              </a:lnSpc>
              <a:spcBef>
                <a:spcPts val="875"/>
              </a:spcBef>
            </a:pPr>
            <a:r>
              <a:rPr sz="6000"/>
              <a:t>Our </a:t>
            </a:r>
            <a:r>
              <a:rPr lang="fr-FR" sz="6000"/>
              <a:t>URBACT IV </a:t>
            </a:r>
            <a:r>
              <a:rPr lang="fr-FR" sz="6000" err="1"/>
              <a:t>project</a:t>
            </a:r>
            <a:r>
              <a:rPr sz="6000"/>
              <a:t> </a:t>
            </a:r>
            <a:r>
              <a:rPr sz="6000" spc="10"/>
              <a:t>in</a:t>
            </a:r>
            <a:r>
              <a:rPr sz="6000" spc="-40"/>
              <a:t> </a:t>
            </a:r>
            <a:r>
              <a:rPr sz="6000" spc="5"/>
              <a:t>a</a:t>
            </a:r>
            <a:r>
              <a:rPr lang="fr-FR" sz="6000" spc="5"/>
              <a:t> </a:t>
            </a:r>
            <a:r>
              <a:rPr sz="6000" spc="-5" err="1"/>
              <a:t>nutshell</a:t>
            </a:r>
            <a:endParaRPr lang="fr-FR" sz="6000" err="1"/>
          </a:p>
        </p:txBody>
      </p:sp>
      <p:sp>
        <p:nvSpPr>
          <p:cNvPr id="3" name="object 3"/>
          <p:cNvSpPr txBox="1"/>
          <p:nvPr/>
        </p:nvSpPr>
        <p:spPr>
          <a:xfrm>
            <a:off x="11174476" y="644397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solidFill>
                  <a:srgbClr val="889FBE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282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27380"/>
            <a:ext cx="628650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fr-FR" err="1">
                <a:ea typeface="+mj-lt"/>
                <a:cs typeface="+mj-lt"/>
              </a:rPr>
              <a:t>Why</a:t>
            </a:r>
            <a:r>
              <a:rPr lang="fr-FR">
                <a:ea typeface="+mj-lt"/>
                <a:cs typeface="+mj-lt"/>
              </a:rPr>
              <a:t> are </a:t>
            </a:r>
            <a:r>
              <a:rPr lang="fr-FR" err="1">
                <a:ea typeface="+mj-lt"/>
                <a:cs typeface="+mj-lt"/>
              </a:rPr>
              <a:t>we</a:t>
            </a:r>
            <a:r>
              <a:rPr lang="fr-FR">
                <a:ea typeface="+mj-lt"/>
                <a:cs typeface="+mj-lt"/>
              </a:rPr>
              <a:t> </a:t>
            </a:r>
            <a:r>
              <a:rPr lang="fr-FR" err="1">
                <a:ea typeface="+mj-lt"/>
                <a:cs typeface="+mj-lt"/>
              </a:rPr>
              <a:t>reaching</a:t>
            </a:r>
            <a:r>
              <a:rPr lang="fr-FR">
                <a:ea typeface="+mj-lt"/>
                <a:cs typeface="+mj-lt"/>
              </a:rPr>
              <a:t> out ?</a:t>
            </a:r>
            <a:endParaRPr spc="35"/>
          </a:p>
        </p:txBody>
      </p:sp>
      <p:sp>
        <p:nvSpPr>
          <p:cNvPr id="3" name="object 3"/>
          <p:cNvSpPr txBox="1"/>
          <p:nvPr/>
        </p:nvSpPr>
        <p:spPr>
          <a:xfrm>
            <a:off x="850113" y="2043031"/>
            <a:ext cx="10212990" cy="36176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510" rIns="0" bIns="0" rtlCol="0" anchor="t">
            <a:spAutoFit/>
          </a:bodyPr>
          <a:lstStyle/>
          <a:p>
            <a:pPr marL="555625" indent="-543560">
              <a:buFont typeface="Wingdings"/>
              <a:buChar char=""/>
              <a:tabLst>
                <a:tab pos="555625" algn="l"/>
                <a:tab pos="556260" algn="l"/>
              </a:tabLst>
            </a:pPr>
            <a:r>
              <a:rPr lang="en-GB" sz="2400" spc="-5" dirty="0">
                <a:solidFill>
                  <a:srgbClr val="0064A1"/>
                </a:solidFill>
                <a:latin typeface="Calibri"/>
                <a:cs typeface="Calibri"/>
              </a:rPr>
              <a:t>Greater Dunkirk is heavily investing into its ecological transition</a:t>
            </a:r>
            <a:endParaRPr lang="en-GB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555625" indent="-543560">
              <a:buFont typeface="Wingdings"/>
              <a:buChar char=""/>
              <a:tabLst>
                <a:tab pos="555625" algn="l"/>
                <a:tab pos="556260" algn="l"/>
              </a:tabLst>
            </a:pPr>
            <a:endParaRPr lang="en-GB" sz="2400" spc="-5">
              <a:solidFill>
                <a:srgbClr val="0064A1"/>
              </a:solidFill>
              <a:latin typeface="Calibri"/>
              <a:cs typeface="Calibri"/>
            </a:endParaRPr>
          </a:p>
          <a:p>
            <a:pPr marL="555625" indent="-543560">
              <a:buFont typeface="Wingdings"/>
              <a:buChar char=""/>
              <a:tabLst>
                <a:tab pos="555625" algn="l"/>
                <a:tab pos="556260" algn="l"/>
              </a:tabLst>
            </a:pPr>
            <a:r>
              <a:rPr lang="en-GB" sz="2400" spc="-5" dirty="0">
                <a:solidFill>
                  <a:srgbClr val="0064A1"/>
                </a:solidFill>
                <a:latin typeface="Calibri"/>
                <a:cs typeface="Calibri"/>
              </a:rPr>
              <a:t>Coastal territory adapting industrial port activity, energy platforms and natural assets to climate change</a:t>
            </a:r>
            <a:endParaRPr lang="en-GB" sz="2400" spc="-5" dirty="0">
              <a:solidFill>
                <a:srgbClr val="0064A1"/>
              </a:solidFill>
              <a:latin typeface="Calibri"/>
              <a:ea typeface="Calibri"/>
              <a:cs typeface="Calibri"/>
            </a:endParaRPr>
          </a:p>
          <a:p>
            <a:pPr marL="555625" indent="-543560">
              <a:buFont typeface="Wingdings"/>
              <a:buChar char=""/>
              <a:tabLst>
                <a:tab pos="555625" algn="l"/>
                <a:tab pos="556260" algn="l"/>
              </a:tabLst>
            </a:pPr>
            <a:endParaRPr lang="en-GB" sz="2400" spc="-5">
              <a:solidFill>
                <a:srgbClr val="0064A1"/>
              </a:solidFill>
              <a:latin typeface="Calibri"/>
              <a:cs typeface="Calibri"/>
            </a:endParaRPr>
          </a:p>
          <a:p>
            <a:pPr marL="555625" indent="-543560">
              <a:buFont typeface="Wingdings"/>
              <a:buChar char=""/>
              <a:tabLst>
                <a:tab pos="555625" algn="l"/>
                <a:tab pos="556260" algn="l"/>
              </a:tabLst>
            </a:pPr>
            <a:r>
              <a:rPr lang="en-GB" sz="2400" spc="-5" dirty="0">
                <a:solidFill>
                  <a:srgbClr val="0064A1"/>
                </a:solidFill>
                <a:latin typeface="Calibri"/>
                <a:cs typeface="Calibri"/>
              </a:rPr>
              <a:t>Pilot urban area that co-developed an evaluation framework to help integrate the 17 SDGs across all local policies </a:t>
            </a:r>
            <a:endParaRPr lang="en-GB" dirty="0">
              <a:cs typeface="Calibri"/>
            </a:endParaRPr>
          </a:p>
          <a:p>
            <a:pPr marL="12065">
              <a:tabLst>
                <a:tab pos="555625" algn="l"/>
                <a:tab pos="556260" algn="l"/>
              </a:tabLst>
            </a:pPr>
            <a:endParaRPr lang="en-GB">
              <a:cs typeface="Calibri"/>
            </a:endParaRPr>
          </a:p>
          <a:p>
            <a:pPr marL="555625" indent="-543560">
              <a:buFont typeface="Wingdings"/>
              <a:buChar char=""/>
              <a:tabLst>
                <a:tab pos="555625" algn="l"/>
                <a:tab pos="556260" algn="l"/>
              </a:tabLst>
            </a:pPr>
            <a:r>
              <a:rPr lang="en-GB" sz="2400" spc="-5" dirty="0">
                <a:solidFill>
                  <a:srgbClr val="0064A1"/>
                </a:solidFill>
                <a:latin typeface="Calibri"/>
                <a:cs typeface="Calibri"/>
              </a:rPr>
              <a:t>Want to challenge and improve this holistic approach by sharing its methodology with other European municipalities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068232" y="6443979"/>
            <a:ext cx="21673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solidFill>
                  <a:srgbClr val="889FBE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90081" y="3851846"/>
            <a:ext cx="1712713" cy="42639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5080" algn="r">
              <a:lnSpc>
                <a:spcPts val="3150"/>
              </a:lnSpc>
            </a:pPr>
            <a:r>
              <a:rPr sz="2750" spc="10">
                <a:solidFill>
                  <a:srgbClr val="0064A1"/>
                </a:solidFill>
                <a:latin typeface="Calibri"/>
                <a:cs typeface="Calibri"/>
              </a:rPr>
              <a:t>r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7575" y="627380"/>
            <a:ext cx="5574030" cy="5181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25"/>
              <a:t>What </a:t>
            </a:r>
            <a:r>
              <a:rPr spc="40"/>
              <a:t>are </a:t>
            </a:r>
            <a:r>
              <a:rPr spc="35"/>
              <a:t>we </a:t>
            </a:r>
            <a:r>
              <a:rPr spc="15"/>
              <a:t>looking</a:t>
            </a:r>
            <a:r>
              <a:rPr spc="-525"/>
              <a:t> </a:t>
            </a:r>
            <a:r>
              <a:t>for?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39657" y="1556338"/>
            <a:ext cx="10550674" cy="469102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700" rIns="0" bIns="0" rtlCol="0" anchor="t">
            <a:spAutoFit/>
          </a:bodyPr>
          <a:lstStyle/>
          <a:p>
            <a:pPr marL="555625" indent="-543560">
              <a:lnSpc>
                <a:spcPts val="2455"/>
              </a:lnSpc>
              <a:spcBef>
                <a:spcPts val="100"/>
              </a:spcBef>
              <a:buFont typeface="Wingdings"/>
              <a:buChar char=""/>
              <a:tabLst>
                <a:tab pos="555625" algn="l"/>
                <a:tab pos="556260" algn="l"/>
              </a:tabLst>
            </a:pPr>
            <a:r>
              <a:rPr lang="en-GB" sz="2400" spc="-10" dirty="0">
                <a:solidFill>
                  <a:srgbClr val="0064A1"/>
                </a:solidFill>
                <a:latin typeface="Calibri"/>
                <a:cs typeface="Calibri"/>
              </a:rPr>
              <a:t>Greater </a:t>
            </a:r>
            <a:r>
              <a:rPr lang="en-GB" sz="2400" dirty="0">
                <a:solidFill>
                  <a:srgbClr val="0064A1"/>
                </a:solidFill>
                <a:latin typeface="Calibri"/>
                <a:cs typeface="Calibri"/>
              </a:rPr>
              <a:t>Dunkirk </a:t>
            </a:r>
            <a:r>
              <a:rPr lang="en-GB" sz="2400" spc="-15" dirty="0">
                <a:solidFill>
                  <a:srgbClr val="0064A1"/>
                </a:solidFill>
                <a:latin typeface="Calibri"/>
                <a:cs typeface="Calibri"/>
              </a:rPr>
              <a:t>is willing </a:t>
            </a:r>
            <a:r>
              <a:rPr lang="en-GB" sz="2400" spc="5" dirty="0">
                <a:solidFill>
                  <a:srgbClr val="0064A1"/>
                </a:solidFill>
                <a:latin typeface="Calibri"/>
                <a:cs typeface="Calibri"/>
              </a:rPr>
              <a:t>to become the Project c</a:t>
            </a:r>
            <a:r>
              <a:rPr lang="en-GB" sz="2400" dirty="0">
                <a:solidFill>
                  <a:srgbClr val="0064A1"/>
                </a:solidFill>
                <a:latin typeface="Calibri"/>
                <a:cs typeface="Calibri"/>
              </a:rPr>
              <a:t>oordinator </a:t>
            </a:r>
            <a:r>
              <a:rPr lang="en-GB" sz="2400" spc="-15" dirty="0">
                <a:solidFill>
                  <a:srgbClr val="0064A1"/>
                </a:solidFill>
                <a:latin typeface="Calibri"/>
                <a:cs typeface="Calibri"/>
              </a:rPr>
              <a:t>(</a:t>
            </a:r>
            <a:r>
              <a:rPr lang="en-GB" sz="2800" b="1" spc="-15" dirty="0">
                <a:solidFill>
                  <a:srgbClr val="0064A1"/>
                </a:solidFill>
                <a:latin typeface="Calibri"/>
                <a:cs typeface="Calibri"/>
              </a:rPr>
              <a:t>“Lead </a:t>
            </a:r>
            <a:r>
              <a:rPr lang="en-GB" sz="2800" b="1" spc="-5" dirty="0">
                <a:solidFill>
                  <a:srgbClr val="0064A1"/>
                </a:solidFill>
                <a:latin typeface="Calibri"/>
                <a:cs typeface="Calibri"/>
              </a:rPr>
              <a:t>Partner”</a:t>
            </a:r>
            <a:r>
              <a:rPr lang="en-GB" sz="2400" spc="-5" dirty="0">
                <a:solidFill>
                  <a:srgbClr val="0064A1"/>
                </a:solidFill>
                <a:latin typeface="Calibri"/>
                <a:cs typeface="Calibri"/>
              </a:rPr>
              <a:t>) </a:t>
            </a:r>
          </a:p>
          <a:p>
            <a:pPr marL="1013460" lvl="1" indent="-543560">
              <a:spcBef>
                <a:spcPts val="450"/>
              </a:spcBef>
              <a:buFont typeface="Arial"/>
              <a:buChar char="•"/>
              <a:tabLst>
                <a:tab pos="1012825" algn="l"/>
                <a:tab pos="1013460" algn="l"/>
              </a:tabLst>
            </a:pPr>
            <a:r>
              <a:rPr lang="en-GB" sz="2000" dirty="0">
                <a:solidFill>
                  <a:srgbClr val="0064A1"/>
                </a:solidFill>
                <a:latin typeface="Calibri"/>
                <a:cs typeface="Calibri"/>
              </a:rPr>
              <a:t>Allocate sufficient human resources (PMO, finances, communications…)</a:t>
            </a:r>
          </a:p>
          <a:p>
            <a:pPr marL="1013460" lvl="1" indent="-543560">
              <a:spcBef>
                <a:spcPts val="450"/>
              </a:spcBef>
              <a:buFont typeface="Arial"/>
              <a:buChar char="•"/>
              <a:tabLst>
                <a:tab pos="1012825" algn="l"/>
                <a:tab pos="1013460" algn="l"/>
              </a:tabLst>
            </a:pPr>
            <a:r>
              <a:rPr lang="en-GB" sz="2000" dirty="0">
                <a:solidFill>
                  <a:srgbClr val="0064A1"/>
                </a:solidFill>
                <a:latin typeface="Calibri"/>
                <a:cs typeface="Calibri"/>
              </a:rPr>
              <a:t>Submit the network application</a:t>
            </a:r>
          </a:p>
          <a:p>
            <a:pPr marL="555625" indent="-543560">
              <a:lnSpc>
                <a:spcPts val="2455"/>
              </a:lnSpc>
              <a:spcBef>
                <a:spcPts val="100"/>
              </a:spcBef>
              <a:buFont typeface="Wingdings"/>
              <a:buChar char=""/>
              <a:tabLst>
                <a:tab pos="555625" algn="l"/>
                <a:tab pos="556260" algn="l"/>
              </a:tabLst>
            </a:pPr>
            <a:endParaRPr lang="en-GB" sz="2400" spc="-5">
              <a:solidFill>
                <a:srgbClr val="0064A1"/>
              </a:solidFill>
              <a:latin typeface="Calibri"/>
              <a:cs typeface="Calibri"/>
            </a:endParaRPr>
          </a:p>
          <a:p>
            <a:pPr marL="555625" indent="-543560">
              <a:lnSpc>
                <a:spcPts val="2455"/>
              </a:lnSpc>
              <a:spcBef>
                <a:spcPts val="350"/>
              </a:spcBef>
              <a:buFont typeface="Wingdings"/>
              <a:buChar char=""/>
              <a:tabLst>
                <a:tab pos="555625" algn="l"/>
                <a:tab pos="556260" algn="l"/>
              </a:tabLst>
            </a:pPr>
            <a:r>
              <a:rPr lang="en-GB" sz="2400" spc="-55" dirty="0">
                <a:solidFill>
                  <a:srgbClr val="0064A1"/>
                </a:solidFill>
                <a:latin typeface="Calibri"/>
                <a:cs typeface="Calibri"/>
              </a:rPr>
              <a:t>We </a:t>
            </a:r>
            <a:r>
              <a:rPr lang="en-GB" sz="2400" spc="-15" dirty="0">
                <a:solidFill>
                  <a:srgbClr val="0064A1"/>
                </a:solidFill>
                <a:latin typeface="Calibri"/>
                <a:cs typeface="Calibri"/>
              </a:rPr>
              <a:t>are </a:t>
            </a:r>
            <a:r>
              <a:rPr lang="en-GB" sz="2400" spc="-5" dirty="0">
                <a:solidFill>
                  <a:srgbClr val="0064A1"/>
                </a:solidFill>
                <a:latin typeface="Calibri"/>
                <a:cs typeface="Calibri"/>
              </a:rPr>
              <a:t>looking </a:t>
            </a:r>
            <a:r>
              <a:rPr lang="en-GB" sz="2400" spc="5" dirty="0">
                <a:solidFill>
                  <a:srgbClr val="0064A1"/>
                </a:solidFill>
                <a:latin typeface="Calibri"/>
                <a:cs typeface="Calibri"/>
              </a:rPr>
              <a:t>to </a:t>
            </a:r>
            <a:r>
              <a:rPr lang="en-GB" sz="2400" spc="-5" dirty="0">
                <a:solidFill>
                  <a:srgbClr val="0064A1"/>
                </a:solidFill>
                <a:latin typeface="Calibri"/>
                <a:cs typeface="Calibri"/>
              </a:rPr>
              <a:t>identify </a:t>
            </a:r>
            <a:r>
              <a:rPr lang="en-GB" sz="2800" b="1" dirty="0">
                <a:solidFill>
                  <a:srgbClr val="0064A1"/>
                </a:solidFill>
                <a:latin typeface="Calibri"/>
                <a:cs typeface="Calibri"/>
              </a:rPr>
              <a:t>7 </a:t>
            </a:r>
            <a:r>
              <a:rPr lang="en-GB" sz="2800" b="1" spc="-5" dirty="0">
                <a:solidFill>
                  <a:srgbClr val="0064A1"/>
                </a:solidFill>
                <a:latin typeface="Calibri"/>
                <a:cs typeface="Calibri"/>
              </a:rPr>
              <a:t>to </a:t>
            </a:r>
            <a:r>
              <a:rPr lang="en-GB" sz="2800" b="1" dirty="0">
                <a:solidFill>
                  <a:srgbClr val="0064A1"/>
                </a:solidFill>
                <a:latin typeface="Calibri"/>
                <a:cs typeface="Calibri"/>
              </a:rPr>
              <a:t>9 </a:t>
            </a:r>
            <a:r>
              <a:rPr lang="en-GB" sz="2800" b="1" spc="-10" dirty="0">
                <a:solidFill>
                  <a:srgbClr val="0064A1"/>
                </a:solidFill>
                <a:latin typeface="Calibri"/>
                <a:cs typeface="Calibri"/>
              </a:rPr>
              <a:t>cities </a:t>
            </a:r>
            <a:r>
              <a:rPr lang="en-GB" sz="2800" b="1" spc="-15" dirty="0">
                <a:solidFill>
                  <a:srgbClr val="0064A1"/>
                </a:solidFill>
                <a:latin typeface="Calibri"/>
                <a:cs typeface="Calibri"/>
              </a:rPr>
              <a:t>from </a:t>
            </a:r>
            <a:r>
              <a:rPr lang="en-GB" sz="2800" b="1" spc="-5" dirty="0">
                <a:solidFill>
                  <a:srgbClr val="0064A1"/>
                </a:solidFill>
                <a:latin typeface="Calibri"/>
                <a:cs typeface="Calibri"/>
              </a:rPr>
              <a:t>eligible </a:t>
            </a:r>
            <a:r>
              <a:rPr lang="en-GB" sz="2800" b="1" spc="-10" dirty="0">
                <a:solidFill>
                  <a:srgbClr val="0064A1"/>
                </a:solidFill>
                <a:latin typeface="Calibri"/>
                <a:cs typeface="Calibri"/>
              </a:rPr>
              <a:t>European </a:t>
            </a:r>
            <a:r>
              <a:rPr lang="en-GB" sz="2800" b="1" spc="-15" dirty="0">
                <a:solidFill>
                  <a:srgbClr val="0064A1"/>
                </a:solidFill>
                <a:latin typeface="Calibri"/>
                <a:cs typeface="Calibri"/>
              </a:rPr>
              <a:t>countries</a:t>
            </a:r>
            <a:r>
              <a:rPr lang="en-GB" sz="2400" spc="-15" dirty="0">
                <a:solidFill>
                  <a:srgbClr val="0064A1"/>
                </a:solidFill>
                <a:latin typeface="Calibri"/>
                <a:cs typeface="Calibri"/>
              </a:rPr>
              <a:t> </a:t>
            </a:r>
            <a:r>
              <a:rPr lang="en-GB" sz="2400" dirty="0">
                <a:solidFill>
                  <a:srgbClr val="0064A1"/>
                </a:solidFill>
                <a:latin typeface="Calibri"/>
                <a:cs typeface="Calibri"/>
              </a:rPr>
              <a:t>willing</a:t>
            </a:r>
            <a:r>
              <a:rPr lang="en-GB" sz="2400" spc="65" dirty="0">
                <a:solidFill>
                  <a:srgbClr val="0064A1"/>
                </a:solidFill>
                <a:latin typeface="Calibri"/>
                <a:cs typeface="Calibri"/>
              </a:rPr>
              <a:t> </a:t>
            </a:r>
            <a:r>
              <a:rPr lang="en-GB" sz="2400" spc="-5" dirty="0">
                <a:solidFill>
                  <a:srgbClr val="0064A1"/>
                </a:solidFill>
                <a:latin typeface="Calibri"/>
                <a:cs typeface="Calibri"/>
              </a:rPr>
              <a:t>to</a:t>
            </a:r>
            <a:r>
              <a:rPr lang="en-GB" sz="2400" dirty="0">
                <a:latin typeface="Calibri"/>
                <a:cs typeface="Calibri"/>
              </a:rPr>
              <a:t> </a:t>
            </a:r>
            <a:r>
              <a:rPr lang="en-GB" sz="2400" spc="-10" dirty="0">
                <a:solidFill>
                  <a:srgbClr val="0064A1"/>
                </a:solidFill>
                <a:latin typeface="Calibri"/>
                <a:cs typeface="Calibri"/>
              </a:rPr>
              <a:t>join the </a:t>
            </a:r>
            <a:r>
              <a:rPr lang="en-GB" sz="2400" spc="-15" dirty="0">
                <a:solidFill>
                  <a:srgbClr val="0064A1"/>
                </a:solidFill>
                <a:latin typeface="Calibri"/>
                <a:cs typeface="Calibri"/>
              </a:rPr>
              <a:t>network</a:t>
            </a:r>
            <a:r>
              <a:rPr lang="en-GB" sz="2400" b="1" spc="-15" dirty="0">
                <a:solidFill>
                  <a:srgbClr val="0064A1"/>
                </a:solidFill>
                <a:latin typeface="Calibri"/>
                <a:cs typeface="Calibri"/>
              </a:rPr>
              <a:t> </a:t>
            </a:r>
            <a:r>
              <a:rPr lang="en-GB" sz="2400" spc="-5" dirty="0">
                <a:solidFill>
                  <a:srgbClr val="0064A1"/>
                </a:solidFill>
                <a:latin typeface="Calibri"/>
                <a:cs typeface="Calibri"/>
              </a:rPr>
              <a:t>(“Project</a:t>
            </a:r>
            <a:r>
              <a:rPr lang="en-GB" sz="2400" spc="10" dirty="0">
                <a:solidFill>
                  <a:srgbClr val="0064A1"/>
                </a:solidFill>
                <a:latin typeface="Calibri"/>
                <a:cs typeface="Calibri"/>
              </a:rPr>
              <a:t> </a:t>
            </a:r>
            <a:r>
              <a:rPr lang="en-GB" sz="2400" spc="-10" dirty="0">
                <a:solidFill>
                  <a:srgbClr val="0064A1"/>
                </a:solidFill>
                <a:latin typeface="Calibri"/>
                <a:cs typeface="Calibri"/>
              </a:rPr>
              <a:t>Partners”)</a:t>
            </a:r>
          </a:p>
          <a:p>
            <a:pPr marL="1012825" lvl="1" indent="-543560">
              <a:lnSpc>
                <a:spcPts val="2455"/>
              </a:lnSpc>
              <a:spcBef>
                <a:spcPts val="350"/>
              </a:spcBef>
              <a:buFont typeface="Arial"/>
              <a:buChar char="•"/>
            </a:pPr>
            <a:r>
              <a:rPr lang="en-GB" sz="2000" dirty="0">
                <a:solidFill>
                  <a:srgbClr val="0064A1"/>
                </a:solidFill>
                <a:latin typeface="Calibri"/>
                <a:cs typeface="Calibri"/>
              </a:rPr>
              <a:t>70% less developed regions/ 30% more developed regions as defined by EU</a:t>
            </a:r>
          </a:p>
          <a:p>
            <a:pPr marL="555625">
              <a:lnSpc>
                <a:spcPts val="2455"/>
              </a:lnSpc>
            </a:pPr>
            <a:endParaRPr lang="en-GB" sz="2400">
              <a:solidFill>
                <a:srgbClr val="000000"/>
              </a:solidFill>
              <a:latin typeface="Calibri"/>
              <a:cs typeface="Calibri"/>
            </a:endParaRPr>
          </a:p>
          <a:p>
            <a:pPr marL="555625" indent="-543560">
              <a:spcBef>
                <a:spcPts val="345"/>
              </a:spcBef>
              <a:buFont typeface="Wingdings"/>
              <a:buChar char=""/>
              <a:tabLst>
                <a:tab pos="555625" algn="l"/>
                <a:tab pos="556260" algn="l"/>
              </a:tabLst>
            </a:pPr>
            <a:r>
              <a:rPr lang="en-GB" sz="2400" spc="-5" dirty="0">
                <a:solidFill>
                  <a:srgbClr val="0064A1"/>
                </a:solidFill>
                <a:latin typeface="Calibri"/>
                <a:cs typeface="Calibri"/>
              </a:rPr>
              <a:t>During </a:t>
            </a:r>
            <a:r>
              <a:rPr lang="en-GB" sz="2400" spc="5" dirty="0">
                <a:solidFill>
                  <a:srgbClr val="0064A1"/>
                </a:solidFill>
                <a:latin typeface="Calibri"/>
                <a:cs typeface="Calibri"/>
              </a:rPr>
              <a:t>the </a:t>
            </a:r>
            <a:r>
              <a:rPr lang="en-GB" sz="2400" spc="-10" dirty="0">
                <a:solidFill>
                  <a:srgbClr val="0064A1"/>
                </a:solidFill>
                <a:latin typeface="Calibri"/>
                <a:cs typeface="Calibri"/>
              </a:rPr>
              <a:t>project </a:t>
            </a:r>
            <a:r>
              <a:rPr lang="en-GB" sz="2400" spc="-5" dirty="0">
                <a:solidFill>
                  <a:srgbClr val="0064A1"/>
                </a:solidFill>
                <a:latin typeface="Calibri"/>
                <a:cs typeface="Calibri"/>
              </a:rPr>
              <a:t>(2023-2025), </a:t>
            </a:r>
            <a:r>
              <a:rPr lang="en-GB" sz="2400" dirty="0">
                <a:solidFill>
                  <a:srgbClr val="0064A1"/>
                </a:solidFill>
                <a:latin typeface="Calibri"/>
                <a:cs typeface="Calibri"/>
              </a:rPr>
              <a:t>each partner </a:t>
            </a:r>
            <a:r>
              <a:rPr lang="en-GB" sz="2400" spc="5" dirty="0">
                <a:solidFill>
                  <a:srgbClr val="0064A1"/>
                </a:solidFill>
                <a:latin typeface="Calibri"/>
                <a:cs typeface="Calibri"/>
              </a:rPr>
              <a:t>city </a:t>
            </a:r>
            <a:r>
              <a:rPr lang="en-GB" sz="2400" spc="-15" dirty="0">
                <a:solidFill>
                  <a:srgbClr val="0064A1"/>
                </a:solidFill>
                <a:latin typeface="Calibri"/>
                <a:cs typeface="Calibri"/>
              </a:rPr>
              <a:t>is expected to:</a:t>
            </a:r>
            <a:endParaRPr lang="en-GB" sz="2800" b="1" spc="5" dirty="0">
              <a:solidFill>
                <a:srgbClr val="0064A1"/>
              </a:solidFill>
              <a:latin typeface="Calibri"/>
              <a:cs typeface="Calibri"/>
            </a:endParaRPr>
          </a:p>
          <a:p>
            <a:pPr marL="1013460" lvl="1" indent="-543560">
              <a:spcBef>
                <a:spcPts val="450"/>
              </a:spcBef>
              <a:buFont typeface="Arial"/>
              <a:buChar char="•"/>
              <a:tabLst>
                <a:tab pos="1012825" algn="l"/>
                <a:tab pos="1013460" algn="l"/>
              </a:tabLst>
            </a:pPr>
            <a:r>
              <a:rPr lang="en-GB" sz="2000" dirty="0">
                <a:solidFill>
                  <a:srgbClr val="0064A1"/>
                </a:solidFill>
                <a:latin typeface="Calibri"/>
                <a:cs typeface="Calibri"/>
              </a:rPr>
              <a:t>Help </a:t>
            </a:r>
            <a:r>
              <a:rPr lang="en-GB" sz="2000" spc="5" dirty="0">
                <a:solidFill>
                  <a:srgbClr val="0064A1"/>
                </a:solidFill>
                <a:latin typeface="Calibri"/>
                <a:cs typeface="Calibri"/>
              </a:rPr>
              <a:t>us </a:t>
            </a:r>
            <a:r>
              <a:rPr lang="en-GB" sz="2000" spc="-10" dirty="0">
                <a:solidFill>
                  <a:srgbClr val="0064A1"/>
                </a:solidFill>
                <a:latin typeface="Calibri"/>
                <a:cs typeface="Calibri"/>
              </a:rPr>
              <a:t>identify </a:t>
            </a:r>
            <a:r>
              <a:rPr lang="en-GB" sz="2000" spc="-5" dirty="0">
                <a:solidFill>
                  <a:srgbClr val="0064A1"/>
                </a:solidFill>
                <a:latin typeface="Calibri"/>
                <a:cs typeface="Calibri"/>
              </a:rPr>
              <a:t>city </a:t>
            </a:r>
            <a:r>
              <a:rPr lang="en-GB" sz="2000" dirty="0">
                <a:solidFill>
                  <a:srgbClr val="0064A1"/>
                </a:solidFill>
                <a:latin typeface="Calibri"/>
                <a:cs typeface="Calibri"/>
              </a:rPr>
              <a:t>challenges, </a:t>
            </a:r>
            <a:r>
              <a:rPr lang="en-GB" sz="2000" spc="-5" dirty="0">
                <a:solidFill>
                  <a:srgbClr val="0064A1"/>
                </a:solidFill>
                <a:latin typeface="Calibri"/>
                <a:cs typeface="Calibri"/>
              </a:rPr>
              <a:t>tools </a:t>
            </a:r>
            <a:r>
              <a:rPr lang="en-GB" sz="2000" spc="5" dirty="0">
                <a:solidFill>
                  <a:srgbClr val="0064A1"/>
                </a:solidFill>
                <a:latin typeface="Calibri"/>
                <a:cs typeface="Calibri"/>
              </a:rPr>
              <a:t>and best </a:t>
            </a:r>
            <a:r>
              <a:rPr lang="en-GB" sz="2000" spc="-20" dirty="0">
                <a:solidFill>
                  <a:srgbClr val="0064A1"/>
                </a:solidFill>
                <a:latin typeface="Calibri"/>
                <a:cs typeface="Calibri"/>
              </a:rPr>
              <a:t>practices 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013460" lvl="1" indent="-543560">
              <a:spcBef>
                <a:spcPts val="450"/>
              </a:spcBef>
              <a:buFont typeface="Arial"/>
              <a:buChar char="•"/>
              <a:tabLst>
                <a:tab pos="1012825" algn="l"/>
                <a:tab pos="1013460" algn="l"/>
              </a:tabLst>
            </a:pPr>
            <a:r>
              <a:rPr lang="en-GB" sz="2000" spc="-10" dirty="0">
                <a:solidFill>
                  <a:srgbClr val="0064A1"/>
                </a:solidFill>
                <a:latin typeface="Calibri"/>
                <a:cs typeface="Calibri"/>
              </a:rPr>
              <a:t>Codesign </a:t>
            </a:r>
            <a:r>
              <a:rPr lang="en-GB" sz="2000" spc="10" dirty="0">
                <a:solidFill>
                  <a:srgbClr val="0064A1"/>
                </a:solidFill>
                <a:latin typeface="Calibri"/>
                <a:cs typeface="Calibri"/>
              </a:rPr>
              <a:t>a </a:t>
            </a:r>
            <a:r>
              <a:rPr lang="en-GB" sz="2000" dirty="0">
                <a:solidFill>
                  <a:srgbClr val="0064A1"/>
                </a:solidFill>
                <a:latin typeface="Calibri"/>
                <a:cs typeface="Calibri"/>
              </a:rPr>
              <a:t>shared </a:t>
            </a:r>
            <a:r>
              <a:rPr lang="en-GB" sz="2000" spc="-15" dirty="0">
                <a:solidFill>
                  <a:srgbClr val="0064A1"/>
                </a:solidFill>
                <a:latin typeface="Calibri"/>
                <a:cs typeface="Calibri"/>
              </a:rPr>
              <a:t>framework </a:t>
            </a:r>
            <a:r>
              <a:rPr lang="en-GB" sz="2000" spc="5" dirty="0">
                <a:solidFill>
                  <a:srgbClr val="0064A1"/>
                </a:solidFill>
                <a:latin typeface="Calibri"/>
                <a:cs typeface="Calibri"/>
              </a:rPr>
              <a:t>based </a:t>
            </a:r>
            <a:r>
              <a:rPr lang="en-GB" sz="2000" spc="-10" dirty="0">
                <a:solidFill>
                  <a:srgbClr val="0064A1"/>
                </a:solidFill>
                <a:latin typeface="Calibri"/>
                <a:cs typeface="Calibri"/>
              </a:rPr>
              <a:t>proven</a:t>
            </a:r>
            <a:r>
              <a:rPr lang="en-GB" sz="2000" spc="-95" dirty="0">
                <a:solidFill>
                  <a:srgbClr val="0064A1"/>
                </a:solidFill>
                <a:latin typeface="Calibri"/>
                <a:cs typeface="Calibri"/>
              </a:rPr>
              <a:t> </a:t>
            </a:r>
            <a:r>
              <a:rPr lang="en-GB" sz="2000" spc="-5" dirty="0">
                <a:solidFill>
                  <a:srgbClr val="0064A1"/>
                </a:solidFill>
                <a:ea typeface="+mn-lt"/>
                <a:cs typeface="+mn-lt"/>
              </a:rPr>
              <a:t>tools </a:t>
            </a:r>
            <a:r>
              <a:rPr lang="en-GB" sz="2000" spc="-5" dirty="0">
                <a:solidFill>
                  <a:srgbClr val="0064A1"/>
                </a:solidFill>
                <a:latin typeface="Calibri"/>
                <a:cs typeface="Calibri"/>
              </a:rPr>
              <a:t>(ISO, RFSC, EEA, SSCA…)</a:t>
            </a:r>
            <a:endParaRPr lang="en-GB" sz="20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1013460" lvl="1" indent="-543560">
              <a:spcBef>
                <a:spcPts val="455"/>
              </a:spcBef>
              <a:buFont typeface="Arial"/>
              <a:buChar char="•"/>
              <a:tabLst>
                <a:tab pos="1012825" algn="l"/>
                <a:tab pos="1013460" algn="l"/>
              </a:tabLst>
            </a:pPr>
            <a:r>
              <a:rPr lang="en-GB" sz="2000" spc="10" dirty="0">
                <a:solidFill>
                  <a:srgbClr val="0064A1"/>
                </a:solidFill>
                <a:latin typeface="Calibri"/>
                <a:cs typeface="Calibri"/>
              </a:rPr>
              <a:t>Use </a:t>
            </a:r>
            <a:r>
              <a:rPr lang="en-GB" sz="2000" dirty="0">
                <a:solidFill>
                  <a:srgbClr val="0064A1"/>
                </a:solidFill>
                <a:latin typeface="Calibri"/>
                <a:cs typeface="Calibri"/>
              </a:rPr>
              <a:t>this </a:t>
            </a:r>
            <a:r>
              <a:rPr lang="en-GB" sz="2000" spc="-15" dirty="0">
                <a:solidFill>
                  <a:srgbClr val="0064A1"/>
                </a:solidFill>
                <a:latin typeface="Calibri"/>
                <a:cs typeface="Calibri"/>
              </a:rPr>
              <a:t>framework </a:t>
            </a:r>
            <a:r>
              <a:rPr lang="en-GB" sz="2000" dirty="0">
                <a:solidFill>
                  <a:srgbClr val="0064A1"/>
                </a:solidFill>
                <a:latin typeface="Calibri"/>
                <a:cs typeface="Calibri"/>
              </a:rPr>
              <a:t>in </a:t>
            </a:r>
            <a:r>
              <a:rPr lang="en-GB" sz="2000" spc="5" dirty="0">
                <a:solidFill>
                  <a:srgbClr val="0064A1"/>
                </a:solidFill>
                <a:latin typeface="Calibri"/>
                <a:cs typeface="Calibri"/>
              </a:rPr>
              <a:t>the </a:t>
            </a:r>
            <a:r>
              <a:rPr lang="en-GB" sz="2000" spc="-15" dirty="0">
                <a:solidFill>
                  <a:srgbClr val="0064A1"/>
                </a:solidFill>
                <a:latin typeface="Calibri"/>
                <a:cs typeface="Calibri"/>
              </a:rPr>
              <a:t>elaboration </a:t>
            </a:r>
            <a:r>
              <a:rPr lang="en-GB" sz="2000" dirty="0">
                <a:solidFill>
                  <a:srgbClr val="0064A1"/>
                </a:solidFill>
                <a:latin typeface="Calibri"/>
                <a:cs typeface="Calibri"/>
              </a:rPr>
              <a:t>of </a:t>
            </a:r>
            <a:r>
              <a:rPr lang="en-GB" sz="2000" spc="10" dirty="0">
                <a:solidFill>
                  <a:srgbClr val="0064A1"/>
                </a:solidFill>
                <a:latin typeface="Calibri"/>
                <a:cs typeface="Calibri"/>
              </a:rPr>
              <a:t>a </a:t>
            </a:r>
            <a:r>
              <a:rPr lang="en-GB" sz="2000" spc="-5" dirty="0">
                <a:solidFill>
                  <a:srgbClr val="0064A1"/>
                </a:solidFill>
                <a:latin typeface="Calibri"/>
                <a:cs typeface="Calibri"/>
              </a:rPr>
              <a:t>local </a:t>
            </a:r>
            <a:r>
              <a:rPr lang="en-GB" sz="2000" spc="-5" dirty="0">
                <a:solidFill>
                  <a:srgbClr val="0064A1"/>
                </a:solidFill>
                <a:ea typeface="+mn-lt"/>
                <a:cs typeface="+mn-lt"/>
              </a:rPr>
              <a:t>Integrated Action Plan (IAP)</a:t>
            </a:r>
            <a:endParaRPr lang="en-GB" sz="2000" dirty="0">
              <a:latin typeface="Calibri"/>
              <a:cs typeface="Calibri"/>
            </a:endParaRPr>
          </a:p>
          <a:p>
            <a:pPr marL="1013460" lvl="1" indent="-543560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1012825" algn="l"/>
                <a:tab pos="1013460" algn="l"/>
              </a:tabLst>
            </a:pPr>
            <a:r>
              <a:rPr lang="en-GB" sz="2000" spc="-5" dirty="0">
                <a:solidFill>
                  <a:srgbClr val="0064A1"/>
                </a:solidFill>
                <a:latin typeface="Calibri"/>
                <a:cs typeface="Calibri"/>
              </a:rPr>
              <a:t>Provide </a:t>
            </a:r>
            <a:r>
              <a:rPr lang="en-GB" sz="2000" spc="-20" dirty="0">
                <a:solidFill>
                  <a:srgbClr val="0064A1"/>
                </a:solidFill>
                <a:latin typeface="Calibri"/>
                <a:cs typeface="Calibri"/>
              </a:rPr>
              <a:t>feedback </a:t>
            </a:r>
            <a:r>
              <a:rPr lang="en-GB" sz="2000" dirty="0">
                <a:solidFill>
                  <a:srgbClr val="0064A1"/>
                </a:solidFill>
                <a:latin typeface="Calibri"/>
                <a:cs typeface="Calibri"/>
              </a:rPr>
              <a:t>on </a:t>
            </a:r>
            <a:r>
              <a:rPr lang="en-GB" sz="2000" spc="5" dirty="0">
                <a:solidFill>
                  <a:srgbClr val="0064A1"/>
                </a:solidFill>
                <a:latin typeface="Calibri"/>
                <a:cs typeface="Calibri"/>
              </a:rPr>
              <a:t>the </a:t>
            </a:r>
            <a:r>
              <a:rPr lang="en-GB" sz="2000" dirty="0">
                <a:solidFill>
                  <a:srgbClr val="0064A1"/>
                </a:solidFill>
                <a:latin typeface="Calibri"/>
                <a:cs typeface="Calibri"/>
              </a:rPr>
              <a:t>results </a:t>
            </a:r>
            <a:r>
              <a:rPr lang="en-GB" sz="2000" spc="5" dirty="0">
                <a:solidFill>
                  <a:srgbClr val="0064A1"/>
                </a:solidFill>
                <a:latin typeface="Calibri"/>
                <a:cs typeface="Calibri"/>
              </a:rPr>
              <a:t>and </a:t>
            </a:r>
            <a:r>
              <a:rPr lang="en-GB" sz="2000" spc="-10" dirty="0">
                <a:solidFill>
                  <a:srgbClr val="0064A1"/>
                </a:solidFill>
                <a:latin typeface="Calibri"/>
                <a:cs typeface="Calibri"/>
              </a:rPr>
              <a:t>help </a:t>
            </a:r>
            <a:r>
              <a:rPr lang="en-GB" sz="2000" spc="-5" dirty="0">
                <a:solidFill>
                  <a:srgbClr val="0064A1"/>
                </a:solidFill>
                <a:latin typeface="Calibri"/>
                <a:cs typeface="Calibri"/>
              </a:rPr>
              <a:t>formulate </a:t>
            </a:r>
            <a:r>
              <a:rPr lang="en-GB" sz="2000" dirty="0">
                <a:solidFill>
                  <a:srgbClr val="0064A1"/>
                </a:solidFill>
                <a:latin typeface="Calibri"/>
                <a:cs typeface="Calibri"/>
              </a:rPr>
              <a:t>recommendations </a:t>
            </a:r>
            <a:r>
              <a:rPr lang="en-GB" sz="2000" spc="-30" dirty="0">
                <a:solidFill>
                  <a:srgbClr val="0064A1"/>
                </a:solidFill>
                <a:latin typeface="Calibri"/>
                <a:cs typeface="Calibri"/>
              </a:rPr>
              <a:t>for </a:t>
            </a:r>
            <a:r>
              <a:rPr lang="en-GB" sz="2000" spc="-5" dirty="0">
                <a:solidFill>
                  <a:srgbClr val="0064A1"/>
                </a:solidFill>
                <a:latin typeface="Calibri"/>
                <a:cs typeface="Calibri"/>
              </a:rPr>
              <a:t>future</a:t>
            </a:r>
            <a:r>
              <a:rPr lang="en-GB" sz="2000" spc="-10" dirty="0">
                <a:solidFill>
                  <a:srgbClr val="0064A1"/>
                </a:solidFill>
                <a:latin typeface="Calibri"/>
                <a:cs typeface="Calibri"/>
              </a:rPr>
              <a:t> </a:t>
            </a:r>
            <a:r>
              <a:rPr lang="en-GB" sz="2000" spc="-5" dirty="0">
                <a:solidFill>
                  <a:srgbClr val="0064A1"/>
                </a:solidFill>
                <a:latin typeface="Calibri"/>
                <a:cs typeface="Calibri"/>
              </a:rPr>
              <a:t>actions</a:t>
            </a:r>
            <a:endParaRPr lang="en-GB"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74476" y="6443979"/>
            <a:ext cx="1104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>
                <a:solidFill>
                  <a:srgbClr val="889FBE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3C71841-B95F-AA9A-9DE6-7646631C6B41}"/>
              </a:ext>
            </a:extLst>
          </p:cNvPr>
          <p:cNvSpPr/>
          <p:nvPr/>
        </p:nvSpPr>
        <p:spPr>
          <a:xfrm>
            <a:off x="3184462" y="1600200"/>
            <a:ext cx="5782721" cy="1990584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7ABAFEF-AC4A-4553-8DC6-46A442ADC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921" y="205328"/>
            <a:ext cx="10515600" cy="851116"/>
          </a:xfrm>
        </p:spPr>
        <p:txBody>
          <a:bodyPr>
            <a:normAutofit/>
          </a:bodyPr>
          <a:lstStyle/>
          <a:p>
            <a:pPr algn="ctr"/>
            <a:r>
              <a:rPr lang="fr-FR" sz="3200"/>
              <a:t>Contact us 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B908CDE-D317-8685-26DB-87F2F83860B6}"/>
              </a:ext>
            </a:extLst>
          </p:cNvPr>
          <p:cNvSpPr txBox="1">
            <a:spLocks/>
          </p:cNvSpPr>
          <p:nvPr/>
        </p:nvSpPr>
        <p:spPr>
          <a:xfrm>
            <a:off x="2651063" y="1639776"/>
            <a:ext cx="6849521" cy="19905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b="1" dirty="0">
                <a:solidFill>
                  <a:srgbClr val="0064A1"/>
                </a:solidFill>
                <a:latin typeface="+mj-lt"/>
                <a:cs typeface="Calibri"/>
              </a:rPr>
              <a:t>Sylvie Delatte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rgbClr val="0064A1"/>
                </a:solidFill>
                <a:latin typeface="+mj-lt"/>
                <a:cs typeface="Calibri"/>
              </a:rPr>
              <a:t>Director of Territorial development and partnerships, Great Dunkirk</a:t>
            </a:r>
          </a:p>
          <a:p>
            <a:pPr marL="0" indent="0" algn="ctr">
              <a:buNone/>
            </a:pPr>
            <a:r>
              <a:rPr lang="en-US" sz="2600" b="1" dirty="0">
                <a:solidFill>
                  <a:srgbClr val="0064A1"/>
                </a:solidFill>
                <a:latin typeface="+mj-lt"/>
                <a:cs typeface="Calibri"/>
              </a:rPr>
              <a:t>Pilot City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sz="2100" u="sng" dirty="0">
                <a:solidFill>
                  <a:srgbClr val="008ECE"/>
                </a:solidFill>
                <a:latin typeface="+mj-lt"/>
                <a:cs typeface="Calibri"/>
              </a:rPr>
              <a:t>Email : sylvie.delatte@cud.fr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0EB111-90DC-A5B9-B367-AD7C9BDC4B2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908F8901-52D5-40DC-870E-236D3E2D4BD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5724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07CA2EDB306F46A9B99ED0DD60E8BE" ma:contentTypeVersion="15" ma:contentTypeDescription="Create a new document." ma:contentTypeScope="" ma:versionID="ba25f59e6c230b0331662433002ebcd4">
  <xsd:schema xmlns:xsd="http://www.w3.org/2001/XMLSchema" xmlns:xs="http://www.w3.org/2001/XMLSchema" xmlns:p="http://schemas.microsoft.com/office/2006/metadata/properties" xmlns:ns2="635b2c08-2e49-4a9c-ae2f-c0528182ae98" xmlns:ns3="b172f20e-caf1-4bb6-a220-739797da792c" targetNamespace="http://schemas.microsoft.com/office/2006/metadata/properties" ma:root="true" ma:fieldsID="f095d4b67921a573476bd6a213b2ec8c" ns2:_="" ns3:_="">
    <xsd:import namespace="635b2c08-2e49-4a9c-ae2f-c0528182ae98"/>
    <xsd:import namespace="b172f20e-caf1-4bb6-a220-739797da79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5b2c08-2e49-4a9c-ae2f-c0528182a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708dd02-8054-4673-8035-4c80673f6f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72f20e-caf1-4bb6-a220-739797da792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8a12c8a7-b33f-4d46-8b7d-cf282640ea3f}" ma:internalName="TaxCatchAll" ma:showField="CatchAllData" ma:web="b172f20e-caf1-4bb6-a220-739797da79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72f20e-caf1-4bb6-a220-739797da792c" xsi:nil="true"/>
    <lcf76f155ced4ddcb4097134ff3c332f xmlns="635b2c08-2e49-4a9c-ae2f-c0528182ae9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6F99CC-96E2-4B69-AB8D-9A5A80D753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5b2c08-2e49-4a9c-ae2f-c0528182ae98"/>
    <ds:schemaRef ds:uri="b172f20e-caf1-4bb6-a220-739797da79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1FECCD-E0E2-441A-8F10-17E971D5FEEE}">
  <ds:schemaRefs>
    <ds:schemaRef ds:uri="635b2c08-2e49-4a9c-ae2f-c0528182ae98"/>
    <ds:schemaRef ds:uri="b172f20e-caf1-4bb6-a220-739797da792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EC55BE-1ECA-484F-990A-5E09AFC179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318</Words>
  <Application>Microsoft Office PowerPoint</Application>
  <PresentationFormat>Grand écran</PresentationFormat>
  <Paragraphs>53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Georgia Pro</vt:lpstr>
      <vt:lpstr>Wingdings</vt:lpstr>
      <vt:lpstr>Office Theme</vt:lpstr>
      <vt:lpstr>URBACT IV network application</vt:lpstr>
      <vt:lpstr>WELCOME ! </vt:lpstr>
      <vt:lpstr>Our URBACT IV project in a nutshell</vt:lpstr>
      <vt:lpstr>Why are we reaching out ?</vt:lpstr>
      <vt:lpstr>What are we looking for?</vt:lpstr>
      <vt:lpstr>Contact us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an URBACT IV candidacy  (Deadline: March 31, 2023)</dc:title>
  <dc:creator>Lise LESVIER</dc:creator>
  <cp:lastModifiedBy>Sylvie DELATTE</cp:lastModifiedBy>
  <cp:revision>170</cp:revision>
  <dcterms:created xsi:type="dcterms:W3CDTF">2023-01-10T16:12:28Z</dcterms:created>
  <dcterms:modified xsi:type="dcterms:W3CDTF">2023-02-21T17:29:48Z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2023-01-10T00:00:00Z</vt:filetime>
  </property>
  <property fmtid="{D5CDD505-2E9C-101B-9397-08002B2CF9AE}" pid="3" name="LastSaved">
    <vt:filetime>2023-01-10T00:00:00Z</vt:filetime>
  </property>
  <property fmtid="{D5CDD505-2E9C-101B-9397-08002B2CF9AE}" pid="4" name="ContentTypeId">
    <vt:lpwstr>0x0101005807CA2EDB306F46A9B99ED0DD60E8BE</vt:lpwstr>
  </property>
  <property fmtid="{D5CDD505-2E9C-101B-9397-08002B2CF9AE}" pid="5" name="Order">
    <vt:r8>1200</vt:r8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MediaServiceImageTags">
    <vt:lpwstr/>
  </property>
</Properties>
</file>