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606" r:id="rId2"/>
    <p:sldId id="567" r:id="rId3"/>
    <p:sldId id="566" r:id="rId4"/>
    <p:sldId id="571" r:id="rId5"/>
    <p:sldId id="600" r:id="rId6"/>
    <p:sldId id="570" r:id="rId7"/>
    <p:sldId id="601" r:id="rId8"/>
    <p:sldId id="564" r:id="rId9"/>
    <p:sldId id="266" r:id="rId10"/>
    <p:sldId id="322" r:id="rId11"/>
    <p:sldId id="260" r:id="rId12"/>
    <p:sldId id="282" r:id="rId13"/>
    <p:sldId id="597" r:id="rId14"/>
    <p:sldId id="604" r:id="rId15"/>
    <p:sldId id="312" r:id="rId16"/>
    <p:sldId id="359" r:id="rId17"/>
    <p:sldId id="307" r:id="rId18"/>
    <p:sldId id="592" r:id="rId19"/>
    <p:sldId id="574" r:id="rId20"/>
    <p:sldId id="315" r:id="rId21"/>
    <p:sldId id="591" r:id="rId22"/>
    <p:sldId id="512" r:id="rId23"/>
    <p:sldId id="588" r:id="rId24"/>
    <p:sldId id="306" r:id="rId25"/>
    <p:sldId id="310" r:id="rId26"/>
    <p:sldId id="602" r:id="rId27"/>
    <p:sldId id="332" r:id="rId28"/>
    <p:sldId id="317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OJCIC Kristijan" initials="RK" lastIdx="10" clrIdx="0">
    <p:extLst>
      <p:ext uri="{19B8F6BF-5375-455C-9EA6-DF929625EA0E}">
        <p15:presenceInfo xmlns:p15="http://schemas.microsoft.com/office/powerpoint/2012/main" userId="S-1-5-21-4263876534-383102907-2404693950-2493" providerId="AD"/>
      </p:ext>
    </p:extLst>
  </p:cmAuthor>
  <p:cmAuthor id="2" name="ETHUIN Céline" initials="EC" lastIdx="6" clrIdx="1">
    <p:extLst>
      <p:ext uri="{19B8F6BF-5375-455C-9EA6-DF929625EA0E}">
        <p15:presenceInfo xmlns:p15="http://schemas.microsoft.com/office/powerpoint/2012/main" userId="S-1-5-21-4263876534-383102907-2404693950-2679" providerId="AD"/>
      </p:ext>
    </p:extLst>
  </p:cmAuthor>
  <p:cmAuthor id="3" name="JOMNI Naïma" initials="JN" lastIdx="1" clrIdx="2">
    <p:extLst>
      <p:ext uri="{19B8F6BF-5375-455C-9EA6-DF929625EA0E}">
        <p15:presenceInfo xmlns:p15="http://schemas.microsoft.com/office/powerpoint/2012/main" userId="JOMNI Naï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7F"/>
    <a:srgbClr val="164194"/>
    <a:srgbClr val="C60075"/>
    <a:srgbClr val="A3ADD8"/>
    <a:srgbClr val="FDE363"/>
    <a:srgbClr val="E0BB02"/>
    <a:srgbClr val="FDD719"/>
    <a:srgbClr val="6884BA"/>
    <a:srgbClr val="EEF0F8"/>
    <a:srgbClr val="164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8" autoAdjust="0"/>
    <p:restoredTop sz="81053" autoAdjust="0"/>
  </p:normalViewPr>
  <p:slideViewPr>
    <p:cSldViewPr snapToGrid="0" showGuides="1">
      <p:cViewPr varScale="1">
        <p:scale>
          <a:sx n="91" d="100"/>
          <a:sy n="91" d="100"/>
        </p:scale>
        <p:origin x="1070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436889-936D-460E-B265-57E0E4CD333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AC82B6D7-6FAC-466D-B0BF-963833A59DAF}">
      <dgm:prSet phldrT="[Texte]" custT="1"/>
      <dgm:spPr>
        <a:solidFill>
          <a:srgbClr val="FF917F"/>
        </a:solidFill>
      </dgm:spPr>
      <dgm:t>
        <a:bodyPr/>
        <a:lstStyle/>
        <a:p>
          <a:r>
            <a:rPr lang="bg-BG" sz="1400" b="1" dirty="0">
              <a:latin typeface="Century Gothic" panose="020B0502020202020204" pitchFamily="34" charset="0"/>
            </a:rPr>
            <a:t>Проучване</a:t>
          </a:r>
          <a:endParaRPr lang="en-GB" sz="1400" b="1" dirty="0">
            <a:latin typeface="Century Gothic" panose="020B0502020202020204" pitchFamily="34" charset="0"/>
          </a:endParaRPr>
        </a:p>
      </dgm:t>
    </dgm:pt>
    <dgm:pt modelId="{1368476F-F7C2-4FCC-97BE-276C399B8C9E}" type="parTrans" cxnId="{FBF218AC-7A4D-42AF-A364-7BB572C45DF0}">
      <dgm:prSet/>
      <dgm:spPr/>
      <dgm:t>
        <a:bodyPr/>
        <a:lstStyle/>
        <a:p>
          <a:endParaRPr lang="en-GB"/>
        </a:p>
      </dgm:t>
    </dgm:pt>
    <dgm:pt modelId="{6EB9144D-C6A4-49C8-8F18-CA23773C9EB1}" type="sibTrans" cxnId="{FBF218AC-7A4D-42AF-A364-7BB572C45DF0}">
      <dgm:prSet/>
      <dgm:spPr/>
      <dgm:t>
        <a:bodyPr/>
        <a:lstStyle/>
        <a:p>
          <a:endParaRPr lang="en-GB"/>
        </a:p>
      </dgm:t>
    </dgm:pt>
    <dgm:pt modelId="{E0F8B05D-FBCC-4438-96AE-6C04C525A3E5}">
      <dgm:prSet phldrT="[Texte]" custT="1"/>
      <dgm:spPr>
        <a:solidFill>
          <a:srgbClr val="C60075"/>
        </a:solidFill>
      </dgm:spPr>
      <dgm:t>
        <a:bodyPr/>
        <a:lstStyle/>
        <a:p>
          <a:r>
            <a:rPr lang="bg-BG" sz="1200" b="1" dirty="0">
              <a:latin typeface="Century Gothic" panose="020B0502020202020204" pitchFamily="34" charset="0"/>
            </a:rPr>
            <a:t>Адаптирате</a:t>
          </a:r>
          <a:endParaRPr lang="en-GB" sz="1200" b="1" dirty="0">
            <a:latin typeface="Century Gothic" panose="020B0502020202020204" pitchFamily="34" charset="0"/>
          </a:endParaRPr>
        </a:p>
      </dgm:t>
    </dgm:pt>
    <dgm:pt modelId="{A502DA85-0E61-4445-9960-233419772DE9}" type="parTrans" cxnId="{BC788CB5-536D-4DB1-900D-1AEF4B657BF7}">
      <dgm:prSet/>
      <dgm:spPr/>
      <dgm:t>
        <a:bodyPr/>
        <a:lstStyle/>
        <a:p>
          <a:endParaRPr lang="en-GB"/>
        </a:p>
      </dgm:t>
    </dgm:pt>
    <dgm:pt modelId="{84898DD7-3605-4EE5-8278-1F1AE321A8E7}" type="sibTrans" cxnId="{BC788CB5-536D-4DB1-900D-1AEF4B657BF7}">
      <dgm:prSet/>
      <dgm:spPr/>
      <dgm:t>
        <a:bodyPr/>
        <a:lstStyle/>
        <a:p>
          <a:endParaRPr lang="en-GB"/>
        </a:p>
      </dgm:t>
    </dgm:pt>
    <dgm:pt modelId="{62F28748-5093-4165-9C06-13F9780450AF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bg-BG" sz="1200" b="1" dirty="0">
              <a:latin typeface="Century Gothic" panose="020B0502020202020204" pitchFamily="34" charset="0"/>
            </a:rPr>
            <a:t>Практика</a:t>
          </a:r>
          <a:endParaRPr lang="en-GB" sz="1200" b="1" dirty="0">
            <a:latin typeface="Century Gothic" panose="020B0502020202020204" pitchFamily="34" charset="0"/>
          </a:endParaRPr>
        </a:p>
      </dgm:t>
    </dgm:pt>
    <dgm:pt modelId="{D10FB210-4250-46C4-805A-C241C0240A2F}" type="parTrans" cxnId="{41484D76-CC3A-46CF-9171-6C5BBF87327D}">
      <dgm:prSet/>
      <dgm:spPr/>
      <dgm:t>
        <a:bodyPr/>
        <a:lstStyle/>
        <a:p>
          <a:endParaRPr lang="en-GB"/>
        </a:p>
      </dgm:t>
    </dgm:pt>
    <dgm:pt modelId="{FECD92B7-8CA5-481F-B1E1-60751AAB34AA}" type="sibTrans" cxnId="{41484D76-CC3A-46CF-9171-6C5BBF87327D}">
      <dgm:prSet/>
      <dgm:spPr/>
      <dgm:t>
        <a:bodyPr/>
        <a:lstStyle/>
        <a:p>
          <a:endParaRPr lang="en-GB"/>
        </a:p>
      </dgm:t>
    </dgm:pt>
    <dgm:pt modelId="{FB678060-3CD5-4288-BFE1-3668A53A94E4}" type="pres">
      <dgm:prSet presAssocID="{AC436889-936D-460E-B265-57E0E4CD3334}" presName="Name0" presStyleCnt="0">
        <dgm:presLayoutVars>
          <dgm:dir/>
          <dgm:resizeHandles val="exact"/>
        </dgm:presLayoutVars>
      </dgm:prSet>
      <dgm:spPr/>
    </dgm:pt>
    <dgm:pt modelId="{8A2FD4AD-0645-48EE-B059-8612B6DA609A}" type="pres">
      <dgm:prSet presAssocID="{AC82B6D7-6FAC-466D-B0BF-963833A59DAF}" presName="parTxOnly" presStyleLbl="node1" presStyleIdx="0" presStyleCnt="3" custScaleX="159506" custLinFactNeighborX="-17969" custLinFactNeighborY="-22477">
        <dgm:presLayoutVars>
          <dgm:bulletEnabled val="1"/>
        </dgm:presLayoutVars>
      </dgm:prSet>
      <dgm:spPr/>
    </dgm:pt>
    <dgm:pt modelId="{A901648E-D3D2-4AEA-868B-07A53FDE68BD}" type="pres">
      <dgm:prSet presAssocID="{6EB9144D-C6A4-49C8-8F18-CA23773C9EB1}" presName="parSpace" presStyleCnt="0"/>
      <dgm:spPr/>
    </dgm:pt>
    <dgm:pt modelId="{4076B1F4-C20C-4D43-BFB8-CC218B510E23}" type="pres">
      <dgm:prSet presAssocID="{E0F8B05D-FBCC-4438-96AE-6C04C525A3E5}" presName="parTxOnly" presStyleLbl="node1" presStyleIdx="1" presStyleCnt="3" custScaleX="192309" custLinFactNeighborX="-8445">
        <dgm:presLayoutVars>
          <dgm:bulletEnabled val="1"/>
        </dgm:presLayoutVars>
      </dgm:prSet>
      <dgm:spPr/>
    </dgm:pt>
    <dgm:pt modelId="{385936A0-D3D6-4DC7-BF80-B991D9BC7F07}" type="pres">
      <dgm:prSet presAssocID="{84898DD7-3605-4EE5-8278-1F1AE321A8E7}" presName="parSpace" presStyleCnt="0"/>
      <dgm:spPr/>
    </dgm:pt>
    <dgm:pt modelId="{4D055E65-F24C-443A-A2B7-E1315EC7C784}" type="pres">
      <dgm:prSet presAssocID="{62F28748-5093-4165-9C06-13F9780450AF}" presName="parTxOnly" presStyleLbl="node1" presStyleIdx="2" presStyleCnt="3" custScaleX="108907" custLinFactNeighborX="-17509" custLinFactNeighborY="-999">
        <dgm:presLayoutVars>
          <dgm:bulletEnabled val="1"/>
        </dgm:presLayoutVars>
      </dgm:prSet>
      <dgm:spPr/>
    </dgm:pt>
  </dgm:ptLst>
  <dgm:cxnLst>
    <dgm:cxn modelId="{CA8EB452-ED72-4FC4-AA26-0FBEAFEE385E}" type="presOf" srcId="{AC82B6D7-6FAC-466D-B0BF-963833A59DAF}" destId="{8A2FD4AD-0645-48EE-B059-8612B6DA609A}" srcOrd="0" destOrd="0" presId="urn:microsoft.com/office/officeart/2005/8/layout/hChevron3"/>
    <dgm:cxn modelId="{41484D76-CC3A-46CF-9171-6C5BBF87327D}" srcId="{AC436889-936D-460E-B265-57E0E4CD3334}" destId="{62F28748-5093-4165-9C06-13F9780450AF}" srcOrd="2" destOrd="0" parTransId="{D10FB210-4250-46C4-805A-C241C0240A2F}" sibTransId="{FECD92B7-8CA5-481F-B1E1-60751AAB34AA}"/>
    <dgm:cxn modelId="{FBF218AC-7A4D-42AF-A364-7BB572C45DF0}" srcId="{AC436889-936D-460E-B265-57E0E4CD3334}" destId="{AC82B6D7-6FAC-466D-B0BF-963833A59DAF}" srcOrd="0" destOrd="0" parTransId="{1368476F-F7C2-4FCC-97BE-276C399B8C9E}" sibTransId="{6EB9144D-C6A4-49C8-8F18-CA23773C9EB1}"/>
    <dgm:cxn modelId="{BC788CB5-536D-4DB1-900D-1AEF4B657BF7}" srcId="{AC436889-936D-460E-B265-57E0E4CD3334}" destId="{E0F8B05D-FBCC-4438-96AE-6C04C525A3E5}" srcOrd="1" destOrd="0" parTransId="{A502DA85-0E61-4445-9960-233419772DE9}" sibTransId="{84898DD7-3605-4EE5-8278-1F1AE321A8E7}"/>
    <dgm:cxn modelId="{4BB1C6C9-EDD4-49AA-80AC-A5A69C14EA85}" type="presOf" srcId="{E0F8B05D-FBCC-4438-96AE-6C04C525A3E5}" destId="{4076B1F4-C20C-4D43-BFB8-CC218B510E23}" srcOrd="0" destOrd="0" presId="urn:microsoft.com/office/officeart/2005/8/layout/hChevron3"/>
    <dgm:cxn modelId="{1C0422CE-AA33-40D8-8111-5C8A6BDDBC51}" type="presOf" srcId="{AC436889-936D-460E-B265-57E0E4CD3334}" destId="{FB678060-3CD5-4288-BFE1-3668A53A94E4}" srcOrd="0" destOrd="0" presId="urn:microsoft.com/office/officeart/2005/8/layout/hChevron3"/>
    <dgm:cxn modelId="{B587FCCE-F479-464E-99F0-9EA1624320EC}" type="presOf" srcId="{62F28748-5093-4165-9C06-13F9780450AF}" destId="{4D055E65-F24C-443A-A2B7-E1315EC7C784}" srcOrd="0" destOrd="0" presId="urn:microsoft.com/office/officeart/2005/8/layout/hChevron3"/>
    <dgm:cxn modelId="{35564AEF-A4EE-4E23-B483-A671DE33D173}" type="presParOf" srcId="{FB678060-3CD5-4288-BFE1-3668A53A94E4}" destId="{8A2FD4AD-0645-48EE-B059-8612B6DA609A}" srcOrd="0" destOrd="0" presId="urn:microsoft.com/office/officeart/2005/8/layout/hChevron3"/>
    <dgm:cxn modelId="{75E1EFCE-7BC2-41D5-AC3D-D16D608C3382}" type="presParOf" srcId="{FB678060-3CD5-4288-BFE1-3668A53A94E4}" destId="{A901648E-D3D2-4AEA-868B-07A53FDE68BD}" srcOrd="1" destOrd="0" presId="urn:microsoft.com/office/officeart/2005/8/layout/hChevron3"/>
    <dgm:cxn modelId="{33A27423-E196-4DCE-966D-3801349EDFA8}" type="presParOf" srcId="{FB678060-3CD5-4288-BFE1-3668A53A94E4}" destId="{4076B1F4-C20C-4D43-BFB8-CC218B510E23}" srcOrd="2" destOrd="0" presId="urn:microsoft.com/office/officeart/2005/8/layout/hChevron3"/>
    <dgm:cxn modelId="{83B34C83-0ECC-4F07-BE4D-BBD266DF5953}" type="presParOf" srcId="{FB678060-3CD5-4288-BFE1-3668A53A94E4}" destId="{385936A0-D3D6-4DC7-BF80-B991D9BC7F07}" srcOrd="3" destOrd="0" presId="urn:microsoft.com/office/officeart/2005/8/layout/hChevron3"/>
    <dgm:cxn modelId="{F6A143D9-550C-47DC-8560-2DC996A6D7EC}" type="presParOf" srcId="{FB678060-3CD5-4288-BFE1-3668A53A94E4}" destId="{4D055E65-F24C-443A-A2B7-E1315EC7C78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FD4AD-0645-48EE-B059-8612B6DA609A}">
      <dsp:nvSpPr>
        <dsp:cNvPr id="0" name=""/>
        <dsp:cNvSpPr/>
      </dsp:nvSpPr>
      <dsp:spPr>
        <a:xfrm>
          <a:off x="0" y="0"/>
          <a:ext cx="3320274" cy="639390"/>
        </a:xfrm>
        <a:prstGeom prst="homePlate">
          <a:avLst/>
        </a:prstGeom>
        <a:solidFill>
          <a:srgbClr val="FF91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latin typeface="Century Gothic" panose="020B0502020202020204" pitchFamily="34" charset="0"/>
            </a:rPr>
            <a:t>Проучване</a:t>
          </a:r>
          <a:endParaRPr lang="en-GB" sz="1400" b="1" kern="1200" dirty="0">
            <a:latin typeface="Century Gothic" panose="020B0502020202020204" pitchFamily="34" charset="0"/>
          </a:endParaRPr>
        </a:p>
      </dsp:txBody>
      <dsp:txXfrm>
        <a:off x="0" y="0"/>
        <a:ext cx="3160427" cy="639390"/>
      </dsp:txXfrm>
    </dsp:sp>
    <dsp:sp modelId="{4076B1F4-C20C-4D43-BFB8-CC218B510E23}">
      <dsp:nvSpPr>
        <dsp:cNvPr id="0" name=""/>
        <dsp:cNvSpPr/>
      </dsp:nvSpPr>
      <dsp:spPr>
        <a:xfrm>
          <a:off x="2871337" y="0"/>
          <a:ext cx="4003101" cy="639390"/>
        </a:xfrm>
        <a:prstGeom prst="chevron">
          <a:avLst/>
        </a:prstGeom>
        <a:solidFill>
          <a:srgbClr val="C600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latin typeface="Century Gothic" panose="020B0502020202020204" pitchFamily="34" charset="0"/>
            </a:rPr>
            <a:t>Адаптирате</a:t>
          </a:r>
          <a:endParaRPr lang="en-GB" sz="1200" b="1" kern="1200" dirty="0">
            <a:latin typeface="Century Gothic" panose="020B0502020202020204" pitchFamily="34" charset="0"/>
          </a:endParaRPr>
        </a:p>
      </dsp:txBody>
      <dsp:txXfrm>
        <a:off x="3191032" y="0"/>
        <a:ext cx="3363711" cy="639390"/>
      </dsp:txXfrm>
    </dsp:sp>
    <dsp:sp modelId="{4D055E65-F24C-443A-A2B7-E1315EC7C784}">
      <dsp:nvSpPr>
        <dsp:cNvPr id="0" name=""/>
        <dsp:cNvSpPr/>
      </dsp:nvSpPr>
      <dsp:spPr>
        <a:xfrm>
          <a:off x="6420384" y="0"/>
          <a:ext cx="2267006" cy="639390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latin typeface="Century Gothic" panose="020B0502020202020204" pitchFamily="34" charset="0"/>
            </a:rPr>
            <a:t>Практика</a:t>
          </a:r>
          <a:endParaRPr lang="en-GB" sz="1200" b="1" kern="1200" dirty="0">
            <a:latin typeface="Century Gothic" panose="020B0502020202020204" pitchFamily="34" charset="0"/>
          </a:endParaRPr>
        </a:p>
      </dsp:txBody>
      <dsp:txXfrm>
        <a:off x="6740079" y="0"/>
        <a:ext cx="1627616" cy="639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4E4A9-DFFC-4437-B331-52F5134BD823}" type="datetimeFigureOut">
              <a:rPr lang="fr-FR" smtClean="0"/>
              <a:t>07/05/2025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84470-A55D-400F-B26F-D0DE4F464A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54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</a:t>
            </a:r>
            <a:r>
              <a:rPr lang="fr-FR" dirty="0" err="1"/>
              <a:t>strands</a:t>
            </a:r>
            <a:r>
              <a:rPr lang="fr-FR" dirty="0"/>
              <a:t> of </a:t>
            </a:r>
            <a:r>
              <a:rPr lang="fr-FR" dirty="0" err="1"/>
              <a:t>activities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Networking: </a:t>
            </a:r>
            <a:r>
              <a:rPr lang="fr-FR" dirty="0" err="1"/>
              <a:t>peer</a:t>
            </a:r>
            <a:r>
              <a:rPr lang="fr-FR" dirty="0"/>
              <a:t> </a:t>
            </a:r>
            <a:r>
              <a:rPr lang="fr-FR" dirty="0" err="1"/>
              <a:t>learning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Community of practice &amp; </a:t>
            </a:r>
            <a:r>
              <a:rPr lang="fr-FR" dirty="0" err="1"/>
              <a:t>learning</a:t>
            </a:r>
            <a:r>
              <a:rPr lang="fr-FR" dirty="0"/>
              <a:t> by </a:t>
            </a:r>
            <a:r>
              <a:rPr lang="fr-FR" dirty="0" err="1"/>
              <a:t>doing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Knowledge</a:t>
            </a:r>
            <a:r>
              <a:rPr lang="fr-FR" dirty="0"/>
              <a:t> </a:t>
            </a:r>
            <a:r>
              <a:rPr lang="fr-FR" dirty="0" err="1"/>
              <a:t>uptake</a:t>
            </a:r>
            <a:r>
              <a:rPr lang="fr-FR" dirty="0"/>
              <a:t> &amp; </a:t>
            </a:r>
            <a:r>
              <a:rPr lang="fr-FR" dirty="0" err="1"/>
              <a:t>dissemination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645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map showing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EU Regions for 2021-2027 can be found here: https://ec.europa.eu/regional_policy/sources/graph/poster2021/eu27.png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full list of regions eligible for funding from the ERDF and the ESF Plus and of Member States eligible for funding from the Cohesion Fund for the period 2021-2027 is available at this link here: https://eur-lex.europa.eu/legal-content/EN/TXT/?uri=CELEX%3A32021D1130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310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555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Budget covers: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 Costs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 and Administration Costs.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Travel and Accommodation Costs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 expertise and service Costs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908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None/>
            </a:pP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200" b="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key milestones 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relating the call are as follows:</a:t>
            </a:r>
            <a:endParaRPr lang="en-GB" sz="2000" dirty="0">
              <a:latin typeface="Arial"/>
              <a:ea typeface="Arial"/>
              <a:cs typeface="Arial"/>
              <a:sym typeface="Arial"/>
            </a:endParaRPr>
          </a:p>
          <a:p>
            <a:pPr marL="412750" lvl="0" indent="-274937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64194"/>
              </a:buClr>
              <a:buSzPts val="143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1 April-30 June 2025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 - URBACT Call for proposals </a:t>
            </a:r>
            <a:endParaRPr lang="en-GB" sz="2000" dirty="0">
              <a:latin typeface="Arial"/>
              <a:ea typeface="Arial"/>
              <a:cs typeface="Arial"/>
              <a:sym typeface="Arial"/>
            </a:endParaRPr>
          </a:p>
          <a:p>
            <a:pPr marL="412750" lvl="0" indent="-274937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64194"/>
              </a:buClr>
              <a:buSzPts val="143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August 2025 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- Assessment of calls completed by the External Assessment Panel (EAP)</a:t>
            </a:r>
          </a:p>
          <a:p>
            <a:pPr marL="412750" lvl="0" indent="-274937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64194"/>
              </a:buClr>
              <a:buSzPts val="143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October 2025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 - Formal approval by the URBACT Monitoring Committee</a:t>
            </a:r>
            <a:endParaRPr lang="en-GB" sz="2000" dirty="0">
              <a:latin typeface="Arial"/>
              <a:ea typeface="Arial"/>
              <a:cs typeface="Arial"/>
              <a:sym typeface="Arial"/>
            </a:endParaRPr>
          </a:p>
          <a:p>
            <a:pPr marL="412750" lvl="0" indent="-274937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64194"/>
              </a:buClr>
              <a:buSzPts val="143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November 2025 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- Launch of the Innovation Transfer Networks</a:t>
            </a:r>
            <a:endParaRPr lang="en-GB" sz="2000" dirty="0">
              <a:latin typeface="Arial"/>
              <a:ea typeface="Arial"/>
              <a:cs typeface="Arial"/>
              <a:sym typeface="Arial"/>
            </a:endParaRPr>
          </a:p>
          <a:p>
            <a:pPr marL="412750" lvl="0" indent="-274937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64194"/>
              </a:buClr>
              <a:buSzPts val="143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Winter 2026-2027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 - Mid-Term Review of the TNs</a:t>
            </a:r>
            <a:endParaRPr lang="en-GB" sz="2000" dirty="0">
              <a:latin typeface="Arial"/>
              <a:ea typeface="Arial"/>
              <a:cs typeface="Arial"/>
              <a:sym typeface="Arial"/>
            </a:endParaRPr>
          </a:p>
          <a:p>
            <a:pPr marL="412750" lvl="0" indent="-274937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64194"/>
              </a:buClr>
              <a:buSzPts val="143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April 2028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 - Completion of the TNs</a:t>
            </a:r>
            <a:endParaRPr lang="en-GB" sz="2000" dirty="0">
              <a:latin typeface="Arial"/>
              <a:ea typeface="Arial"/>
              <a:cs typeface="Arial"/>
              <a:sym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92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&gt; Templates (Application Form in Word, Budget in Excel) available  in the </a:t>
            </a:r>
            <a:r>
              <a:rPr lang="en-GB" dirty="0" err="1"/>
              <a:t>ToR</a:t>
            </a:r>
            <a:r>
              <a:rPr lang="en-GB" dirty="0"/>
              <a:t> and online</a:t>
            </a:r>
          </a:p>
          <a:p>
            <a:r>
              <a:rPr lang="en-GB" dirty="0"/>
              <a:t>&gt; Candidates apply through an URBACT application form (using the </a:t>
            </a:r>
            <a:r>
              <a:rPr lang="en-GB" dirty="0" err="1"/>
              <a:t>Synergie</a:t>
            </a:r>
            <a:r>
              <a:rPr lang="en-GB" dirty="0"/>
              <a:t>-CTE system)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590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246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018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84470-A55D-400F-B26F-D0DE4F464A2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Key </a:t>
            </a:r>
            <a:r>
              <a:rPr lang="fr-FR" b="1" dirty="0" err="1"/>
              <a:t>expected</a:t>
            </a:r>
            <a:r>
              <a:rPr lang="fr-FR" b="1" dirty="0"/>
              <a:t> </a:t>
            </a:r>
            <a:r>
              <a:rPr lang="fr-FR" b="1" dirty="0" err="1"/>
              <a:t>results</a:t>
            </a:r>
            <a:r>
              <a:rPr lang="fr-FR" b="1" dirty="0"/>
              <a:t>: </a:t>
            </a:r>
          </a:p>
          <a:p>
            <a:r>
              <a:rPr lang="fr-FR" dirty="0"/>
              <a:t>&gt; Transfer Plan</a:t>
            </a:r>
          </a:p>
          <a:p>
            <a:r>
              <a:rPr lang="fr-FR" dirty="0"/>
              <a:t>&gt; </a:t>
            </a:r>
            <a:r>
              <a:rPr lang="fr-FR" dirty="0" err="1"/>
              <a:t>Improvement</a:t>
            </a:r>
            <a:r>
              <a:rPr lang="fr-FR" dirty="0"/>
              <a:t> Plan</a:t>
            </a:r>
            <a:endParaRPr lang="en-GB" dirty="0"/>
          </a:p>
          <a:p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dirty="0" err="1">
                <a:solidFill>
                  <a:srgbClr val="A3ADD8"/>
                </a:solidFill>
              </a:rPr>
              <a:t>Knowledge</a:t>
            </a:r>
            <a:r>
              <a:rPr lang="fr-FR" sz="1200" dirty="0">
                <a:solidFill>
                  <a:srgbClr val="A3ADD8"/>
                </a:solidFill>
              </a:rPr>
              <a:t> of </a:t>
            </a:r>
            <a:r>
              <a:rPr lang="fr-FR" sz="1200" dirty="0" err="1">
                <a:solidFill>
                  <a:srgbClr val="A3ADD8"/>
                </a:solidFill>
              </a:rPr>
              <a:t>further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dirty="0" err="1">
                <a:solidFill>
                  <a:srgbClr val="A3ADD8"/>
                </a:solidFill>
              </a:rPr>
              <a:t>European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dirty="0" err="1">
                <a:solidFill>
                  <a:srgbClr val="A3ADD8"/>
                </a:solidFill>
              </a:rPr>
              <a:t>funding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b="0" dirty="0">
                <a:solidFill>
                  <a:srgbClr val="A3ADD8"/>
                </a:solidFill>
              </a:rPr>
              <a:t>options and </a:t>
            </a:r>
            <a:r>
              <a:rPr lang="fr-FR" sz="1200" b="0" dirty="0" err="1">
                <a:solidFill>
                  <a:srgbClr val="A3ADD8"/>
                </a:solidFill>
              </a:rPr>
              <a:t>opportunities</a:t>
            </a:r>
            <a:endParaRPr lang="fr-FR" sz="1200" b="0" dirty="0">
              <a:solidFill>
                <a:srgbClr val="A3ADD8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/>
              <a:t>A network of contacts </a:t>
            </a:r>
            <a:r>
              <a:rPr lang="fr-FR" sz="1200" b="0" dirty="0" err="1"/>
              <a:t>with</a:t>
            </a:r>
            <a:r>
              <a:rPr lang="fr-FR" sz="1200" b="0" dirty="0"/>
              <a:t> </a:t>
            </a:r>
            <a:r>
              <a:rPr lang="fr-FR" sz="1200" b="0" dirty="0" err="1"/>
              <a:t>peers</a:t>
            </a:r>
            <a:r>
              <a:rPr lang="fr-FR" sz="1200" b="0" dirty="0"/>
              <a:t> and stakeholders </a:t>
            </a:r>
            <a:r>
              <a:rPr lang="fr-FR" sz="1200" dirty="0" err="1"/>
              <a:t>across</a:t>
            </a:r>
            <a:r>
              <a:rPr lang="fr-FR" sz="1200" dirty="0"/>
              <a:t> Europe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A3ADD8"/>
                </a:solidFill>
              </a:rPr>
              <a:t>Enhanced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dirty="0" err="1">
                <a:solidFill>
                  <a:srgbClr val="A3ADD8"/>
                </a:solidFill>
              </a:rPr>
              <a:t>capacity</a:t>
            </a:r>
            <a:r>
              <a:rPr lang="fr-FR" sz="1200" dirty="0">
                <a:solidFill>
                  <a:srgbClr val="A3ADD8"/>
                </a:solidFill>
              </a:rPr>
              <a:t> of </a:t>
            </a:r>
            <a:r>
              <a:rPr lang="fr-FR" sz="1200" dirty="0" err="1">
                <a:solidFill>
                  <a:srgbClr val="A3ADD8"/>
                </a:solidFill>
              </a:rPr>
              <a:t>your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dirty="0" err="1">
                <a:solidFill>
                  <a:srgbClr val="A3ADD8"/>
                </a:solidFill>
              </a:rPr>
              <a:t>municipality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b="0" dirty="0">
                <a:solidFill>
                  <a:srgbClr val="A3ADD8"/>
                </a:solidFill>
              </a:rPr>
              <a:t>to </a:t>
            </a:r>
            <a:r>
              <a:rPr lang="fr-FR" sz="1200" b="0" dirty="0" err="1">
                <a:solidFill>
                  <a:srgbClr val="A3ADD8"/>
                </a:solidFill>
              </a:rPr>
              <a:t>work</a:t>
            </a:r>
            <a:r>
              <a:rPr lang="fr-FR" sz="1200" b="0" dirty="0">
                <a:solidFill>
                  <a:srgbClr val="A3ADD8"/>
                </a:solidFill>
              </a:rPr>
              <a:t> in an </a:t>
            </a:r>
            <a:r>
              <a:rPr lang="fr-FR" sz="1200" b="0" dirty="0" err="1">
                <a:solidFill>
                  <a:srgbClr val="A3ADD8"/>
                </a:solidFill>
              </a:rPr>
              <a:t>integrated</a:t>
            </a:r>
            <a:r>
              <a:rPr lang="fr-FR" sz="1200" b="0" dirty="0">
                <a:solidFill>
                  <a:srgbClr val="A3ADD8"/>
                </a:solidFill>
              </a:rPr>
              <a:t> </a:t>
            </a:r>
            <a:r>
              <a:rPr lang="fr-FR" sz="1200" b="0" dirty="0" err="1">
                <a:solidFill>
                  <a:srgbClr val="A3ADD8"/>
                </a:solidFill>
              </a:rPr>
              <a:t>way</a:t>
            </a:r>
            <a:r>
              <a:rPr lang="fr-FR" sz="1200" b="0" dirty="0">
                <a:solidFill>
                  <a:srgbClr val="A3ADD8"/>
                </a:solidFill>
              </a:rPr>
              <a:t> for </a:t>
            </a:r>
            <a:r>
              <a:rPr lang="fr-FR" sz="1200" b="0" dirty="0" err="1">
                <a:solidFill>
                  <a:srgbClr val="A3ADD8"/>
                </a:solidFill>
              </a:rPr>
              <a:t>sustainable</a:t>
            </a:r>
            <a:r>
              <a:rPr lang="fr-FR" sz="1200" b="0" dirty="0">
                <a:solidFill>
                  <a:srgbClr val="A3ADD8"/>
                </a:solidFill>
              </a:rPr>
              <a:t> </a:t>
            </a:r>
            <a:r>
              <a:rPr lang="fr-FR" sz="1200" b="0" dirty="0" err="1">
                <a:solidFill>
                  <a:srgbClr val="A3ADD8"/>
                </a:solidFill>
              </a:rPr>
              <a:t>urban</a:t>
            </a:r>
            <a:r>
              <a:rPr lang="fr-FR" sz="1200" b="0" dirty="0">
                <a:solidFill>
                  <a:srgbClr val="A3ADD8"/>
                </a:solidFill>
              </a:rPr>
              <a:t> </a:t>
            </a:r>
            <a:r>
              <a:rPr lang="fr-FR" sz="1200" b="0" dirty="0" err="1">
                <a:solidFill>
                  <a:srgbClr val="A3ADD8"/>
                </a:solidFill>
              </a:rPr>
              <a:t>development</a:t>
            </a:r>
            <a:r>
              <a:rPr lang="fr-FR" sz="1200" b="0" dirty="0">
                <a:solidFill>
                  <a:srgbClr val="A3ADD8"/>
                </a:solidFill>
              </a:rPr>
              <a:t> </a:t>
            </a:r>
            <a:r>
              <a:rPr lang="en-US" sz="1200" b="0" dirty="0">
                <a:solidFill>
                  <a:srgbClr val="A3ADD8"/>
                </a:solidFill>
              </a:rPr>
              <a:t>with new city management processes</a:t>
            </a:r>
            <a:endParaRPr lang="fr-FR" sz="1200" b="0" dirty="0">
              <a:solidFill>
                <a:srgbClr val="A3ADD8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/>
              <a:t>An active URBACT Local Group </a:t>
            </a:r>
            <a:r>
              <a:rPr lang="fr-FR" sz="1200" b="0" dirty="0"/>
              <a:t>in </a:t>
            </a:r>
            <a:r>
              <a:rPr lang="fr-FR" sz="1200" b="0" dirty="0" err="1"/>
              <a:t>your</a:t>
            </a:r>
            <a:r>
              <a:rPr lang="fr-FR" sz="1200" b="0" dirty="0"/>
              <a:t> city, </a:t>
            </a:r>
            <a:r>
              <a:rPr lang="fr-FR" sz="1200" b="0" dirty="0" err="1"/>
              <a:t>ready</a:t>
            </a:r>
            <a:r>
              <a:rPr lang="fr-FR" sz="1200" b="0" dirty="0"/>
              <a:t> to </a:t>
            </a:r>
            <a:r>
              <a:rPr lang="fr-FR" sz="1200" b="0" dirty="0" err="1"/>
              <a:t>take</a:t>
            </a:r>
            <a:r>
              <a:rPr lang="fr-FR" sz="1200" b="0" dirty="0"/>
              <a:t> </a:t>
            </a:r>
            <a:r>
              <a:rPr lang="fr-FR" sz="1200" b="0" dirty="0" err="1"/>
              <a:t>forward</a:t>
            </a:r>
            <a:r>
              <a:rPr lang="fr-FR" sz="1200" b="0" dirty="0"/>
              <a:t> the  </a:t>
            </a:r>
            <a:r>
              <a:rPr lang="fr-FR" sz="1200" b="0" dirty="0" err="1"/>
              <a:t>implementation</a:t>
            </a:r>
            <a:r>
              <a:rPr lang="fr-FR" sz="1200" b="0" dirty="0"/>
              <a:t> of actions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A3ADD8"/>
                </a:solidFill>
              </a:rPr>
              <a:t>Knowledge</a:t>
            </a:r>
            <a:r>
              <a:rPr lang="fr-FR" sz="1200" dirty="0">
                <a:solidFill>
                  <a:srgbClr val="A3ADD8"/>
                </a:solidFill>
              </a:rPr>
              <a:t> of </a:t>
            </a:r>
            <a:r>
              <a:rPr lang="fr-FR" sz="1200" dirty="0" err="1">
                <a:solidFill>
                  <a:srgbClr val="A3ADD8"/>
                </a:solidFill>
              </a:rPr>
              <a:t>further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dirty="0" err="1">
                <a:solidFill>
                  <a:srgbClr val="A3ADD8"/>
                </a:solidFill>
              </a:rPr>
              <a:t>European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dirty="0" err="1">
                <a:solidFill>
                  <a:srgbClr val="A3ADD8"/>
                </a:solidFill>
              </a:rPr>
              <a:t>funding</a:t>
            </a:r>
            <a:r>
              <a:rPr lang="fr-FR" sz="1200" dirty="0">
                <a:solidFill>
                  <a:srgbClr val="A3ADD8"/>
                </a:solidFill>
              </a:rPr>
              <a:t> </a:t>
            </a:r>
            <a:r>
              <a:rPr lang="fr-FR" sz="1200" b="0" dirty="0">
                <a:solidFill>
                  <a:srgbClr val="A3ADD8"/>
                </a:solidFill>
              </a:rPr>
              <a:t>options and </a:t>
            </a:r>
            <a:r>
              <a:rPr lang="fr-FR" sz="1200" b="0" dirty="0" err="1">
                <a:solidFill>
                  <a:srgbClr val="A3ADD8"/>
                </a:solidFill>
              </a:rPr>
              <a:t>opportunities</a:t>
            </a:r>
            <a:endParaRPr lang="fr-FR" sz="1200" b="0" dirty="0">
              <a:solidFill>
                <a:srgbClr val="A3ADD8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 err="1"/>
              <a:t>Visibility</a:t>
            </a:r>
            <a:r>
              <a:rPr lang="fr-FR" sz="1200" dirty="0"/>
              <a:t> </a:t>
            </a:r>
            <a:r>
              <a:rPr lang="fr-FR" sz="1200" b="0" dirty="0"/>
              <a:t>for </a:t>
            </a:r>
            <a:r>
              <a:rPr lang="fr-FR" sz="1200" b="0" dirty="0" err="1"/>
              <a:t>your</a:t>
            </a:r>
            <a:r>
              <a:rPr lang="fr-FR" sz="1200" b="0" dirty="0"/>
              <a:t> city</a:t>
            </a:r>
            <a:r>
              <a:rPr lang="fr-FR" sz="1200" dirty="0"/>
              <a:t> on the </a:t>
            </a:r>
            <a:r>
              <a:rPr lang="fr-FR" sz="1200" dirty="0" err="1"/>
              <a:t>European</a:t>
            </a:r>
            <a:r>
              <a:rPr lang="fr-FR" sz="1200" dirty="0"/>
              <a:t> </a:t>
            </a:r>
            <a:r>
              <a:rPr lang="fr-FR" sz="1200" dirty="0" err="1"/>
              <a:t>level</a:t>
            </a:r>
            <a:endParaRPr lang="fr-FR" sz="1200" dirty="0"/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149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64194"/>
              </a:buClr>
              <a:buSzPts val="180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‘Understand’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 sz="1200" b="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November 2025 to August 2026</a:t>
            </a:r>
            <a:endParaRPr lang="en-GB" sz="1200" b="0" dirty="0">
              <a:latin typeface="Arial"/>
              <a:ea typeface="Arial"/>
              <a:cs typeface="Arial"/>
              <a:sym typeface="Arial"/>
            </a:endParaRPr>
          </a:p>
          <a:p>
            <a:pPr marL="51435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→ ensure deep rounded comprehension of the GP</a:t>
            </a:r>
            <a:endParaRPr lang="en-GB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‘Adapt’: September 2026 to August 2027</a:t>
            </a:r>
          </a:p>
          <a:p>
            <a:pPr marL="51435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GB" sz="1200" b="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Adaptation of GP to local transfer partner contexts &amp; design and implementation of testing actions</a:t>
            </a:r>
            <a:endParaRPr lang="en-GB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</a:rPr>
              <a:t>‘Preparing for reuse’:  September to April 2026</a:t>
            </a:r>
          </a:p>
          <a:p>
            <a:pPr marL="85725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GB" sz="1200" b="0" dirty="0">
                <a:latin typeface="Arial"/>
                <a:ea typeface="Arial"/>
                <a:cs typeface="Arial"/>
                <a:sym typeface="Arial"/>
              </a:rPr>
              <a:t>→ Finalisation of Plans + sharing results</a:t>
            </a:r>
            <a:endParaRPr lang="en-GB" dirty="0">
              <a:latin typeface="Arial"/>
              <a:ea typeface="Arial"/>
              <a:cs typeface="Arial"/>
              <a:sym typeface="Arial"/>
            </a:endParaRP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10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605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IPA: </a:t>
            </a:r>
            <a:r>
              <a:rPr lang="fr-FR" dirty="0" err="1"/>
              <a:t>Bosnia-Herzegovina</a:t>
            </a:r>
            <a:r>
              <a:rPr lang="fr-FR" dirty="0"/>
              <a:t>, </a:t>
            </a:r>
            <a:r>
              <a:rPr lang="fr-FR" dirty="0" err="1"/>
              <a:t>Serbia</a:t>
            </a:r>
            <a:r>
              <a:rPr lang="fr-FR" dirty="0"/>
              <a:t>, </a:t>
            </a:r>
            <a:r>
              <a:rPr lang="fr-FR" dirty="0" err="1"/>
              <a:t>Albania</a:t>
            </a:r>
            <a:r>
              <a:rPr lang="fr-FR" dirty="0"/>
              <a:t>, </a:t>
            </a:r>
            <a:r>
              <a:rPr lang="fr-FR" dirty="0" err="1"/>
              <a:t>Montenegro</a:t>
            </a:r>
            <a:r>
              <a:rPr lang="fr-FR" dirty="0"/>
              <a:t>, North </a:t>
            </a:r>
            <a:r>
              <a:rPr lang="fr-FR" dirty="0" err="1"/>
              <a:t>Macedonia</a:t>
            </a:r>
            <a:endParaRPr lang="fr-FR" dirty="0"/>
          </a:p>
          <a:p>
            <a:r>
              <a:rPr lang="fr-FR" dirty="0"/>
              <a:t>NDICI: Ukraine &amp; Moldova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12AD-7E62-4F6B-808B-785C81D796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7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437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216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6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+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820420A-29B9-768A-D8E2-9CBE5F6C1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t>07/05/2025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85688-252D-98A3-BE79-24D817D698B9}"/>
              </a:ext>
            </a:extLst>
          </p:cNvPr>
          <p:cNvSpPr/>
          <p:nvPr userDrawn="1"/>
        </p:nvSpPr>
        <p:spPr>
          <a:xfrm>
            <a:off x="-3175" y="0"/>
            <a:ext cx="4575175" cy="4402139"/>
          </a:xfrm>
          <a:custGeom>
            <a:avLst/>
            <a:gdLst>
              <a:gd name="connsiteX0" fmla="*/ 0 w 4572000"/>
              <a:gd name="connsiteY0" fmla="*/ 0 h 4408489"/>
              <a:gd name="connsiteX1" fmla="*/ 4572000 w 4572000"/>
              <a:gd name="connsiteY1" fmla="*/ 0 h 4408489"/>
              <a:gd name="connsiteX2" fmla="*/ 4572000 w 4572000"/>
              <a:gd name="connsiteY2" fmla="*/ 4408489 h 4408489"/>
              <a:gd name="connsiteX3" fmla="*/ 0 w 4572000"/>
              <a:gd name="connsiteY3" fmla="*/ 4408489 h 4408489"/>
              <a:gd name="connsiteX4" fmla="*/ 0 w 4572000"/>
              <a:gd name="connsiteY4" fmla="*/ 0 h 4408489"/>
              <a:gd name="connsiteX0" fmla="*/ 0 w 4572000"/>
              <a:gd name="connsiteY0" fmla="*/ 0 h 4408489"/>
              <a:gd name="connsiteX1" fmla="*/ 4572000 w 4572000"/>
              <a:gd name="connsiteY1" fmla="*/ 0 h 4408489"/>
              <a:gd name="connsiteX2" fmla="*/ 4572000 w 4572000"/>
              <a:gd name="connsiteY2" fmla="*/ 1136650 h 4408489"/>
              <a:gd name="connsiteX3" fmla="*/ 4572000 w 4572000"/>
              <a:gd name="connsiteY3" fmla="*/ 4408489 h 4408489"/>
              <a:gd name="connsiteX4" fmla="*/ 0 w 4572000"/>
              <a:gd name="connsiteY4" fmla="*/ 4408489 h 4408489"/>
              <a:gd name="connsiteX5" fmla="*/ 0 w 4572000"/>
              <a:gd name="connsiteY5" fmla="*/ 0 h 4408489"/>
              <a:gd name="connsiteX0" fmla="*/ 0 w 4572000"/>
              <a:gd name="connsiteY0" fmla="*/ 0 h 4408489"/>
              <a:gd name="connsiteX1" fmla="*/ 4572000 w 4572000"/>
              <a:gd name="connsiteY1" fmla="*/ 0 h 4408489"/>
              <a:gd name="connsiteX2" fmla="*/ 4572000 w 4572000"/>
              <a:gd name="connsiteY2" fmla="*/ 1136650 h 4408489"/>
              <a:gd name="connsiteX3" fmla="*/ 4572000 w 4572000"/>
              <a:gd name="connsiteY3" fmla="*/ 1473200 h 4408489"/>
              <a:gd name="connsiteX4" fmla="*/ 4572000 w 4572000"/>
              <a:gd name="connsiteY4" fmla="*/ 4408489 h 4408489"/>
              <a:gd name="connsiteX5" fmla="*/ 0 w 4572000"/>
              <a:gd name="connsiteY5" fmla="*/ 4408489 h 4408489"/>
              <a:gd name="connsiteX6" fmla="*/ 0 w 4572000"/>
              <a:gd name="connsiteY6" fmla="*/ 0 h 4408489"/>
              <a:gd name="connsiteX0" fmla="*/ 0 w 4572000"/>
              <a:gd name="connsiteY0" fmla="*/ 0 h 4408489"/>
              <a:gd name="connsiteX1" fmla="*/ 4572000 w 4572000"/>
              <a:gd name="connsiteY1" fmla="*/ 0 h 4408489"/>
              <a:gd name="connsiteX2" fmla="*/ 4572000 w 4572000"/>
              <a:gd name="connsiteY2" fmla="*/ 1136650 h 4408489"/>
              <a:gd name="connsiteX3" fmla="*/ 4057650 w 4572000"/>
              <a:gd name="connsiteY3" fmla="*/ 1133475 h 4408489"/>
              <a:gd name="connsiteX4" fmla="*/ 4572000 w 4572000"/>
              <a:gd name="connsiteY4" fmla="*/ 4408489 h 4408489"/>
              <a:gd name="connsiteX5" fmla="*/ 0 w 4572000"/>
              <a:gd name="connsiteY5" fmla="*/ 4408489 h 4408489"/>
              <a:gd name="connsiteX6" fmla="*/ 0 w 4572000"/>
              <a:gd name="connsiteY6" fmla="*/ 0 h 4408489"/>
              <a:gd name="connsiteX0" fmla="*/ 0 w 4572000"/>
              <a:gd name="connsiteY0" fmla="*/ 0 h 4408489"/>
              <a:gd name="connsiteX1" fmla="*/ 4572000 w 4572000"/>
              <a:gd name="connsiteY1" fmla="*/ 0 h 4408489"/>
              <a:gd name="connsiteX2" fmla="*/ 4572000 w 4572000"/>
              <a:gd name="connsiteY2" fmla="*/ 1136650 h 4408489"/>
              <a:gd name="connsiteX3" fmla="*/ 4210050 w 4572000"/>
              <a:gd name="connsiteY3" fmla="*/ 1139825 h 4408489"/>
              <a:gd name="connsiteX4" fmla="*/ 4572000 w 4572000"/>
              <a:gd name="connsiteY4" fmla="*/ 4408489 h 4408489"/>
              <a:gd name="connsiteX5" fmla="*/ 0 w 4572000"/>
              <a:gd name="connsiteY5" fmla="*/ 4408489 h 4408489"/>
              <a:gd name="connsiteX6" fmla="*/ 0 w 4572000"/>
              <a:gd name="connsiteY6" fmla="*/ 0 h 4408489"/>
              <a:gd name="connsiteX0" fmla="*/ 0 w 4572000"/>
              <a:gd name="connsiteY0" fmla="*/ 0 h 4411664"/>
              <a:gd name="connsiteX1" fmla="*/ 4572000 w 4572000"/>
              <a:gd name="connsiteY1" fmla="*/ 0 h 4411664"/>
              <a:gd name="connsiteX2" fmla="*/ 4572000 w 4572000"/>
              <a:gd name="connsiteY2" fmla="*/ 1136650 h 4411664"/>
              <a:gd name="connsiteX3" fmla="*/ 4210050 w 4572000"/>
              <a:gd name="connsiteY3" fmla="*/ 1139825 h 4411664"/>
              <a:gd name="connsiteX4" fmla="*/ 4279900 w 4572000"/>
              <a:gd name="connsiteY4" fmla="*/ 4411664 h 4411664"/>
              <a:gd name="connsiteX5" fmla="*/ 0 w 4572000"/>
              <a:gd name="connsiteY5" fmla="*/ 4408489 h 4411664"/>
              <a:gd name="connsiteX6" fmla="*/ 0 w 4572000"/>
              <a:gd name="connsiteY6" fmla="*/ 0 h 4411664"/>
              <a:gd name="connsiteX0" fmla="*/ 0 w 4572000"/>
              <a:gd name="connsiteY0" fmla="*/ 0 h 4414839"/>
              <a:gd name="connsiteX1" fmla="*/ 4572000 w 4572000"/>
              <a:gd name="connsiteY1" fmla="*/ 0 h 4414839"/>
              <a:gd name="connsiteX2" fmla="*/ 4572000 w 4572000"/>
              <a:gd name="connsiteY2" fmla="*/ 1136650 h 4414839"/>
              <a:gd name="connsiteX3" fmla="*/ 4210050 w 4572000"/>
              <a:gd name="connsiteY3" fmla="*/ 1139825 h 4414839"/>
              <a:gd name="connsiteX4" fmla="*/ 4181475 w 4572000"/>
              <a:gd name="connsiteY4" fmla="*/ 4414839 h 4414839"/>
              <a:gd name="connsiteX5" fmla="*/ 0 w 4572000"/>
              <a:gd name="connsiteY5" fmla="*/ 4408489 h 4414839"/>
              <a:gd name="connsiteX6" fmla="*/ 0 w 4572000"/>
              <a:gd name="connsiteY6" fmla="*/ 0 h 4414839"/>
              <a:gd name="connsiteX0" fmla="*/ 0 w 4572000"/>
              <a:gd name="connsiteY0" fmla="*/ 0 h 4414839"/>
              <a:gd name="connsiteX1" fmla="*/ 4572000 w 4572000"/>
              <a:gd name="connsiteY1" fmla="*/ 0 h 4414839"/>
              <a:gd name="connsiteX2" fmla="*/ 4572000 w 4572000"/>
              <a:gd name="connsiteY2" fmla="*/ 1136650 h 4414839"/>
              <a:gd name="connsiteX3" fmla="*/ 4210050 w 4572000"/>
              <a:gd name="connsiteY3" fmla="*/ 1139825 h 4414839"/>
              <a:gd name="connsiteX4" fmla="*/ 4213225 w 4572000"/>
              <a:gd name="connsiteY4" fmla="*/ 4414839 h 4414839"/>
              <a:gd name="connsiteX5" fmla="*/ 0 w 4572000"/>
              <a:gd name="connsiteY5" fmla="*/ 4408489 h 4414839"/>
              <a:gd name="connsiteX6" fmla="*/ 0 w 4572000"/>
              <a:gd name="connsiteY6" fmla="*/ 0 h 4414839"/>
              <a:gd name="connsiteX0" fmla="*/ 0 w 4575175"/>
              <a:gd name="connsiteY0" fmla="*/ 0 h 4414839"/>
              <a:gd name="connsiteX1" fmla="*/ 4572000 w 4575175"/>
              <a:gd name="connsiteY1" fmla="*/ 0 h 4414839"/>
              <a:gd name="connsiteX2" fmla="*/ 4575175 w 4575175"/>
              <a:gd name="connsiteY2" fmla="*/ 1130300 h 4414839"/>
              <a:gd name="connsiteX3" fmla="*/ 4210050 w 4575175"/>
              <a:gd name="connsiteY3" fmla="*/ 1139825 h 4414839"/>
              <a:gd name="connsiteX4" fmla="*/ 4213225 w 4575175"/>
              <a:gd name="connsiteY4" fmla="*/ 4414839 h 4414839"/>
              <a:gd name="connsiteX5" fmla="*/ 0 w 4575175"/>
              <a:gd name="connsiteY5" fmla="*/ 4408489 h 4414839"/>
              <a:gd name="connsiteX6" fmla="*/ 0 w 4575175"/>
              <a:gd name="connsiteY6" fmla="*/ 0 h 4414839"/>
              <a:gd name="connsiteX0" fmla="*/ 0 w 4575175"/>
              <a:gd name="connsiteY0" fmla="*/ 0 h 4414839"/>
              <a:gd name="connsiteX1" fmla="*/ 4572000 w 4575175"/>
              <a:gd name="connsiteY1" fmla="*/ 0 h 4414839"/>
              <a:gd name="connsiteX2" fmla="*/ 4575175 w 4575175"/>
              <a:gd name="connsiteY2" fmla="*/ 1130300 h 4414839"/>
              <a:gd name="connsiteX3" fmla="*/ 4210050 w 4575175"/>
              <a:gd name="connsiteY3" fmla="*/ 1130300 h 4414839"/>
              <a:gd name="connsiteX4" fmla="*/ 4213225 w 4575175"/>
              <a:gd name="connsiteY4" fmla="*/ 4414839 h 4414839"/>
              <a:gd name="connsiteX5" fmla="*/ 0 w 4575175"/>
              <a:gd name="connsiteY5" fmla="*/ 4408489 h 4414839"/>
              <a:gd name="connsiteX6" fmla="*/ 0 w 4575175"/>
              <a:gd name="connsiteY6" fmla="*/ 0 h 4414839"/>
              <a:gd name="connsiteX0" fmla="*/ 0 w 4575175"/>
              <a:gd name="connsiteY0" fmla="*/ 0 h 4408489"/>
              <a:gd name="connsiteX1" fmla="*/ 4572000 w 4575175"/>
              <a:gd name="connsiteY1" fmla="*/ 0 h 4408489"/>
              <a:gd name="connsiteX2" fmla="*/ 4575175 w 4575175"/>
              <a:gd name="connsiteY2" fmla="*/ 1130300 h 4408489"/>
              <a:gd name="connsiteX3" fmla="*/ 4210050 w 4575175"/>
              <a:gd name="connsiteY3" fmla="*/ 1130300 h 4408489"/>
              <a:gd name="connsiteX4" fmla="*/ 4213225 w 4575175"/>
              <a:gd name="connsiteY4" fmla="*/ 4402139 h 4408489"/>
              <a:gd name="connsiteX5" fmla="*/ 0 w 4575175"/>
              <a:gd name="connsiteY5" fmla="*/ 4408489 h 4408489"/>
              <a:gd name="connsiteX6" fmla="*/ 0 w 4575175"/>
              <a:gd name="connsiteY6" fmla="*/ 0 h 4408489"/>
              <a:gd name="connsiteX0" fmla="*/ 0 w 4575175"/>
              <a:gd name="connsiteY0" fmla="*/ 0 h 4402139"/>
              <a:gd name="connsiteX1" fmla="*/ 4572000 w 4575175"/>
              <a:gd name="connsiteY1" fmla="*/ 0 h 4402139"/>
              <a:gd name="connsiteX2" fmla="*/ 4575175 w 4575175"/>
              <a:gd name="connsiteY2" fmla="*/ 1130300 h 4402139"/>
              <a:gd name="connsiteX3" fmla="*/ 4210050 w 4575175"/>
              <a:gd name="connsiteY3" fmla="*/ 1130300 h 4402139"/>
              <a:gd name="connsiteX4" fmla="*/ 4213225 w 4575175"/>
              <a:gd name="connsiteY4" fmla="*/ 4402139 h 4402139"/>
              <a:gd name="connsiteX5" fmla="*/ 0 w 4575175"/>
              <a:gd name="connsiteY5" fmla="*/ 4402139 h 4402139"/>
              <a:gd name="connsiteX6" fmla="*/ 0 w 4575175"/>
              <a:gd name="connsiteY6" fmla="*/ 0 h 440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5175" h="4402139">
                <a:moveTo>
                  <a:pt x="0" y="0"/>
                </a:moveTo>
                <a:lnTo>
                  <a:pt x="4572000" y="0"/>
                </a:lnTo>
                <a:cubicBezTo>
                  <a:pt x="4573058" y="376767"/>
                  <a:pt x="4574117" y="753533"/>
                  <a:pt x="4575175" y="1130300"/>
                </a:cubicBezTo>
                <a:lnTo>
                  <a:pt x="4210050" y="1130300"/>
                </a:lnTo>
                <a:cubicBezTo>
                  <a:pt x="4211108" y="2221971"/>
                  <a:pt x="4212167" y="3310468"/>
                  <a:pt x="4213225" y="4402139"/>
                </a:cubicBezTo>
                <a:lnTo>
                  <a:pt x="0" y="4402139"/>
                </a:lnTo>
                <a:lnTo>
                  <a:pt x="0" y="0"/>
                </a:lnTo>
                <a:close/>
              </a:path>
            </a:pathLst>
          </a:custGeom>
          <a:solidFill>
            <a:srgbClr val="1641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B208DD-7235-D5A3-81D7-3D0E7A907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232569"/>
            <a:ext cx="5295900" cy="39370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F47F3D-B676-94D8-AF6D-90419AC3C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9" y="1203325"/>
            <a:ext cx="4124325" cy="1707023"/>
          </a:xfrm>
        </p:spPr>
        <p:txBody>
          <a:bodyPr anchor="b"/>
          <a:lstStyle>
            <a:lvl1pPr>
              <a:defRPr sz="3200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47981F-D55D-C0E2-8E3C-5E08D6C938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3048000"/>
            <a:ext cx="4119563" cy="1258888"/>
          </a:xfrm>
        </p:spPr>
        <p:txBody>
          <a:bodyPr/>
          <a:lstStyle>
            <a:lvl1pPr>
              <a:defRPr sz="2400">
                <a:solidFill>
                  <a:srgbClr val="A3ADD8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9967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5F955E-5901-D54D-782C-258239670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898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445024" y="4328186"/>
            <a:ext cx="4276632" cy="604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ast-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001" y="-53025"/>
            <a:ext cx="11431504" cy="52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9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+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820420A-29B9-768A-D8E2-9CBE5F6C1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t>07/05/2025</a:t>
            </a:fld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2C883ADE-4553-26FE-F84D-417FE4E9E7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4581983" cy="4408489"/>
          </a:xfrm>
          <a:custGeom>
            <a:avLst/>
            <a:gdLst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1131886 h 4408488"/>
              <a:gd name="connsiteX4" fmla="*/ 4223210 w 4581983"/>
              <a:gd name="connsiteY4" fmla="*/ 4408487 h 4408488"/>
              <a:gd name="connsiteX5" fmla="*/ 4581983 w 4581983"/>
              <a:gd name="connsiteY5" fmla="*/ 4408487 h 4408488"/>
              <a:gd name="connsiteX6" fmla="*/ 4581983 w 4581983"/>
              <a:gd name="connsiteY6" fmla="*/ 4408488 h 4408488"/>
              <a:gd name="connsiteX7" fmla="*/ 0 w 4581983"/>
              <a:gd name="connsiteY7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1983" h="4408488">
                <a:moveTo>
                  <a:pt x="0" y="0"/>
                </a:moveTo>
                <a:lnTo>
                  <a:pt x="4581983" y="0"/>
                </a:lnTo>
                <a:lnTo>
                  <a:pt x="4581983" y="1131886"/>
                </a:lnTo>
                <a:lnTo>
                  <a:pt x="4223210" y="1131886"/>
                </a:lnTo>
                <a:lnTo>
                  <a:pt x="4223210" y="4408487"/>
                </a:lnTo>
                <a:lnTo>
                  <a:pt x="4581983" y="4408487"/>
                </a:lnTo>
                <a:lnTo>
                  <a:pt x="4581983" y="4408488"/>
                </a:lnTo>
                <a:lnTo>
                  <a:pt x="0" y="44084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0"/>
            </a:lvl1pPr>
          </a:lstStyle>
          <a:p>
            <a:r>
              <a:rPr lang="fr-FR" dirty="0"/>
              <a:t>Cliquer ici pour </a:t>
            </a:r>
            <a:br>
              <a:rPr lang="fr-FR" dirty="0"/>
            </a:br>
            <a:r>
              <a:rPr lang="fr-FR" dirty="0"/>
              <a:t>insérer une image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BEFD927-43CC-DFA5-4A31-17770D4BE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9" y="1203325"/>
            <a:ext cx="4124325" cy="1707023"/>
          </a:xfrm>
        </p:spPr>
        <p:txBody>
          <a:bodyPr anchor="b"/>
          <a:lstStyle>
            <a:lvl1pPr>
              <a:defRPr sz="3200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fr-FR" dirty="0"/>
              <a:t>Click to change the styles of the </a:t>
            </a:r>
            <a:r>
              <a:rPr lang="fr-FR" dirty="0" err="1"/>
              <a:t>mask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A9755B-4175-8C92-41C3-E992A4B2BE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0" y="3048000"/>
            <a:ext cx="4119563" cy="1258888"/>
          </a:xfrm>
        </p:spPr>
        <p:txBody>
          <a:bodyPr/>
          <a:lstStyle>
            <a:lvl1pPr>
              <a:defRPr sz="2400">
                <a:solidFill>
                  <a:srgbClr val="A3ADD8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5878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9522948-CAFC-7179-E097-00BDFB298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90"/>
          <a:stretch/>
        </p:blipFill>
        <p:spPr>
          <a:xfrm>
            <a:off x="0" y="0"/>
            <a:ext cx="9144000" cy="44084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0960" y="1135715"/>
            <a:ext cx="7470571" cy="985315"/>
          </a:xfrm>
        </p:spPr>
        <p:txBody>
          <a:bodyPr anchor="b" anchorCtr="0"/>
          <a:lstStyle>
            <a:lvl1pPr>
              <a:defRPr sz="3600" b="1" i="0">
                <a:solidFill>
                  <a:srgbClr val="16419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0960" y="2121030"/>
            <a:ext cx="7470570" cy="1536570"/>
          </a:xfrm>
        </p:spPr>
        <p:txBody>
          <a:bodyPr tIns="72000" anchor="t" anchorCtr="0"/>
          <a:lstStyle>
            <a:lvl1pPr marL="0" indent="0">
              <a:buNone/>
              <a:defRPr sz="3000" b="1" i="0">
                <a:solidFill>
                  <a:srgbClr val="A3ADD8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t>07/05/2025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782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9522948-CAFC-7179-E097-00BDFB298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338" y="1131889"/>
            <a:ext cx="3143250" cy="989141"/>
          </a:xfrm>
        </p:spPr>
        <p:txBody>
          <a:bodyPr lIns="180000" tIns="0" anchor="b" anchorCtr="0"/>
          <a:lstStyle>
            <a:lvl1pPr>
              <a:lnSpc>
                <a:spcPct val="100000"/>
              </a:lnSpc>
              <a:defRPr sz="3600" b="1" i="0">
                <a:solidFill>
                  <a:srgbClr val="16419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3338" y="2121030"/>
            <a:ext cx="3143250" cy="1536570"/>
          </a:xfrm>
        </p:spPr>
        <p:txBody>
          <a:bodyPr lIns="180000" tIns="72000" anchor="t" anchorCtr="0"/>
          <a:lstStyle>
            <a:lvl1pPr marL="0" indent="0">
              <a:buNone/>
              <a:defRPr sz="3000" b="1" i="0">
                <a:solidFill>
                  <a:srgbClr val="A3ADD8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75C1FE2-12F6-1BB0-C361-7DE843A93B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81983" cy="5143500"/>
          </a:xfrm>
          <a:custGeom>
            <a:avLst/>
            <a:gdLst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1131886 h 4408488"/>
              <a:gd name="connsiteX4" fmla="*/ 4223210 w 4581983"/>
              <a:gd name="connsiteY4" fmla="*/ 4408487 h 4408488"/>
              <a:gd name="connsiteX5" fmla="*/ 4581983 w 4581983"/>
              <a:gd name="connsiteY5" fmla="*/ 4408487 h 4408488"/>
              <a:gd name="connsiteX6" fmla="*/ 4581983 w 4581983"/>
              <a:gd name="connsiteY6" fmla="*/ 4408488 h 4408488"/>
              <a:gd name="connsiteX7" fmla="*/ 0 w 4581983"/>
              <a:gd name="connsiteY7" fmla="*/ 4408488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4408487 h 4408488"/>
              <a:gd name="connsiteX4" fmla="*/ 4581983 w 4581983"/>
              <a:gd name="connsiteY4" fmla="*/ 4408487 h 4408488"/>
              <a:gd name="connsiteX5" fmla="*/ 4581983 w 4581983"/>
              <a:gd name="connsiteY5" fmla="*/ 4408488 h 4408488"/>
              <a:gd name="connsiteX6" fmla="*/ 0 w 4581983"/>
              <a:gd name="connsiteY6" fmla="*/ 4408488 h 4408488"/>
              <a:gd name="connsiteX7" fmla="*/ 0 w 4581983"/>
              <a:gd name="connsiteY7" fmla="*/ 0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581983 w 4581983"/>
              <a:gd name="connsiteY3" fmla="*/ 4408487 h 4408488"/>
              <a:gd name="connsiteX4" fmla="*/ 4581983 w 4581983"/>
              <a:gd name="connsiteY4" fmla="*/ 4408488 h 4408488"/>
              <a:gd name="connsiteX5" fmla="*/ 0 w 4581983"/>
              <a:gd name="connsiteY5" fmla="*/ 4408488 h 4408488"/>
              <a:gd name="connsiteX6" fmla="*/ 0 w 4581983"/>
              <a:gd name="connsiteY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1983" h="4408488">
                <a:moveTo>
                  <a:pt x="0" y="0"/>
                </a:moveTo>
                <a:lnTo>
                  <a:pt x="4581983" y="0"/>
                </a:lnTo>
                <a:lnTo>
                  <a:pt x="4581983" y="1131886"/>
                </a:lnTo>
                <a:lnTo>
                  <a:pt x="4581983" y="4408487"/>
                </a:lnTo>
                <a:lnTo>
                  <a:pt x="4581983" y="4408488"/>
                </a:lnTo>
                <a:lnTo>
                  <a:pt x="0" y="4408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0"/>
            </a:lvl1pPr>
          </a:lstStyle>
          <a:p>
            <a:r>
              <a:rPr lang="fr-FR" dirty="0"/>
              <a:t>Cliquer ici pour </a:t>
            </a:r>
            <a:br>
              <a:rPr lang="fr-FR" dirty="0"/>
            </a:br>
            <a:r>
              <a:rPr lang="fr-FR" dirty="0"/>
              <a:t>insérer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9169D-3364-A119-3F58-061F7506397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51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page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BF0486-7DFA-413F-F4CE-3600E4BBF00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580660-3EFF-4CBC-E819-7F5932ECD2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1131888"/>
            <a:ext cx="8426450" cy="3276600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4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the page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A28E97-AEDD-1D34-13AE-D54B5AD391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A05B5-60A1-FB1D-C016-5982D0C40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3889375" cy="32766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D94AE6-2DB3-67DF-DC8B-F6F3476E1A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5850" y="1131888"/>
            <a:ext cx="3889375" cy="32766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8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76" userDrawn="1">
          <p15:clr>
            <a:srgbClr val="FBAE40"/>
          </p15:clr>
        </p15:guide>
        <p15:guide id="2" pos="308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the page</a:t>
            </a:r>
            <a:endParaRPr lang="en-US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D31EE0B1-4E47-447F-EA06-373AF73C6C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99025" y="707009"/>
            <a:ext cx="3886200" cy="3701479"/>
          </a:xfrm>
          <a:custGeom>
            <a:avLst/>
            <a:gdLst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1131886 h 4408488"/>
              <a:gd name="connsiteX4" fmla="*/ 4223210 w 4581983"/>
              <a:gd name="connsiteY4" fmla="*/ 4408487 h 4408488"/>
              <a:gd name="connsiteX5" fmla="*/ 4581983 w 4581983"/>
              <a:gd name="connsiteY5" fmla="*/ 4408487 h 4408488"/>
              <a:gd name="connsiteX6" fmla="*/ 4581983 w 4581983"/>
              <a:gd name="connsiteY6" fmla="*/ 4408488 h 4408488"/>
              <a:gd name="connsiteX7" fmla="*/ 0 w 4581983"/>
              <a:gd name="connsiteY7" fmla="*/ 4408488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4408487 h 4408488"/>
              <a:gd name="connsiteX4" fmla="*/ 4581983 w 4581983"/>
              <a:gd name="connsiteY4" fmla="*/ 4408487 h 4408488"/>
              <a:gd name="connsiteX5" fmla="*/ 4581983 w 4581983"/>
              <a:gd name="connsiteY5" fmla="*/ 4408488 h 4408488"/>
              <a:gd name="connsiteX6" fmla="*/ 0 w 4581983"/>
              <a:gd name="connsiteY6" fmla="*/ 4408488 h 4408488"/>
              <a:gd name="connsiteX7" fmla="*/ 0 w 4581983"/>
              <a:gd name="connsiteY7" fmla="*/ 0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581983 w 4581983"/>
              <a:gd name="connsiteY3" fmla="*/ 4408487 h 4408488"/>
              <a:gd name="connsiteX4" fmla="*/ 4581983 w 4581983"/>
              <a:gd name="connsiteY4" fmla="*/ 4408488 h 4408488"/>
              <a:gd name="connsiteX5" fmla="*/ 0 w 4581983"/>
              <a:gd name="connsiteY5" fmla="*/ 4408488 h 4408488"/>
              <a:gd name="connsiteX6" fmla="*/ 0 w 4581983"/>
              <a:gd name="connsiteY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1983" h="4408488">
                <a:moveTo>
                  <a:pt x="0" y="0"/>
                </a:moveTo>
                <a:lnTo>
                  <a:pt x="4581983" y="0"/>
                </a:lnTo>
                <a:lnTo>
                  <a:pt x="4581983" y="1131886"/>
                </a:lnTo>
                <a:lnTo>
                  <a:pt x="4581983" y="4408487"/>
                </a:lnTo>
                <a:lnTo>
                  <a:pt x="4581983" y="4408488"/>
                </a:lnTo>
                <a:lnTo>
                  <a:pt x="0" y="4408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here to insert an image
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79ECFD-6E5B-EAD9-8464-42415C31339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94B028-9217-11D2-CDE5-B5E8320F74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1131888"/>
            <a:ext cx="3889375" cy="32766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7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76" userDrawn="1">
          <p15:clr>
            <a:srgbClr val="FBAE40"/>
          </p15:clr>
        </p15:guide>
        <p15:guide id="2" pos="308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BFAD359F-1BB7-FEE5-A0C4-73C78D08FD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800" y="1131888"/>
            <a:ext cx="6227763" cy="3203575"/>
          </a:xfrm>
          <a:custGeom>
            <a:avLst/>
            <a:gdLst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1131886 h 4408488"/>
              <a:gd name="connsiteX4" fmla="*/ 4223210 w 4581983"/>
              <a:gd name="connsiteY4" fmla="*/ 4408487 h 4408488"/>
              <a:gd name="connsiteX5" fmla="*/ 4581983 w 4581983"/>
              <a:gd name="connsiteY5" fmla="*/ 4408487 h 4408488"/>
              <a:gd name="connsiteX6" fmla="*/ 4581983 w 4581983"/>
              <a:gd name="connsiteY6" fmla="*/ 4408488 h 4408488"/>
              <a:gd name="connsiteX7" fmla="*/ 0 w 4581983"/>
              <a:gd name="connsiteY7" fmla="*/ 4408488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4408487 h 4408488"/>
              <a:gd name="connsiteX4" fmla="*/ 4581983 w 4581983"/>
              <a:gd name="connsiteY4" fmla="*/ 4408487 h 4408488"/>
              <a:gd name="connsiteX5" fmla="*/ 4581983 w 4581983"/>
              <a:gd name="connsiteY5" fmla="*/ 4408488 h 4408488"/>
              <a:gd name="connsiteX6" fmla="*/ 0 w 4581983"/>
              <a:gd name="connsiteY6" fmla="*/ 4408488 h 4408488"/>
              <a:gd name="connsiteX7" fmla="*/ 0 w 4581983"/>
              <a:gd name="connsiteY7" fmla="*/ 0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581983 w 4581983"/>
              <a:gd name="connsiteY3" fmla="*/ 4408487 h 4408488"/>
              <a:gd name="connsiteX4" fmla="*/ 4581983 w 4581983"/>
              <a:gd name="connsiteY4" fmla="*/ 4408488 h 4408488"/>
              <a:gd name="connsiteX5" fmla="*/ 0 w 4581983"/>
              <a:gd name="connsiteY5" fmla="*/ 4408488 h 4408488"/>
              <a:gd name="connsiteX6" fmla="*/ 0 w 4581983"/>
              <a:gd name="connsiteY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1983" h="4408488">
                <a:moveTo>
                  <a:pt x="0" y="0"/>
                </a:moveTo>
                <a:lnTo>
                  <a:pt x="4581983" y="0"/>
                </a:lnTo>
                <a:lnTo>
                  <a:pt x="4581983" y="1131886"/>
                </a:lnTo>
                <a:lnTo>
                  <a:pt x="4581983" y="4408487"/>
                </a:lnTo>
                <a:lnTo>
                  <a:pt x="4581983" y="4408488"/>
                </a:lnTo>
                <a:lnTo>
                  <a:pt x="0" y="4408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0"/>
            </a:lvl1pPr>
          </a:lstStyle>
          <a:p>
            <a:r>
              <a:rPr lang="fr-FR"/>
              <a:t>Click here to insert an image
</a:t>
            </a: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Surtitre de la page</a:t>
            </a:r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00446E7-D744-C586-00ED-6A6FAB601C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825" y="1373525"/>
            <a:ext cx="2311400" cy="860199"/>
          </a:xfrm>
          <a:solidFill>
            <a:srgbClr val="FF917F"/>
          </a:solidFill>
        </p:spPr>
        <p:txBody>
          <a:bodyPr lIns="144000" tIns="144000" rIns="144000" bIns="14400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268288" indent="-130175">
              <a:buFont typeface="Arial" panose="020B0604020202020204" pitchFamily="34" charset="0"/>
              <a:buChar char="•"/>
              <a:tabLst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BE549474-E9E3-29D1-D21B-0DA798273C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 rot="18997968">
            <a:off x="6161229" y="1287654"/>
            <a:ext cx="401507" cy="391740"/>
          </a:xfrm>
          <a:custGeom>
            <a:avLst/>
            <a:gdLst>
              <a:gd name="connsiteX0" fmla="*/ 671796 w 1006416"/>
              <a:gd name="connsiteY0" fmla="*/ 39290 h 933441"/>
              <a:gd name="connsiteX1" fmla="*/ 711086 w 1006416"/>
              <a:gd name="connsiteY1" fmla="*/ 134144 h 933441"/>
              <a:gd name="connsiteX2" fmla="*/ 576942 w 1006416"/>
              <a:gd name="connsiteY2" fmla="*/ 268288 h 933441"/>
              <a:gd name="connsiteX3" fmla="*/ 505455 w 1006416"/>
              <a:gd name="connsiteY3" fmla="*/ 268288 h 933441"/>
              <a:gd name="connsiteX4" fmla="*/ 964385 w 1006416"/>
              <a:gd name="connsiteY4" fmla="*/ 701778 h 933441"/>
              <a:gd name="connsiteX5" fmla="*/ 969790 w 1006416"/>
              <a:gd name="connsiteY5" fmla="*/ 891410 h 933441"/>
              <a:gd name="connsiteX6" fmla="*/ 780159 w 1006416"/>
              <a:gd name="connsiteY6" fmla="*/ 896815 h 933441"/>
              <a:gd name="connsiteX7" fmla="*/ 268288 w 1006416"/>
              <a:gd name="connsiteY7" fmla="*/ 413317 h 933441"/>
              <a:gd name="connsiteX8" fmla="*/ 268288 w 1006416"/>
              <a:gd name="connsiteY8" fmla="*/ 561770 h 933441"/>
              <a:gd name="connsiteX9" fmla="*/ 134144 w 1006416"/>
              <a:gd name="connsiteY9" fmla="*/ 695914 h 933441"/>
              <a:gd name="connsiteX10" fmla="*/ 0 w 1006416"/>
              <a:gd name="connsiteY10" fmla="*/ 561770 h 933441"/>
              <a:gd name="connsiteX11" fmla="*/ 0 w 1006416"/>
              <a:gd name="connsiteY11" fmla="*/ 134768 h 933441"/>
              <a:gd name="connsiteX12" fmla="*/ 134144 w 1006416"/>
              <a:gd name="connsiteY12" fmla="*/ 624 h 933441"/>
              <a:gd name="connsiteX13" fmla="*/ 140496 w 1006416"/>
              <a:gd name="connsiteY13" fmla="*/ 1907 h 933441"/>
              <a:gd name="connsiteX14" fmla="*/ 149940 w 1006416"/>
              <a:gd name="connsiteY14" fmla="*/ 0 h 933441"/>
              <a:gd name="connsiteX15" fmla="*/ 576942 w 1006416"/>
              <a:gd name="connsiteY15" fmla="*/ 0 h 933441"/>
              <a:gd name="connsiteX16" fmla="*/ 671796 w 1006416"/>
              <a:gd name="connsiteY16" fmla="*/ 39290 h 93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6416" h="933441">
                <a:moveTo>
                  <a:pt x="671796" y="39290"/>
                </a:moveTo>
                <a:cubicBezTo>
                  <a:pt x="696071" y="63565"/>
                  <a:pt x="711086" y="97101"/>
                  <a:pt x="711086" y="134144"/>
                </a:cubicBezTo>
                <a:cubicBezTo>
                  <a:pt x="711086" y="208230"/>
                  <a:pt x="651028" y="268288"/>
                  <a:pt x="576942" y="268288"/>
                </a:cubicBezTo>
                <a:lnTo>
                  <a:pt x="505455" y="268288"/>
                </a:lnTo>
                <a:lnTo>
                  <a:pt x="964385" y="701778"/>
                </a:lnTo>
                <a:cubicBezTo>
                  <a:pt x="1018243" y="752651"/>
                  <a:pt x="1020663" y="837551"/>
                  <a:pt x="969790" y="891410"/>
                </a:cubicBezTo>
                <a:cubicBezTo>
                  <a:pt x="918917" y="945268"/>
                  <a:pt x="834017" y="947688"/>
                  <a:pt x="780159" y="896815"/>
                </a:cubicBezTo>
                <a:lnTo>
                  <a:pt x="268288" y="413317"/>
                </a:lnTo>
                <a:lnTo>
                  <a:pt x="268288" y="561770"/>
                </a:lnTo>
                <a:cubicBezTo>
                  <a:pt x="268288" y="635856"/>
                  <a:pt x="208230" y="695914"/>
                  <a:pt x="134144" y="695914"/>
                </a:cubicBezTo>
                <a:cubicBezTo>
                  <a:pt x="60058" y="695914"/>
                  <a:pt x="0" y="635856"/>
                  <a:pt x="0" y="561770"/>
                </a:cubicBezTo>
                <a:lnTo>
                  <a:pt x="0" y="134768"/>
                </a:lnTo>
                <a:cubicBezTo>
                  <a:pt x="0" y="60682"/>
                  <a:pt x="60058" y="624"/>
                  <a:pt x="134144" y="624"/>
                </a:cubicBezTo>
                <a:lnTo>
                  <a:pt x="140496" y="1907"/>
                </a:lnTo>
                <a:lnTo>
                  <a:pt x="149940" y="0"/>
                </a:lnTo>
                <a:lnTo>
                  <a:pt x="576942" y="0"/>
                </a:lnTo>
                <a:cubicBezTo>
                  <a:pt x="613985" y="0"/>
                  <a:pt x="647521" y="15014"/>
                  <a:pt x="671796" y="39290"/>
                </a:cubicBezTo>
                <a:close/>
              </a:path>
            </a:pathLst>
          </a:custGeom>
          <a:solidFill>
            <a:srgbClr val="164194"/>
          </a:solidFill>
        </p:spPr>
        <p:txBody>
          <a:bodyPr wrap="square" anchor="ctr">
            <a:noAutofit/>
          </a:bodyPr>
          <a:lstStyle>
            <a:lvl1pPr algn="ctr">
              <a:defRPr sz="2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8197DC-A304-E788-707C-130F4807649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924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  <p15:guide id="2" orient="horz" pos="2731" userDrawn="1">
          <p15:clr>
            <a:srgbClr val="FBAE40"/>
          </p15:clr>
        </p15:guide>
        <p15:guide id="3" pos="419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Surtitre de la page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490316-D903-3F1E-08A9-796E9635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83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FB3A256-C0B2-61FB-2942-DBC8123736B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141" y="273376"/>
            <a:ext cx="8235787" cy="4336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 of the page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144984"/>
            <a:ext cx="8426450" cy="3263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Level1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/>
              <a:t>Level5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8775" y="4596280"/>
            <a:ext cx="2057400" cy="27384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="0" i="0">
                <a:solidFill>
                  <a:srgbClr val="164194"/>
                </a:solidFill>
                <a:latin typeface="Century Gothic" panose="020B0502020202020204" pitchFamily="34" charset="0"/>
              </a:defRPr>
            </a:lvl1pPr>
          </a:lstStyle>
          <a:p>
            <a:fld id="{D6C62EFD-87C1-C84D-86DE-6E0366F61D8F}" type="datetimeFigureOut">
              <a:rPr lang="fr-FR" smtClean="0"/>
              <a:pPr/>
              <a:t>07/05/2025</a:t>
            </a:fld>
            <a:endParaRPr lang="fr-FR" dirty="0"/>
          </a:p>
        </p:txBody>
      </p:sp>
      <p:pic>
        <p:nvPicPr>
          <p:cNvPr id="6" name="Picture 5" descr="Screen Shot 2022-11-23 at 10.21.12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/>
          <a:stretch/>
        </p:blipFill>
        <p:spPr>
          <a:xfrm>
            <a:off x="5797650" y="4454751"/>
            <a:ext cx="3352667" cy="6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4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65" r:id="rId3"/>
    <p:sldLayoutId id="2147483668" r:id="rId4"/>
    <p:sldLayoutId id="2147483662" r:id="rId5"/>
    <p:sldLayoutId id="2147483664" r:id="rId6"/>
    <p:sldLayoutId id="2147483676" r:id="rId7"/>
    <p:sldLayoutId id="2147483666" r:id="rId8"/>
    <p:sldLayoutId id="2147483677" r:id="rId9"/>
    <p:sldLayoutId id="2147483667" r:id="rId10"/>
    <p:sldLayoutId id="21474836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i="0" kern="1200">
          <a:solidFill>
            <a:srgbClr val="59595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800" b="1" i="0" kern="1200">
          <a:solidFill>
            <a:srgbClr val="164194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tabLst/>
        <a:defRPr sz="2400" b="0" i="0" kern="1200">
          <a:solidFill>
            <a:srgbClr val="C6007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90538" indent="-265113" algn="l" defTabSz="685800" rtl="0" eaLnBrk="1" latinLnBrk="0" hangingPunct="1">
        <a:lnSpc>
          <a:spcPct val="100000"/>
        </a:lnSpc>
        <a:spcBef>
          <a:spcPts val="600"/>
        </a:spcBef>
        <a:buClr>
          <a:srgbClr val="164194"/>
        </a:buClr>
        <a:buSzPct val="90000"/>
        <a:buFont typeface=".PingFang SC Regular"/>
        <a:buChar char="◆"/>
        <a:tabLst/>
        <a:defRPr sz="2400" b="1" i="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92125" indent="-179388" algn="l" defTabSz="685800" rtl="0" eaLnBrk="1" latinLnBrk="0" hangingPunct="1">
        <a:lnSpc>
          <a:spcPct val="100000"/>
        </a:lnSpc>
        <a:spcBef>
          <a:spcPts val="600"/>
        </a:spcBef>
        <a:buClr>
          <a:srgbClr val="C60075"/>
        </a:buClr>
        <a:buSzPct val="100000"/>
        <a:buFont typeface="Adelle Sans Extrabold" pitchFamily="2" charset="77"/>
        <a:buChar char=")"/>
        <a:tabLst/>
        <a:defRPr sz="2400" b="1" i="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68288" indent="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tabLst/>
        <a:defRPr sz="22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pos="5534" userDrawn="1">
          <p15:clr>
            <a:srgbClr val="F26B43"/>
          </p15:clr>
        </p15:guide>
        <p15:guide id="3" orient="horz" pos="2777" userDrawn="1">
          <p15:clr>
            <a:srgbClr val="F26B43"/>
          </p15:clr>
        </p15:guide>
        <p15:guide id="4" orient="horz" pos="169" userDrawn="1">
          <p15:clr>
            <a:srgbClr val="F26B43"/>
          </p15:clr>
        </p15:guide>
        <p15:guide id="5" orient="horz" pos="441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rbact.eu/good-practices?title=&amp;size%5Bmin%5D=&amp;size%5Bmax%5D=&amp;labelisation_year%5Bmin%5D=01%2F01%2F2024&amp;labelisation_year%5Bmax%5D=12%2F31%2F2024&amp;status=1306&amp;theme=All&amp;topic=All&amp;labelisation=1&amp;location=All&amp;city_size=0-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3.png"/><Relationship Id="rId10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1C050C-0897-4263-AFBC-458770D65F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1026" y="1955800"/>
            <a:ext cx="4305298" cy="2368550"/>
          </a:xfrm>
        </p:spPr>
        <p:txBody>
          <a:bodyPr anchor="t"/>
          <a:lstStyle/>
          <a:p>
            <a:r>
              <a:rPr lang="bg-BG" dirty="0"/>
              <a:t>Покана за мрежи за обмен на добри практики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32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CA2D71D-90F8-4264-8306-F6B070860D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0389" t="12995" r="20772" b="5055"/>
          <a:stretch/>
        </p:blipFill>
        <p:spPr>
          <a:xfrm>
            <a:off x="-133350" y="-15872"/>
            <a:ext cx="4712298" cy="442118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89120" y="1669294"/>
            <a:ext cx="4195323" cy="2315965"/>
          </a:xfrm>
        </p:spPr>
        <p:txBody>
          <a:bodyPr/>
          <a:lstStyle/>
          <a:p>
            <a:pPr algn="ctr"/>
            <a:r>
              <a:rPr lang="fr-FR" sz="2200" dirty="0">
                <a:solidFill>
                  <a:srgbClr val="164194"/>
                </a:solidFill>
                <a:ea typeface="+mj-ea"/>
                <a:cs typeface="+mj-cs"/>
              </a:rPr>
              <a:t>!</a:t>
            </a:r>
          </a:p>
          <a:p>
            <a:endParaRPr lang="fr-FR" sz="1900" dirty="0">
              <a:solidFill>
                <a:srgbClr val="164194"/>
              </a:solidFill>
              <a:ea typeface="+mj-ea"/>
              <a:cs typeface="+mj-cs"/>
            </a:endParaRPr>
          </a:p>
          <a:p>
            <a:r>
              <a:rPr lang="bg-BG" sz="1900" dirty="0">
                <a:ea typeface="+mj-ea"/>
                <a:cs typeface="+mj-cs"/>
              </a:rPr>
              <a:t>Начало</a:t>
            </a:r>
            <a:r>
              <a:rPr lang="fr-FR" sz="1900" dirty="0">
                <a:ea typeface="+mj-ea"/>
                <a:cs typeface="+mj-cs"/>
              </a:rPr>
              <a:t>: </a:t>
            </a:r>
            <a:r>
              <a:rPr lang="en-US" sz="1900" dirty="0">
                <a:ea typeface="+mj-ea"/>
                <a:cs typeface="+mj-cs"/>
              </a:rPr>
              <a:t>1</a:t>
            </a:r>
            <a:r>
              <a:rPr lang="bg-BG" sz="1900" baseline="30000" dirty="0">
                <a:ea typeface="+mj-ea"/>
                <a:cs typeface="+mj-cs"/>
              </a:rPr>
              <a:t>ви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bg-BG" sz="1900" dirty="0">
                <a:ea typeface="+mj-ea"/>
                <a:cs typeface="+mj-cs"/>
              </a:rPr>
              <a:t>април</a:t>
            </a:r>
            <a:r>
              <a:rPr lang="en-US" sz="1900" dirty="0">
                <a:ea typeface="+mj-ea"/>
                <a:cs typeface="+mj-cs"/>
              </a:rPr>
              <a:t> 2025</a:t>
            </a:r>
          </a:p>
          <a:p>
            <a:r>
              <a:rPr lang="bg-BG" sz="1900" dirty="0">
                <a:ea typeface="+mj-ea"/>
                <a:cs typeface="+mj-cs"/>
              </a:rPr>
              <a:t>Край</a:t>
            </a:r>
            <a:r>
              <a:rPr lang="en-US" sz="1900" dirty="0">
                <a:ea typeface="+mj-ea"/>
                <a:cs typeface="+mj-cs"/>
              </a:rPr>
              <a:t>: 30</a:t>
            </a:r>
            <a:r>
              <a:rPr lang="bg-BG" sz="1900" baseline="30000" dirty="0">
                <a:ea typeface="+mj-ea"/>
                <a:cs typeface="+mj-cs"/>
              </a:rPr>
              <a:t>ти 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bg-BG" sz="1900" dirty="0">
                <a:ea typeface="+mj-ea"/>
                <a:cs typeface="+mj-cs"/>
              </a:rPr>
              <a:t>юни </a:t>
            </a:r>
            <a:r>
              <a:rPr lang="en-US" sz="1900" dirty="0">
                <a:ea typeface="+mj-ea"/>
                <a:cs typeface="+mj-cs"/>
              </a:rPr>
              <a:t>2025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166153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Поканата </a:t>
            </a:r>
            <a:r>
              <a:rPr lang="en-US" dirty="0"/>
              <a:t>– </a:t>
            </a:r>
            <a:r>
              <a:rPr lang="bg-BG" dirty="0"/>
              <a:t>Основни параметри</a:t>
            </a:r>
            <a:endParaRPr lang="en-US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0CA8CA2-DBE4-4617-A68E-FA4C790775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1141" y="997348"/>
            <a:ext cx="8426450" cy="318964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sz="2000" dirty="0">
                <a:latin typeface="Core Sans C 45 Regular" panose="020B0603030302020204" pitchFamily="34" charset="0"/>
                <a:cs typeface="Arial" panose="020B0604020202020204" pitchFamily="34" charset="0"/>
              </a:rPr>
              <a:t>Партньорството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6-8 </a:t>
            </a:r>
            <a:r>
              <a:rPr lang="bg-BG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участници, в т.ч. водещия</a:t>
            </a:r>
            <a:endParaRPr lang="en-US" sz="20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sz="2000" dirty="0">
                <a:latin typeface="Core Sans C 45 Regular" panose="020B0603030302020204" pitchFamily="34" charset="0"/>
                <a:cs typeface="Arial" panose="020B0604020202020204" pitchFamily="34" charset="0"/>
              </a:rPr>
              <a:t>Допустими водещи партньори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116 </a:t>
            </a:r>
            <a:r>
              <a:rPr lang="bg-BG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добри практики, избрани през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 2024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sz="2000" dirty="0">
                <a:latin typeface="Core Sans C 45 Regular" panose="020B0603030302020204" pitchFamily="34" charset="0"/>
                <a:cs typeface="Arial" panose="020B0604020202020204" pitchFamily="34" charset="0"/>
              </a:rPr>
              <a:t>Допустими партньори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</a:t>
            </a:r>
            <a:r>
              <a:rPr lang="bg-BG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целият ЕС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, </a:t>
            </a:r>
            <a:r>
              <a:rPr lang="bg-BG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страните-кандидатки, ЕИП, +</a:t>
            </a:r>
            <a:endParaRPr lang="en-US" sz="20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sz="2000" dirty="0">
                <a:latin typeface="Core Sans C 45 Regular" panose="020B0603030302020204" pitchFamily="34" charset="0"/>
                <a:cs typeface="Arial" panose="020B0604020202020204" pitchFamily="34" charset="0"/>
              </a:rPr>
              <a:t>Продължителност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30 </a:t>
            </a:r>
            <a:r>
              <a:rPr lang="bg-BG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месеца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 (1/11/2025 </a:t>
            </a:r>
            <a:r>
              <a:rPr lang="bg-BG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-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 30/04/2028)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sz="2000" dirty="0">
                <a:latin typeface="Core Sans C 45 Regular" panose="020B0603030302020204" pitchFamily="34" charset="0"/>
                <a:cs typeface="Arial" panose="020B0604020202020204" pitchFamily="34" charset="0"/>
              </a:rPr>
              <a:t>Общ бюджет</a:t>
            </a:r>
            <a:r>
              <a:rPr lang="en-US" sz="20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750 000€ </a:t>
            </a:r>
            <a:endParaRPr lang="en-US" sz="2000" b="0" dirty="0">
              <a:solidFill>
                <a:srgbClr val="164130"/>
              </a:solidFill>
              <a:latin typeface="Core Sans C 45 Regular" panose="020B06030303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0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A1A7903-A7B5-431B-B38C-2ED22EC59381}"/>
              </a:ext>
            </a:extLst>
          </p:cNvPr>
          <p:cNvSpPr/>
          <p:nvPr/>
        </p:nvSpPr>
        <p:spPr>
          <a:xfrm>
            <a:off x="8383129" y="224012"/>
            <a:ext cx="459460" cy="418778"/>
          </a:xfrm>
          <a:prstGeom prst="star5">
            <a:avLst/>
          </a:prstGeom>
          <a:solidFill>
            <a:srgbClr val="FF917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3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F327086-7DE1-4B7F-B368-690C5A7B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164194"/>
                </a:solidFill>
              </a:rPr>
              <a:t>Партньорството</a:t>
            </a:r>
            <a:endParaRPr lang="fr-FR" dirty="0">
              <a:solidFill>
                <a:srgbClr val="16419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7A11D-532F-4F69-9750-78FF964502AE}"/>
              </a:ext>
            </a:extLst>
          </p:cNvPr>
          <p:cNvSpPr/>
          <p:nvPr/>
        </p:nvSpPr>
        <p:spPr>
          <a:xfrm>
            <a:off x="4649034" y="1150585"/>
            <a:ext cx="3937994" cy="304503"/>
          </a:xfrm>
          <a:prstGeom prst="rect">
            <a:avLst/>
          </a:prstGeom>
          <a:noFill/>
          <a:ln w="28575">
            <a:solidFill>
              <a:srgbClr val="C6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994D2-4B31-43B6-AA56-AA91FE25F1A0}"/>
              </a:ext>
            </a:extLst>
          </p:cNvPr>
          <p:cNvSpPr txBox="1"/>
          <p:nvPr/>
        </p:nvSpPr>
        <p:spPr>
          <a:xfrm>
            <a:off x="465297" y="3063240"/>
            <a:ext cx="3050259" cy="954107"/>
          </a:xfrm>
          <a:prstGeom prst="rect">
            <a:avLst/>
          </a:prstGeom>
          <a:solidFill>
            <a:srgbClr val="A3ADD8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DE363"/>
                </a:solidFill>
                <a:latin typeface="Core Sans C 35 Light" panose="020B0603030302020204" pitchFamily="34" charset="0"/>
              </a:rPr>
              <a:t>&amp; Switzerland, Norway</a:t>
            </a:r>
          </a:p>
          <a:p>
            <a:r>
              <a:rPr lang="en-GB" sz="1400" dirty="0">
                <a:solidFill>
                  <a:srgbClr val="FDE363"/>
                </a:solidFill>
                <a:latin typeface="Core Sans C 35 Light" panose="020B0603030302020204" pitchFamily="34" charset="0"/>
              </a:rPr>
              <a:t>Albania, Bosnia &amp; Herzegovina, Montenegro, North Macedonia, Serbia, Ukraine and Moldova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E5C60-32A0-4F4E-994C-60B543B1FEF4}"/>
              </a:ext>
            </a:extLst>
          </p:cNvPr>
          <p:cNvGrpSpPr/>
          <p:nvPr/>
        </p:nvGrpSpPr>
        <p:grpSpPr>
          <a:xfrm>
            <a:off x="383159" y="997105"/>
            <a:ext cx="8531750" cy="3149290"/>
            <a:chOff x="365760" y="1001291"/>
            <a:chExt cx="8531750" cy="31492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D67D51-39F1-4A6E-9399-999D76AD5E73}"/>
                </a:ext>
              </a:extLst>
            </p:cNvPr>
            <p:cNvGrpSpPr/>
            <p:nvPr/>
          </p:nvGrpSpPr>
          <p:grpSpPr>
            <a:xfrm>
              <a:off x="365760" y="1001291"/>
              <a:ext cx="8531750" cy="3149290"/>
              <a:chOff x="877059" y="1001291"/>
              <a:chExt cx="7543950" cy="2638488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B2BD1EA0-51EE-46E8-B2EF-0865BFD280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870" t="40161" r="6548" b="15331"/>
              <a:stretch/>
            </p:blipFill>
            <p:spPr>
              <a:xfrm>
                <a:off x="877059" y="1001291"/>
                <a:ext cx="7543950" cy="2638488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91B510-5E76-47B9-AD01-7DD1DDF01866}"/>
                  </a:ext>
                </a:extLst>
              </p:cNvPr>
              <p:cNvSpPr txBox="1"/>
              <p:nvPr/>
            </p:nvSpPr>
            <p:spPr>
              <a:xfrm>
                <a:off x="4721630" y="1130531"/>
                <a:ext cx="3424844" cy="257857"/>
              </a:xfrm>
              <a:prstGeom prst="rect">
                <a:avLst/>
              </a:prstGeom>
              <a:solidFill>
                <a:srgbClr val="A3ADD8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  <a:latin typeface="Core Sans C 45 Regular" panose="020B0603030302020204" pitchFamily="34" charset="0"/>
                  </a:rPr>
                  <a:t>6 to 8 Partners including the Lead Partner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F18B37-DDEF-4339-9A08-70242344D809}"/>
                </a:ext>
              </a:extLst>
            </p:cNvPr>
            <p:cNvSpPr txBox="1"/>
            <p:nvPr/>
          </p:nvSpPr>
          <p:spPr>
            <a:xfrm>
              <a:off x="365760" y="1626499"/>
              <a:ext cx="2172707" cy="369332"/>
            </a:xfrm>
            <a:prstGeom prst="rect">
              <a:avLst/>
            </a:prstGeom>
            <a:solidFill>
              <a:srgbClr val="A3ADD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Core Sans C 65 Bold" panose="020B0603030302020204" pitchFamily="34" charset="0"/>
                </a:rPr>
                <a:t>Cities from: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5DA33C-34DD-48D3-A9D2-BC0EE80419A3}"/>
                </a:ext>
              </a:extLst>
            </p:cNvPr>
            <p:cNvSpPr txBox="1"/>
            <p:nvPr/>
          </p:nvSpPr>
          <p:spPr>
            <a:xfrm>
              <a:off x="6147284" y="3739203"/>
              <a:ext cx="24397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Core Sans C 35 Light" panose="020B0603030302020204" pitchFamily="34" charset="0"/>
                </a:rPr>
                <a:t>(URBACT Good Practice)</a:t>
              </a:r>
              <a:endParaRPr lang="en-GB" sz="1200" dirty="0">
                <a:solidFill>
                  <a:schemeClr val="bg1"/>
                </a:solidFill>
                <a:latin typeface="Core Sans C 35 Light" panose="020B06030303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7EE222E-17A0-4A86-80A8-ED47CF43C13E}"/>
              </a:ext>
            </a:extLst>
          </p:cNvPr>
          <p:cNvSpPr txBox="1"/>
          <p:nvPr/>
        </p:nvSpPr>
        <p:spPr>
          <a:xfrm>
            <a:off x="401739" y="3062095"/>
            <a:ext cx="3177374" cy="954107"/>
          </a:xfrm>
          <a:prstGeom prst="rect">
            <a:avLst/>
          </a:prstGeom>
          <a:solidFill>
            <a:srgbClr val="A3ADD8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DE363"/>
                </a:solidFill>
                <a:latin typeface="Core Sans C 35 Light" panose="020B0603030302020204" pitchFamily="34" charset="0"/>
              </a:rPr>
              <a:t>&amp; Switzerland, Norway</a:t>
            </a:r>
          </a:p>
          <a:p>
            <a:r>
              <a:rPr lang="en-GB" sz="1400" dirty="0">
                <a:solidFill>
                  <a:srgbClr val="FDE363"/>
                </a:solidFill>
                <a:latin typeface="Core Sans C 35 Light" panose="020B0603030302020204" pitchFamily="34" charset="0"/>
              </a:rPr>
              <a:t>Albania, Bosnia &amp; Herzegovina, Montenegro, North Macedonia, Serbia, Ukraine and Moldova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AD83772-C97C-4A06-A254-307F5A52B561}"/>
              </a:ext>
            </a:extLst>
          </p:cNvPr>
          <p:cNvSpPr/>
          <p:nvPr/>
        </p:nvSpPr>
        <p:spPr>
          <a:xfrm>
            <a:off x="8537198" y="182918"/>
            <a:ext cx="459460" cy="418778"/>
          </a:xfrm>
          <a:prstGeom prst="star5">
            <a:avLst/>
          </a:prstGeom>
          <a:solidFill>
            <a:srgbClr val="FF917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1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ECFF-707C-45B4-B59E-0780C5C6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1st </a:t>
            </a:r>
            <a:r>
              <a:rPr lang="fr-FR" dirty="0" err="1"/>
              <a:t>Step</a:t>
            </a:r>
            <a:r>
              <a:rPr lang="fr-FR" dirty="0"/>
              <a:t> – </a:t>
            </a:r>
            <a:r>
              <a:rPr lang="fr-FR" dirty="0" err="1"/>
              <a:t>Find</a:t>
            </a:r>
            <a:r>
              <a:rPr lang="fr-FR" dirty="0"/>
              <a:t> an URBACT Good Practice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62418-D8B0-4BB3-96E3-41F947469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124" y="770589"/>
            <a:ext cx="8113586" cy="551255"/>
          </a:xfrm>
        </p:spPr>
        <p:txBody>
          <a:bodyPr/>
          <a:lstStyle/>
          <a:p>
            <a:r>
              <a:rPr lang="fr-FR" dirty="0"/>
              <a:t>&gt; </a:t>
            </a:r>
            <a:r>
              <a:rPr lang="bg-BG" dirty="0"/>
              <a:t>База данни с добри практики </a:t>
            </a:r>
            <a:r>
              <a:rPr lang="fr-FR" dirty="0">
                <a:solidFill>
                  <a:srgbClr val="FF917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Good Practice diabase</a:t>
            </a:r>
            <a:endParaRPr lang="en-GB" dirty="0">
              <a:solidFill>
                <a:srgbClr val="FF917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3F8D3-2EC0-4B45-AD8D-41ACC50F6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724"/>
          <a:stretch/>
        </p:blipFill>
        <p:spPr>
          <a:xfrm>
            <a:off x="594488" y="1683143"/>
            <a:ext cx="3896591" cy="2071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60E29-2E8C-42FB-8E8D-46F76040A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66"/>
          <a:stretch/>
        </p:blipFill>
        <p:spPr>
          <a:xfrm>
            <a:off x="4870337" y="1683143"/>
            <a:ext cx="3896591" cy="28615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2A8776-66BD-44B8-A899-B0CEAC002242}"/>
              </a:ext>
            </a:extLst>
          </p:cNvPr>
          <p:cNvSpPr/>
          <p:nvPr/>
        </p:nvSpPr>
        <p:spPr>
          <a:xfrm>
            <a:off x="4870337" y="4135030"/>
            <a:ext cx="1320070" cy="409659"/>
          </a:xfrm>
          <a:prstGeom prst="rect">
            <a:avLst/>
          </a:prstGeom>
          <a:noFill/>
          <a:ln w="57150">
            <a:solidFill>
              <a:srgbClr val="FF91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498BD-EFFB-4F6D-94E1-2A30A61EE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408" y="4078875"/>
            <a:ext cx="3162300" cy="723900"/>
          </a:xfrm>
          <a:prstGeom prst="rect">
            <a:avLst/>
          </a:prstGeom>
          <a:ln w="57150">
            <a:solidFill>
              <a:srgbClr val="FF917F"/>
            </a:solidFill>
          </a:ln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24DE2F4-404E-4EB8-A2CB-5C6CDCDE8449}"/>
              </a:ext>
            </a:extLst>
          </p:cNvPr>
          <p:cNvSpPr/>
          <p:nvPr/>
        </p:nvSpPr>
        <p:spPr>
          <a:xfrm>
            <a:off x="8537198" y="182918"/>
            <a:ext cx="459460" cy="418778"/>
          </a:xfrm>
          <a:prstGeom prst="star5">
            <a:avLst/>
          </a:prstGeom>
          <a:solidFill>
            <a:srgbClr val="FF917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ECFF-707C-45B4-B59E-0780C5C6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Get</a:t>
            </a:r>
            <a:r>
              <a:rPr lang="fr-FR" dirty="0"/>
              <a:t> in </a:t>
            </a:r>
            <a:r>
              <a:rPr lang="fr-FR" dirty="0" err="1"/>
              <a:t>touch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URBACT Good Practice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19D83-37F1-4EAA-A893-E0F1F1D0E1DB}"/>
              </a:ext>
            </a:extLst>
          </p:cNvPr>
          <p:cNvSpPr txBox="1"/>
          <p:nvPr/>
        </p:nvSpPr>
        <p:spPr>
          <a:xfrm>
            <a:off x="1736525" y="1797103"/>
            <a:ext cx="6150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4000" dirty="0">
                <a:solidFill>
                  <a:srgbClr val="164194"/>
                </a:solidFill>
                <a:latin typeface="Core Sans C 45 Regular" panose="020B0603030302020204" pitchFamily="34" charset="0"/>
                <a:sym typeface="Wingdings" panose="05000000000000000000" pitchFamily="2" charset="2"/>
              </a:rPr>
              <a:t>Търсете и ще бъдете потърсени! </a:t>
            </a:r>
          </a:p>
          <a:p>
            <a:pPr algn="just"/>
            <a:r>
              <a:rPr lang="bg-BG" sz="4000" dirty="0">
                <a:solidFill>
                  <a:srgbClr val="C00000"/>
                </a:solidFill>
                <a:latin typeface="Core Sans C 45 Regular" panose="020B0603030302020204" pitchFamily="34" charset="0"/>
                <a:sym typeface="Wingdings" panose="05000000000000000000" pitchFamily="2" charset="2"/>
              </a:rPr>
              <a:t>В т.ч. чрез каналите на НСОРБ.</a:t>
            </a:r>
            <a:endParaRPr lang="bg-BG" sz="4000" dirty="0">
              <a:solidFill>
                <a:srgbClr val="C00000"/>
              </a:solidFill>
              <a:latin typeface="Core Sans C 45 Regular" panose="020B0603030302020204" pitchFamily="34" charset="0"/>
            </a:endParaRPr>
          </a:p>
        </p:txBody>
      </p:sp>
      <p:pic>
        <p:nvPicPr>
          <p:cNvPr id="19" name="Graphic 18" descr="Information">
            <a:extLst>
              <a:ext uri="{FF2B5EF4-FFF2-40B4-BE49-F238E27FC236}">
                <a16:creationId xmlns:a16="http://schemas.microsoft.com/office/drawing/2014/main" id="{7E2DBCA6-2F0D-4E34-81A9-806BA1FE4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359" y="3650141"/>
            <a:ext cx="914400" cy="9144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130AAA-1F7A-400B-8B45-1B386B691786}"/>
              </a:ext>
            </a:extLst>
          </p:cNvPr>
          <p:cNvCxnSpPr>
            <a:cxnSpLocks/>
          </p:cNvCxnSpPr>
          <p:nvPr/>
        </p:nvCxnSpPr>
        <p:spPr>
          <a:xfrm>
            <a:off x="1086883" y="3295660"/>
            <a:ext cx="0" cy="1643055"/>
          </a:xfrm>
          <a:prstGeom prst="line">
            <a:avLst/>
          </a:prstGeom>
          <a:ln w="28575">
            <a:solidFill>
              <a:srgbClr val="16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970696D8-0EA4-4501-A1CA-C07F6F1EC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989" y="-54855"/>
            <a:ext cx="1299485" cy="152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0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27F92-D08C-4916-85D1-58A65D67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41" y="273376"/>
            <a:ext cx="8235787" cy="433633"/>
          </a:xfrm>
        </p:spPr>
        <p:txBody>
          <a:bodyPr/>
          <a:lstStyle/>
          <a:p>
            <a:r>
              <a:rPr lang="bg-BG" dirty="0">
                <a:solidFill>
                  <a:srgbClr val="164194"/>
                </a:solidFill>
              </a:rPr>
              <a:t>Партньорството</a:t>
            </a:r>
            <a:r>
              <a:rPr lang="en-GB" dirty="0">
                <a:solidFill>
                  <a:srgbClr val="164194"/>
                </a:solidFill>
              </a:rPr>
              <a:t> - </a:t>
            </a:r>
            <a:r>
              <a:rPr lang="bg-BG" dirty="0">
                <a:solidFill>
                  <a:srgbClr val="C00000"/>
                </a:solidFill>
              </a:rPr>
              <a:t>Допустимост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CEE061-85AF-41A7-95E3-206607F16E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3007" y="1127079"/>
            <a:ext cx="8658399" cy="1859409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sz="2000" u="sng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Водещи са само отличените добри практики</a:t>
            </a:r>
            <a:endParaRPr lang="en-US" sz="2000" dirty="0">
              <a:solidFill>
                <a:srgbClr val="C00000"/>
              </a:solidFill>
              <a:latin typeface="Core Sans C 45 Regular" panose="020B06030303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sz="2000" dirty="0">
                <a:latin typeface="Core Sans C 45 Regular" panose="020B0603030302020204" pitchFamily="34" charset="0"/>
              </a:rPr>
              <a:t>Участие само в </a:t>
            </a:r>
            <a:r>
              <a:rPr lang="en-US" sz="2000" dirty="0">
                <a:latin typeface="Core Sans C 45 Regular" panose="020B0603030302020204" pitchFamily="34" charset="0"/>
              </a:rPr>
              <a:t>2 </a:t>
            </a:r>
            <a:r>
              <a:rPr lang="bg-BG" sz="2000" dirty="0">
                <a:latin typeface="Core Sans C 45 Regular" panose="020B0603030302020204" pitchFamily="34" charset="0"/>
              </a:rPr>
              <a:t>одобрени мрежи</a:t>
            </a:r>
            <a:endParaRPr lang="en-US" sz="2000" dirty="0">
              <a:latin typeface="Core Sans C 45 Regular" panose="020B06030303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sz="2000" dirty="0">
                <a:latin typeface="Core Sans C 45 Regular" panose="020B0603030302020204" pitchFamily="34" charset="0"/>
              </a:rPr>
              <a:t>По един партньор от държава в мрежа</a:t>
            </a:r>
            <a:endParaRPr lang="en-US" sz="2000" dirty="0">
              <a:latin typeface="Core Sans C 45 Regular" panose="020B06030303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1 </a:t>
            </a:r>
            <a:r>
              <a:rPr lang="bg-BG" sz="2000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„друг“ партньор </a:t>
            </a:r>
            <a:r>
              <a:rPr lang="bg-BG" sz="2000" b="0" dirty="0">
                <a:latin typeface="Core Sans C 45 Regular" panose="020B0603030302020204" pitchFamily="34" charset="0"/>
              </a:rPr>
              <a:t>в мрежа. </a:t>
            </a:r>
            <a:endParaRPr lang="en-US" sz="2000" b="0" dirty="0">
              <a:latin typeface="Core Sans C 45 Regular" panose="020B06030303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0" dirty="0">
              <a:latin typeface="Core Sans C 45 Regular" panose="020B060303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4C96B-9729-4D34-9560-877075170713}"/>
              </a:ext>
            </a:extLst>
          </p:cNvPr>
          <p:cNvSpPr txBox="1"/>
          <p:nvPr/>
        </p:nvSpPr>
        <p:spPr>
          <a:xfrm>
            <a:off x="577114" y="3111761"/>
            <a:ext cx="79897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000" b="1" dirty="0">
                <a:solidFill>
                  <a:srgbClr val="C00000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Географски баланс</a:t>
            </a:r>
            <a:endParaRPr lang="en-GB" sz="2000" b="1" dirty="0">
              <a:solidFill>
                <a:srgbClr val="C00000"/>
              </a:solidFill>
              <a:latin typeface="Core Sans C 45 Regular" panose="020B0603030302020204" pitchFamily="34" charset="0"/>
              <a:ea typeface="MS Minngs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bg-BG" sz="2000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Партньори от </a:t>
            </a:r>
            <a:r>
              <a:rPr lang="bg-BG" sz="2000" b="1" u="sng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поне</a:t>
            </a:r>
            <a:r>
              <a:rPr lang="en-GB" sz="2000" b="1" u="sng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 6 </a:t>
            </a:r>
            <a:r>
              <a:rPr lang="bg-BG" sz="2000" b="1" u="sng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различни държави</a:t>
            </a:r>
            <a:r>
              <a:rPr lang="en-GB" sz="2000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, </a:t>
            </a:r>
            <a:r>
              <a:rPr lang="bg-BG" sz="2000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от тях</a:t>
            </a:r>
            <a:r>
              <a:rPr lang="en-GB" sz="2000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 </a:t>
            </a:r>
            <a:r>
              <a:rPr lang="bg-BG" sz="2000" b="1" u="sng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поне</a:t>
            </a:r>
            <a:r>
              <a:rPr lang="en-GB" sz="2000" b="1" u="sng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 2 </a:t>
            </a:r>
            <a:r>
              <a:rPr lang="bg-BG" sz="2000" b="1" u="sng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от ЕС</a:t>
            </a:r>
            <a:endParaRPr lang="en-GB" sz="2000" b="1" u="sng" dirty="0">
              <a:solidFill>
                <a:srgbClr val="164194"/>
              </a:solidFill>
              <a:latin typeface="Core Sans C 45 Regular" panose="020B0603030302020204" pitchFamily="34" charset="0"/>
              <a:ea typeface="MS Minngs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bg-BG" sz="2000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От ЕС –</a:t>
            </a:r>
            <a:r>
              <a:rPr lang="en-GB" sz="2000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 </a:t>
            </a:r>
            <a:r>
              <a:rPr lang="bg-BG" sz="2000" b="1" u="sng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поне половината от слабо развитие или региони в преход</a:t>
            </a:r>
            <a:r>
              <a:rPr lang="en-GB" sz="2000" dirty="0">
                <a:solidFill>
                  <a:srgbClr val="164194"/>
                </a:solidFill>
                <a:latin typeface="Core Sans C 45 Regular" panose="020B0603030302020204" pitchFamily="34" charset="0"/>
                <a:ea typeface="MS Minngs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76D89D7-4B25-4C09-9F05-D5DCF80D1311}"/>
              </a:ext>
            </a:extLst>
          </p:cNvPr>
          <p:cNvSpPr/>
          <p:nvPr/>
        </p:nvSpPr>
        <p:spPr>
          <a:xfrm>
            <a:off x="8537198" y="182918"/>
            <a:ext cx="459460" cy="418778"/>
          </a:xfrm>
          <a:prstGeom prst="star5">
            <a:avLst/>
          </a:prstGeom>
          <a:solidFill>
            <a:srgbClr val="FF917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F7A5-E995-43A9-A2AF-98BA40F6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z="23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Партньорството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</a:t>
            </a:r>
            <a:r>
              <a:rPr kumimoji="0" lang="bg-BG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Допустимост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484AC-BCA8-4335-9FEA-4302B156F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1131888"/>
            <a:ext cx="4464078" cy="3276600"/>
          </a:xfrm>
        </p:spPr>
        <p:txBody>
          <a:bodyPr/>
          <a:lstStyle/>
          <a:p>
            <a:pPr algn="just"/>
            <a:r>
              <a:rPr lang="bg-BG" sz="1800" u="sng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За ЕС</a:t>
            </a:r>
            <a:endParaRPr lang="en-US" sz="1800" u="sng" dirty="0">
              <a:solidFill>
                <a:srgbClr val="FF917F"/>
              </a:solidFill>
              <a:latin typeface="Core Sans C 45 Regular" panose="020B0603030302020204" pitchFamily="34" charset="0"/>
            </a:endParaRPr>
          </a:p>
          <a:p>
            <a:pPr algn="just"/>
            <a:r>
              <a:rPr lang="en-US" sz="1800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&gt;&gt;&gt; </a:t>
            </a:r>
            <a:r>
              <a:rPr lang="bg-BG" sz="1800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Кой кой е</a:t>
            </a:r>
            <a:endParaRPr lang="en-US" sz="1800" b="0" dirty="0">
              <a:solidFill>
                <a:srgbClr val="FF917F"/>
              </a:solidFill>
              <a:latin typeface="Core Sans C 45 Regular" panose="020B0603030302020204" pitchFamily="34" charset="0"/>
            </a:endParaRPr>
          </a:p>
          <a:p>
            <a:r>
              <a:rPr lang="en-US" sz="1800" b="0" dirty="0">
                <a:latin typeface="Core Sans C 45 Regular" panose="020B0603030302020204" pitchFamily="34" charset="0"/>
                <a:sym typeface="Wingdings" panose="05000000000000000000" pitchFamily="2" charset="2"/>
              </a:rPr>
              <a:t></a:t>
            </a:r>
            <a:r>
              <a:rPr lang="en-US" sz="1800" b="0" dirty="0">
                <a:latin typeface="Core Sans C 45 Regular" panose="020B0603030302020204" pitchFamily="34" charset="0"/>
              </a:rPr>
              <a:t>https://ec.europa.eu/</a:t>
            </a:r>
            <a:r>
              <a:rPr lang="en-US" sz="1800" b="0" dirty="0" err="1">
                <a:latin typeface="Core Sans C 45 Regular" panose="020B0603030302020204" pitchFamily="34" charset="0"/>
              </a:rPr>
              <a:t>regional_policy</a:t>
            </a:r>
            <a:r>
              <a:rPr lang="en-US" sz="1800" b="0" dirty="0">
                <a:latin typeface="Core Sans C 45 Regular" panose="020B0603030302020204" pitchFamily="34" charset="0"/>
              </a:rPr>
              <a:t>/sources/graph/poster2021/eu27.pdf</a:t>
            </a:r>
          </a:p>
          <a:p>
            <a:endParaRPr lang="en-US" sz="1800" b="0" dirty="0">
              <a:latin typeface="Core Sans C 45 Regular" panose="020B0603030302020204" pitchFamily="34" charset="0"/>
            </a:endParaRPr>
          </a:p>
          <a:p>
            <a:r>
              <a:rPr lang="bg-BG" sz="1800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При съмнение</a:t>
            </a:r>
            <a:endParaRPr lang="en-US" sz="1800" dirty="0">
              <a:solidFill>
                <a:srgbClr val="FF917F"/>
              </a:solidFill>
              <a:latin typeface="Core Sans C 45 Regular" panose="020B0603030302020204" pitchFamily="34" charset="0"/>
            </a:endParaRPr>
          </a:p>
          <a:p>
            <a:r>
              <a:rPr lang="en-US" sz="1800" b="0" dirty="0">
                <a:latin typeface="Core Sans C 45 Regular" panose="020B0603030302020204" pitchFamily="34" charset="0"/>
                <a:sym typeface="Wingdings" panose="05000000000000000000" pitchFamily="2" charset="2"/>
              </a:rPr>
              <a:t> Contact TN@urbact.eu</a:t>
            </a:r>
            <a:endParaRPr lang="en-GB" sz="1800" dirty="0">
              <a:latin typeface="Core Sans C 45 Regular" panose="020B0603030302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ABE585E-33C0-4635-91D4-5497F12FE7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062" t="4841" b="4841"/>
          <a:stretch/>
        </p:blipFill>
        <p:spPr>
          <a:xfrm>
            <a:off x="4940301" y="707009"/>
            <a:ext cx="3844924" cy="37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6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FC465-E0FE-4BDA-8E8E-A85CE20FA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38" y="255112"/>
            <a:ext cx="8235787" cy="433633"/>
          </a:xfrm>
        </p:spPr>
        <p:txBody>
          <a:bodyPr/>
          <a:lstStyle/>
          <a:p>
            <a:r>
              <a:rPr lang="bg-BG" dirty="0">
                <a:solidFill>
                  <a:srgbClr val="164194"/>
                </a:solidFill>
              </a:rPr>
              <a:t>Типове бенефициенти</a:t>
            </a:r>
            <a:endParaRPr lang="fr-FR" dirty="0">
              <a:solidFill>
                <a:srgbClr val="164194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63BCC3-C66B-4984-9BDF-D62520A8C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437" y="909819"/>
            <a:ext cx="8235787" cy="3695274"/>
          </a:xfrm>
        </p:spPr>
        <p:txBody>
          <a:bodyPr/>
          <a:lstStyle/>
          <a:p>
            <a:r>
              <a:rPr lang="fr-FR" sz="2000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« </a:t>
            </a:r>
            <a:r>
              <a:rPr lang="bg-BG" sz="2000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Общински</a:t>
            </a:r>
            <a:r>
              <a:rPr lang="fr-FR" sz="2000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 » :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Core Sans C 45 Regular" panose="020B0603030302020204" pitchFamily="34" charset="0"/>
              </a:rPr>
              <a:t>Местните власти</a:t>
            </a:r>
            <a:endParaRPr lang="fr-FR" sz="2000" b="0" dirty="0">
              <a:solidFill>
                <a:srgbClr val="FF917F"/>
              </a:solidFill>
              <a:latin typeface="Core Sans C 45 Regular" panose="020B0603030302020204" pitchFamily="34" charset="0"/>
            </a:endParaRP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Core Sans C 45 Regular" panose="020B0603030302020204" pitchFamily="34" charset="0"/>
              </a:rPr>
              <a:t>Местните предприятия и дружества</a:t>
            </a:r>
            <a:endParaRPr lang="en-US" sz="2000" b="0" dirty="0">
              <a:latin typeface="Core Sans C 45 Regular" panose="020B0603030302020204" pitchFamily="34" charset="0"/>
            </a:endParaRP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Core Sans C 45 Regular" panose="020B0603030302020204" pitchFamily="34" charset="0"/>
              </a:rPr>
              <a:t>Райони</a:t>
            </a:r>
            <a:endParaRPr lang="en-US" sz="2000" dirty="0">
              <a:latin typeface="Core Sans C 45 Regular" panose="020B0603030302020204" pitchFamily="34" charset="0"/>
            </a:endParaRPr>
          </a:p>
          <a:p>
            <a:pPr>
              <a:spcAft>
                <a:spcPts val="600"/>
              </a:spcAft>
            </a:pPr>
            <a:r>
              <a:rPr lang="bg-BG" sz="2000" i="1" u="sng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Няма ограничения за територия и население</a:t>
            </a:r>
            <a:endParaRPr lang="en-US" sz="2000" u="sng" dirty="0">
              <a:solidFill>
                <a:srgbClr val="C00000"/>
              </a:solidFill>
              <a:latin typeface="Core Sans C 45 Regular" panose="020B06030303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« </a:t>
            </a:r>
            <a:r>
              <a:rPr lang="bg-BG" sz="2000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Не- общински</a:t>
            </a:r>
            <a:r>
              <a:rPr lang="fr-FR" sz="2000" dirty="0">
                <a:solidFill>
                  <a:srgbClr val="C00000"/>
                </a:solidFill>
                <a:latin typeface="Core Sans C 45 Regular" panose="020B0603030302020204" pitchFamily="34" charset="0"/>
              </a:rPr>
              <a:t>» :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Core Sans C 45 Regular" panose="020B0603030302020204" pitchFamily="34" charset="0"/>
              </a:rPr>
              <a:t>Университети и изследователски центрове</a:t>
            </a:r>
            <a:endParaRPr lang="fr-FR" sz="2000" dirty="0">
              <a:latin typeface="Core Sans C 45 Regular" panose="020B060303030202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Core Sans C 45 Regular" panose="020B0603030302020204" pitchFamily="34" charset="0"/>
              </a:rPr>
              <a:t>Регионални и областни власти</a:t>
            </a:r>
            <a:endParaRPr lang="fr-FR" sz="2000" dirty="0">
              <a:latin typeface="Core Sans C 45 Regular" panose="020B060303030202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Core Sans C 45 Regular" panose="020B0603030302020204" pitchFamily="34" charset="0"/>
              </a:rPr>
              <a:t>Управителни органи</a:t>
            </a:r>
            <a:endParaRPr lang="fr-FR" sz="2000" dirty="0">
              <a:latin typeface="Core Sans C 45 Regular" panose="020B060303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1A385-31F1-462D-BAD8-09CA06D7CC09}"/>
              </a:ext>
            </a:extLst>
          </p:cNvPr>
          <p:cNvSpPr txBox="1"/>
          <p:nvPr/>
        </p:nvSpPr>
        <p:spPr>
          <a:xfrm>
            <a:off x="4828098" y="1205830"/>
            <a:ext cx="3707741" cy="861774"/>
          </a:xfrm>
          <a:prstGeom prst="rect">
            <a:avLst/>
          </a:prstGeom>
          <a:noFill/>
          <a:ln>
            <a:solidFill>
              <a:srgbClr val="C6007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In case you have a doubt about a potential partner’s eligibility</a:t>
            </a:r>
          </a:p>
          <a:p>
            <a:pPr algn="ctr"/>
            <a:r>
              <a:rPr lang="en-GB" sz="1600" b="1" dirty="0">
                <a:solidFill>
                  <a:srgbClr val="164194"/>
                </a:solidFill>
                <a:latin typeface="Core Sans C 45 Regular" panose="020B0603030302020204" pitchFamily="34" charset="0"/>
                <a:sym typeface="Wingdings" panose="05000000000000000000" pitchFamily="2" charset="2"/>
              </a:rPr>
              <a:t> </a:t>
            </a:r>
            <a:r>
              <a:rPr lang="en-GB" sz="1600" b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Contact TN@urbact.eu</a:t>
            </a:r>
          </a:p>
        </p:txBody>
      </p:sp>
    </p:spTree>
    <p:extLst>
      <p:ext uri="{BB962C8B-B14F-4D97-AF65-F5344CB8AC3E}">
        <p14:creationId xmlns:p14="http://schemas.microsoft.com/office/powerpoint/2010/main" val="1611501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62FC-10DD-4D9B-B1E9-BE36004F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БЮДЖЕТ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140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C43783-E5DC-4BDF-AA39-AF2A33B6BA73}"/>
              </a:ext>
            </a:extLst>
          </p:cNvPr>
          <p:cNvSpPr/>
          <p:nvPr/>
        </p:nvSpPr>
        <p:spPr>
          <a:xfrm>
            <a:off x="292063" y="997714"/>
            <a:ext cx="418944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</a:pPr>
            <a:r>
              <a:rPr lang="bg-BG" sz="2400" b="1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Бюджет за партньорите</a:t>
            </a:r>
            <a:r>
              <a:rPr lang="en-US" sz="2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: 750 000€</a:t>
            </a:r>
          </a:p>
          <a:p>
            <a:pPr lvl="0" defTabSz="685800"/>
            <a:r>
              <a:rPr lang="fr-FR" sz="1400" i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(</a:t>
            </a:r>
            <a:r>
              <a:rPr lang="bg-BG" sz="1400" i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вкл. националното съфинансиране</a:t>
            </a:r>
            <a:r>
              <a:rPr lang="fr-FR" sz="1400" i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)</a:t>
            </a:r>
            <a:endParaRPr lang="fr-FR" sz="2000" i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lvl="0" defTabSz="685800"/>
            <a:r>
              <a:rPr lang="bg-BG" sz="2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Разходни пера</a:t>
            </a:r>
            <a:r>
              <a:rPr lang="en-US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</a:p>
          <a:p>
            <a:pPr marL="992188" lvl="1" indent="-171450" defTabSz="685800">
              <a:buFontTx/>
              <a:buChar char="-"/>
            </a:pPr>
            <a:r>
              <a:rPr lang="bg-BG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Персонал </a:t>
            </a:r>
            <a:endParaRPr lang="en-US" sz="1400" dirty="0">
              <a:solidFill>
                <a:srgbClr val="164194"/>
              </a:solidFill>
              <a:latin typeface="Core Sans C 45 Regular" panose="020B06030303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92188" lvl="1" indent="-171450" defTabSz="685800">
              <a:buFontTx/>
              <a:buChar char="-"/>
            </a:pPr>
            <a:r>
              <a:rPr lang="bg-BG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Административни</a:t>
            </a:r>
            <a:endParaRPr lang="en-US" sz="1400" dirty="0">
              <a:solidFill>
                <a:srgbClr val="164194"/>
              </a:solidFill>
              <a:latin typeface="Core Sans C 45 Regular" panose="020B06030303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92188" lvl="1" indent="-171450" defTabSz="685800">
              <a:buFontTx/>
              <a:buChar char="-"/>
            </a:pPr>
            <a:r>
              <a:rPr lang="bg-BG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Пътувания (командировки)</a:t>
            </a:r>
            <a:endParaRPr lang="en-US" sz="1400" dirty="0">
              <a:solidFill>
                <a:srgbClr val="164194"/>
              </a:solidFill>
              <a:latin typeface="Core Sans C 45 Regular" panose="020B06030303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92188" lvl="1" indent="-171450" defTabSz="685800">
              <a:buFontTx/>
              <a:buChar char="-"/>
            </a:pPr>
            <a:r>
              <a:rPr lang="bg-BG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Консултантски</a:t>
            </a:r>
            <a:endParaRPr lang="en-US" sz="1400" dirty="0">
              <a:solidFill>
                <a:srgbClr val="164194"/>
              </a:solidFill>
              <a:latin typeface="Core Sans C 45 Regular" panose="020B06030303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92188" lvl="1" indent="-171450" defTabSz="685800">
              <a:buFontTx/>
              <a:buChar char="-"/>
            </a:pPr>
            <a:r>
              <a:rPr lang="bg-BG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Оборудване (офис)</a:t>
            </a:r>
          </a:p>
          <a:p>
            <a:pPr marL="992188" lvl="1" indent="-171450" defTabSz="685800">
              <a:buFontTx/>
              <a:buChar char="-"/>
            </a:pPr>
            <a:r>
              <a:rPr lang="bg-BG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Пилотни</a:t>
            </a:r>
            <a:endParaRPr lang="en-US" sz="1400" dirty="0">
              <a:solidFill>
                <a:srgbClr val="164194"/>
              </a:solidFill>
              <a:latin typeface="Core Sans C 45 Regular" panose="020B06030303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F6828-3CBE-44B2-AA43-ED7A55721648}"/>
              </a:ext>
            </a:extLst>
          </p:cNvPr>
          <p:cNvSpPr/>
          <p:nvPr/>
        </p:nvSpPr>
        <p:spPr>
          <a:xfrm>
            <a:off x="4673097" y="997714"/>
            <a:ext cx="4189448" cy="93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600"/>
              </a:spcBef>
            </a:pPr>
            <a:r>
              <a:rPr lang="bg-BG" sz="2400" b="1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Експертна помощ</a:t>
            </a:r>
            <a:r>
              <a:rPr lang="en-US" sz="2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: 120 000€ </a:t>
            </a:r>
          </a:p>
          <a:p>
            <a:pPr marL="447675" lvl="0" indent="-171450" defTabSz="6858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66700" algn="l"/>
              </a:tabLst>
            </a:pPr>
            <a:r>
              <a:rPr lang="bg-BG" sz="1400" dirty="0">
                <a:solidFill>
                  <a:srgbClr val="164194"/>
                </a:solidFill>
                <a:latin typeface="Core Sans C 45 Regular" panose="020B06030303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Външен експерт, осигурен от Секретариата</a:t>
            </a:r>
            <a:endParaRPr lang="en-US" sz="1400" dirty="0">
              <a:solidFill>
                <a:srgbClr val="164194"/>
              </a:solidFill>
              <a:latin typeface="Core Sans C 45 Regular" panose="020B06030303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0AD4C4-B887-4347-A967-525A5E61311B}"/>
              </a:ext>
            </a:extLst>
          </p:cNvPr>
          <p:cNvCxnSpPr/>
          <p:nvPr/>
        </p:nvCxnSpPr>
        <p:spPr>
          <a:xfrm>
            <a:off x="4572000" y="1114425"/>
            <a:ext cx="0" cy="2628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B85A9908-CECC-446A-A181-812317A5D6FA}"/>
              </a:ext>
            </a:extLst>
          </p:cNvPr>
          <p:cNvSpPr txBox="1">
            <a:spLocks/>
          </p:cNvSpPr>
          <p:nvPr/>
        </p:nvSpPr>
        <p:spPr>
          <a:xfrm>
            <a:off x="555204" y="272118"/>
            <a:ext cx="8235787" cy="4336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164194"/>
                </a:solidFill>
              </a:rPr>
              <a:t>Financial </a:t>
            </a:r>
            <a:r>
              <a:rPr lang="fr-FR" dirty="0" err="1">
                <a:solidFill>
                  <a:srgbClr val="164194"/>
                </a:solidFill>
              </a:rPr>
              <a:t>resources</a:t>
            </a:r>
            <a:r>
              <a:rPr lang="fr-FR" dirty="0">
                <a:solidFill>
                  <a:srgbClr val="164194"/>
                </a:solidFill>
              </a:rPr>
              <a:t> for the network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14DDB00-8A2C-49A2-BF03-CA07433E5A8C}"/>
              </a:ext>
            </a:extLst>
          </p:cNvPr>
          <p:cNvSpPr/>
          <p:nvPr/>
        </p:nvSpPr>
        <p:spPr>
          <a:xfrm>
            <a:off x="8537198" y="182918"/>
            <a:ext cx="459460" cy="418778"/>
          </a:xfrm>
          <a:prstGeom prst="star5">
            <a:avLst/>
          </a:prstGeom>
          <a:solidFill>
            <a:srgbClr val="FF917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80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5CE4EF-55CF-4F6E-BE23-06C2920467D8}"/>
              </a:ext>
            </a:extLst>
          </p:cNvPr>
          <p:cNvSpPr/>
          <p:nvPr/>
        </p:nvSpPr>
        <p:spPr>
          <a:xfrm>
            <a:off x="2096553" y="294237"/>
            <a:ext cx="4950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Three</a:t>
            </a:r>
            <a:r>
              <a:rPr lang="fr-FR" sz="28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strands</a:t>
            </a:r>
            <a:r>
              <a:rPr lang="fr-FR" sz="28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of </a:t>
            </a:r>
            <a:r>
              <a:rPr lang="fr-FR" sz="28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activities</a:t>
            </a:r>
            <a:endParaRPr lang="fr-FR" sz="2800" b="1" dirty="0">
              <a:solidFill>
                <a:srgbClr val="16419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F3E483-EB31-44F4-B38F-6EABE1AE4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28" t="22178" r="52178" b="61980"/>
          <a:stretch/>
        </p:blipFill>
        <p:spPr>
          <a:xfrm>
            <a:off x="681050" y="1365147"/>
            <a:ext cx="3190431" cy="13804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605F9E-AFFD-4B3E-BCB7-A7EA5D2A4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28" t="42948" r="54271" b="15159"/>
          <a:stretch/>
        </p:blipFill>
        <p:spPr>
          <a:xfrm>
            <a:off x="3177718" y="889675"/>
            <a:ext cx="2649145" cy="33743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072227-538D-45A3-95A5-46EA30F8866B}"/>
              </a:ext>
            </a:extLst>
          </p:cNvPr>
          <p:cNvSpPr/>
          <p:nvPr/>
        </p:nvSpPr>
        <p:spPr>
          <a:xfrm>
            <a:off x="2595413" y="3981032"/>
            <a:ext cx="4375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Мрежи на европейски градове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6A8148-F682-488B-B732-34FB589F5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20" t="21298" r="31188" b="62684"/>
          <a:stretch/>
        </p:blipFill>
        <p:spPr>
          <a:xfrm>
            <a:off x="5454594" y="1292614"/>
            <a:ext cx="3185705" cy="13804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2A0F30-DA73-4401-B916-126B151D513D}"/>
              </a:ext>
            </a:extLst>
          </p:cNvPr>
          <p:cNvSpPr/>
          <p:nvPr/>
        </p:nvSpPr>
        <p:spPr>
          <a:xfrm>
            <a:off x="855896" y="2162377"/>
            <a:ext cx="18090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Летен университет</a:t>
            </a:r>
            <a:endParaRPr lang="en-GB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  <a:p>
            <a:pPr>
              <a:spcAft>
                <a:spcPts val="600"/>
              </a:spcAft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Национален </a:t>
            </a:r>
            <a:r>
              <a:rPr lang="bg-BG" sz="1200" dirty="0" err="1">
                <a:solidFill>
                  <a:srgbClr val="425EA0"/>
                </a:solidFill>
                <a:latin typeface="Core Sans C 45 Regular" panose="020B0603030302020204" pitchFamily="34" charset="0"/>
              </a:rPr>
              <a:t>кампус</a:t>
            </a:r>
            <a:endParaRPr lang="en-GB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  <a:p>
            <a:pPr>
              <a:spcAft>
                <a:spcPts val="600"/>
              </a:spcAft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МИГ</a:t>
            </a:r>
            <a:endParaRPr lang="en-GB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  <a:p>
            <a:pPr>
              <a:spcAft>
                <a:spcPts val="600"/>
              </a:spcAft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Онлайн опции</a:t>
            </a:r>
            <a:endParaRPr lang="en-GB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65271-C0CE-4213-B845-B212139FB6FA}"/>
              </a:ext>
            </a:extLst>
          </p:cNvPr>
          <p:cNvSpPr/>
          <p:nvPr/>
        </p:nvSpPr>
        <p:spPr>
          <a:xfrm>
            <a:off x="5642711" y="2178344"/>
            <a:ext cx="2082274" cy="144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Разпространение на знания</a:t>
            </a:r>
            <a:endParaRPr lang="fr-FR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Фестивал на градовете</a:t>
            </a:r>
            <a:endParaRPr lang="fr-FR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Нарочни работни групи</a:t>
            </a:r>
            <a:endParaRPr lang="fr-FR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bg-BG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Тематични доклади</a:t>
            </a:r>
            <a:endParaRPr lang="fr-FR" sz="1200" dirty="0">
              <a:solidFill>
                <a:srgbClr val="425EA0"/>
              </a:solidFill>
              <a:latin typeface="Core Sans C 45 Regular" panose="020B060303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425EA0"/>
                </a:solidFill>
                <a:latin typeface="Core Sans C 45 Regular" panose="020B0603030302020204" pitchFamily="34" charset="0"/>
              </a:rPr>
              <a:t>Online courses</a:t>
            </a:r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0E6DCA42-D091-464B-9B58-FEBBEF32E003}"/>
              </a:ext>
            </a:extLst>
          </p:cNvPr>
          <p:cNvSpPr txBox="1"/>
          <p:nvPr/>
        </p:nvSpPr>
        <p:spPr>
          <a:xfrm>
            <a:off x="2558558" y="4276399"/>
            <a:ext cx="381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 defTabSz="685800"/>
            <a:r>
              <a:rPr lang="bg-BG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От </a:t>
            </a:r>
            <a:r>
              <a:rPr lang="en-US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2014 </a:t>
            </a:r>
            <a:r>
              <a:rPr lang="bg-BG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до</a:t>
            </a:r>
            <a:r>
              <a:rPr lang="en-US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 2021, </a:t>
            </a:r>
            <a:br>
              <a:rPr lang="en-US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</a:br>
            <a:r>
              <a:rPr lang="en-US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83 </a:t>
            </a:r>
            <a:r>
              <a:rPr lang="bg-BG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мрежи с </a:t>
            </a:r>
            <a:r>
              <a:rPr lang="en-US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678 </a:t>
            </a:r>
            <a:r>
              <a:rPr lang="bg-BG" sz="1200" i="1" dirty="0">
                <a:solidFill>
                  <a:srgbClr val="164194"/>
                </a:solidFill>
                <a:latin typeface="Century Gothic" panose="020B0502020202020204" pitchFamily="34" charset="0"/>
              </a:rPr>
              <a:t>партньори</a:t>
            </a:r>
            <a:endParaRPr lang="en-US" sz="1200" i="1" dirty="0">
              <a:solidFill>
                <a:srgbClr val="16419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861D40-BA3B-483D-B039-B6955495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164194"/>
                </a:solidFill>
              </a:rPr>
              <a:t>Съфинансиране</a:t>
            </a:r>
            <a:endParaRPr lang="fr-FR" dirty="0">
              <a:solidFill>
                <a:srgbClr val="164194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601ED5-B878-46EA-B44E-DBE870AE9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238376"/>
              </p:ext>
            </p:extLst>
          </p:nvPr>
        </p:nvGraphicFramePr>
        <p:xfrm>
          <a:off x="707349" y="1636962"/>
          <a:ext cx="7547810" cy="186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4221">
                  <a:extLst>
                    <a:ext uri="{9D8B030D-6E8A-4147-A177-3AD203B41FA5}">
                      <a16:colId xmlns:a16="http://schemas.microsoft.com/office/drawing/2014/main" val="577305479"/>
                    </a:ext>
                  </a:extLst>
                </a:gridCol>
                <a:gridCol w="3973589">
                  <a:extLst>
                    <a:ext uri="{9D8B030D-6E8A-4147-A177-3AD203B41FA5}">
                      <a16:colId xmlns:a16="http://schemas.microsoft.com/office/drawing/2014/main" val="912570941"/>
                    </a:ext>
                  </a:extLst>
                </a:gridCol>
              </a:tblGrid>
              <a:tr h="3274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0" i="0" baseline="0" dirty="0">
                          <a:latin typeface="Core Sans C 45 Regular" panose="020B0603030302020204" pitchFamily="34" charset="0"/>
                        </a:rPr>
                        <a:t>Тип регион</a:t>
                      </a:r>
                      <a:endParaRPr lang="fr-FR" sz="18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b="0" i="0" baseline="0" dirty="0">
                          <a:latin typeface="Core Sans C 45 Regular" panose="020B0603030302020204" pitchFamily="34" charset="0"/>
                        </a:rPr>
                        <a:t>% съфинансиране</a:t>
                      </a:r>
                      <a:endParaRPr lang="fr-FR" sz="18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8474375"/>
                  </a:ext>
                </a:extLst>
              </a:tr>
              <a:tr h="4674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0" i="0" baseline="0" dirty="0">
                          <a:latin typeface="Core Sans C 45 Regular" panose="020B0603030302020204" pitchFamily="34" charset="0"/>
                        </a:rPr>
                        <a:t>Развити региони</a:t>
                      </a:r>
                      <a:endParaRPr lang="fr-FR" sz="16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0" i="0" baseline="0" dirty="0">
                          <a:latin typeface="Core Sans C 45 Regular" panose="020B0603030302020204" pitchFamily="34" charset="0"/>
                        </a:rPr>
                        <a:t>До </a:t>
                      </a:r>
                      <a:r>
                        <a:rPr lang="fr-FR" sz="1400" b="0" i="0" baseline="0" dirty="0">
                          <a:latin typeface="Core Sans C 45 Regular" panose="020B0603030302020204" pitchFamily="34" charset="0"/>
                        </a:rPr>
                        <a:t>65% </a:t>
                      </a:r>
                      <a:r>
                        <a:rPr lang="bg-BG" sz="1400" b="0" i="0" baseline="0" dirty="0">
                          <a:latin typeface="Core Sans C 45 Regular" panose="020B0603030302020204" pitchFamily="34" charset="0"/>
                        </a:rPr>
                        <a:t>от ЕФРР</a:t>
                      </a:r>
                      <a:endParaRPr lang="fr-FR" sz="14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932098"/>
                  </a:ext>
                </a:extLst>
              </a:tr>
              <a:tr h="4674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0" i="0" baseline="0" dirty="0">
                          <a:latin typeface="Core Sans C 45 Regular" panose="020B0603030302020204" pitchFamily="34" charset="0"/>
                        </a:rPr>
                        <a:t>В преход</a:t>
                      </a:r>
                      <a:endParaRPr lang="fr-FR" sz="16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0" i="0" baseline="0" dirty="0">
                          <a:latin typeface="Core Sans C 45 Regular" panose="020B0603030302020204" pitchFamily="34" charset="0"/>
                        </a:rPr>
                        <a:t>До </a:t>
                      </a:r>
                      <a:r>
                        <a:rPr lang="fr-FR" sz="1400" b="0" i="0" baseline="0" dirty="0">
                          <a:latin typeface="Core Sans C 45 Regular" panose="020B0603030302020204" pitchFamily="34" charset="0"/>
                        </a:rPr>
                        <a:t>70%</a:t>
                      </a:r>
                    </a:p>
                    <a:p>
                      <a:endParaRPr lang="fr-FR" sz="14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6422399"/>
                  </a:ext>
                </a:extLst>
              </a:tr>
              <a:tr h="4674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0" i="0" baseline="0" dirty="0">
                          <a:latin typeface="Core Sans C 45 Regular" panose="020B0603030302020204" pitchFamily="34" charset="0"/>
                        </a:rPr>
                        <a:t>Слаборазвити </a:t>
                      </a:r>
                      <a:endParaRPr lang="fr-FR" sz="16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0" i="0" baseline="0" dirty="0">
                          <a:latin typeface="Core Sans C 45 Regular" panose="020B0603030302020204" pitchFamily="34" charset="0"/>
                        </a:rPr>
                        <a:t>До </a:t>
                      </a:r>
                      <a:r>
                        <a:rPr lang="fr-FR" sz="1400" b="0" i="0" baseline="0" dirty="0">
                          <a:latin typeface="Core Sans C 45 Regular" panose="020B0603030302020204" pitchFamily="34" charset="0"/>
                        </a:rPr>
                        <a:t>80%</a:t>
                      </a:r>
                    </a:p>
                    <a:p>
                      <a:endParaRPr lang="fr-FR" sz="1400" b="0" i="0" baseline="0" dirty="0">
                        <a:latin typeface="Core Sans C 45 Regular" panose="020B06030303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5381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44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62FC-10DD-4D9B-B1E9-BE36004F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ГРАФИК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56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141" y="252355"/>
            <a:ext cx="8235787" cy="433633"/>
          </a:xfrm>
        </p:spPr>
        <p:txBody>
          <a:bodyPr/>
          <a:lstStyle/>
          <a:p>
            <a:r>
              <a:rPr lang="bg-BG" dirty="0"/>
              <a:t>За 2025 г.</a:t>
            </a:r>
            <a:endParaRPr lang="en-US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0CA8CA2-DBE4-4617-A68E-FA4C790775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1996" y="745653"/>
            <a:ext cx="7629508" cy="2152606"/>
          </a:xfrm>
        </p:spPr>
        <p:txBody>
          <a:bodyPr numCol="2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1</a:t>
            </a:r>
            <a:r>
              <a:rPr lang="bg-BG" sz="1600" baseline="30000" dirty="0">
                <a:latin typeface="Core Sans C 45 Regular" panose="020B0603030302020204" pitchFamily="34" charset="0"/>
                <a:cs typeface="Arial" panose="020B0604020202020204" pitchFamily="34" charset="0"/>
              </a:rPr>
              <a:t>ви</a:t>
            </a:r>
            <a:r>
              <a:rPr lang="en-US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април</a:t>
            </a:r>
            <a:r>
              <a:rPr lang="en-US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</a:t>
            </a:r>
            <a:r>
              <a:rPr lang="bg-BG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Начало</a:t>
            </a:r>
            <a:endParaRPr lang="en-US" sz="16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30</a:t>
            </a:r>
            <a:r>
              <a:rPr lang="bg-BG" sz="1600" baseline="30000" dirty="0">
                <a:latin typeface="Core Sans C 45 Regular" panose="020B0603030302020204" pitchFamily="34" charset="0"/>
                <a:cs typeface="Arial" panose="020B0604020202020204" pitchFamily="34" charset="0"/>
              </a:rPr>
              <a:t>ти</a:t>
            </a:r>
            <a:r>
              <a:rPr lang="en-US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юни</a:t>
            </a:r>
            <a:r>
              <a:rPr lang="en-US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</a:t>
            </a:r>
            <a:r>
              <a:rPr lang="bg-BG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Край </a:t>
            </a:r>
            <a:r>
              <a:rPr lang="en-US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(via </a:t>
            </a:r>
            <a:r>
              <a:rPr lang="bg-BG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системата </a:t>
            </a:r>
            <a:r>
              <a:rPr lang="en-US" sz="1600" b="0" dirty="0" err="1">
                <a:latin typeface="Core Sans C 45 Regular" panose="020B0603030302020204" pitchFamily="34" charset="0"/>
                <a:cs typeface="Arial" panose="020B0604020202020204" pitchFamily="34" charset="0"/>
              </a:rPr>
              <a:t>Synergie</a:t>
            </a:r>
            <a:r>
              <a:rPr lang="en-US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1</a:t>
            </a:r>
            <a:r>
              <a:rPr lang="bg-BG" sz="1600" baseline="30000" dirty="0">
                <a:latin typeface="Core Sans C 45 Regular" panose="020B0603030302020204" pitchFamily="34" charset="0"/>
                <a:cs typeface="Arial" panose="020B0604020202020204" pitchFamily="34" charset="0"/>
              </a:rPr>
              <a:t>ви</a:t>
            </a:r>
            <a:r>
              <a:rPr lang="en-US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юли</a:t>
            </a:r>
            <a:r>
              <a:rPr lang="en-US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</a:t>
            </a:r>
            <a:r>
              <a:rPr lang="bg-BG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Край по </a:t>
            </a:r>
            <a:r>
              <a:rPr lang="bg-BG" sz="1600" b="0" dirty="0" err="1">
                <a:latin typeface="Core Sans C 45 Regular" panose="020B0603030302020204" pitchFamily="34" charset="0"/>
                <a:cs typeface="Arial" panose="020B0604020202020204" pitchFamily="34" charset="0"/>
              </a:rPr>
              <a:t>ел.поща</a:t>
            </a:r>
            <a:endParaRPr lang="en-US" sz="16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юли</a:t>
            </a:r>
            <a:r>
              <a:rPr lang="en-US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-</a:t>
            </a:r>
            <a:r>
              <a:rPr lang="bg-BG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август</a:t>
            </a:r>
            <a:r>
              <a:rPr lang="en-US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</a:t>
            </a:r>
            <a:r>
              <a:rPr lang="bg-BG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 оценка</a:t>
            </a:r>
            <a:endParaRPr lang="en-US" sz="16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>
                <a:latin typeface="Core Sans C 45 Regular" panose="020B0603030302020204" pitchFamily="34" charset="0"/>
                <a:cs typeface="Arial" panose="020B0604020202020204" pitchFamily="34" charset="0"/>
              </a:rPr>
              <a:t>октомври</a:t>
            </a:r>
            <a:r>
              <a:rPr lang="en-US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: </a:t>
            </a:r>
            <a:r>
              <a:rPr lang="bg-BG" sz="1600" b="0" dirty="0">
                <a:latin typeface="Core Sans C 45 Regular" panose="020B0603030302020204" pitchFamily="34" charset="0"/>
                <a:cs typeface="Arial" panose="020B0604020202020204" pitchFamily="34" charset="0"/>
              </a:rPr>
              <a:t>одобрение от КН </a:t>
            </a:r>
            <a:endParaRPr lang="en-US" sz="16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1</a:t>
            </a:r>
            <a:r>
              <a:rPr lang="bg-BG" sz="1600" baseline="3000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ви</a:t>
            </a:r>
            <a:r>
              <a:rPr lang="en-US" sz="160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 </a:t>
            </a:r>
            <a:r>
              <a:rPr lang="bg-BG" sz="160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ноември</a:t>
            </a:r>
            <a:r>
              <a:rPr lang="en-US" sz="1600" b="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: </a:t>
            </a:r>
            <a:r>
              <a:rPr lang="bg-BG" sz="1600" b="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старт за работата на мрежите</a:t>
            </a:r>
            <a:endParaRPr lang="en-US" sz="1600" b="0" dirty="0">
              <a:solidFill>
                <a:srgbClr val="C00000"/>
              </a:solidFill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3-4 </a:t>
            </a:r>
            <a:r>
              <a:rPr lang="bg-BG" sz="160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декември</a:t>
            </a:r>
            <a:r>
              <a:rPr lang="en-US" sz="1600" b="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: </a:t>
            </a:r>
            <a:r>
              <a:rPr lang="bg-BG" sz="1600" b="0" dirty="0">
                <a:solidFill>
                  <a:srgbClr val="C00000"/>
                </a:solidFill>
                <a:latin typeface="Core Sans C 45 Regular" panose="020B0603030302020204" pitchFamily="34" charset="0"/>
                <a:cs typeface="Arial" panose="020B0604020202020204" pitchFamily="34" charset="0"/>
              </a:rPr>
              <a:t>начална среща със Секретариата в Париж!</a:t>
            </a:r>
            <a:endParaRPr lang="en-US" sz="1600" b="0" dirty="0">
              <a:solidFill>
                <a:srgbClr val="C00000"/>
              </a:solidFill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1600" b="0" dirty="0">
              <a:latin typeface="Core Sans C 45 Regular" panose="020B060303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2A147A-C8F3-4EE1-B7AB-AD8E4A7742C7}"/>
              </a:ext>
            </a:extLst>
          </p:cNvPr>
          <p:cNvGrpSpPr/>
          <p:nvPr/>
        </p:nvGrpSpPr>
        <p:grpSpPr>
          <a:xfrm>
            <a:off x="0" y="3191985"/>
            <a:ext cx="9144000" cy="1951515"/>
            <a:chOff x="0" y="3191985"/>
            <a:chExt cx="9144000" cy="19515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AAF8E0-2BF2-42FB-B2FD-7B096BE68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91985"/>
              <a:ext cx="9144000" cy="19515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8F1171-064C-4380-A621-74B9E3B6734D}"/>
                </a:ext>
              </a:extLst>
            </p:cNvPr>
            <p:cNvSpPr txBox="1"/>
            <p:nvPr/>
          </p:nvSpPr>
          <p:spPr>
            <a:xfrm>
              <a:off x="297180" y="3688103"/>
              <a:ext cx="1242060" cy="276999"/>
            </a:xfrm>
            <a:prstGeom prst="rect">
              <a:avLst/>
            </a:prstGeom>
            <a:solidFill>
              <a:srgbClr val="6884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latin typeface="Core Sans C 65 Bold" panose="020B0603030302020204" pitchFamily="34" charset="0"/>
                </a:rPr>
                <a:t>1 April 2025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898517-E931-4CBE-86FF-151F46F0AA2A}"/>
                </a:ext>
              </a:extLst>
            </p:cNvPr>
            <p:cNvSpPr txBox="1"/>
            <p:nvPr/>
          </p:nvSpPr>
          <p:spPr>
            <a:xfrm>
              <a:off x="2118360" y="3688104"/>
              <a:ext cx="1242060" cy="276999"/>
            </a:xfrm>
            <a:prstGeom prst="rect">
              <a:avLst/>
            </a:prstGeom>
            <a:solidFill>
              <a:srgbClr val="6884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latin typeface="Core Sans C 65 Bold" panose="020B0603030302020204" pitchFamily="34" charset="0"/>
                </a:rPr>
                <a:t>30 June 2025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609795-91F7-4511-90FE-3B4A587DC194}"/>
                </a:ext>
              </a:extLst>
            </p:cNvPr>
            <p:cNvSpPr txBox="1"/>
            <p:nvPr/>
          </p:nvSpPr>
          <p:spPr>
            <a:xfrm>
              <a:off x="3855720" y="3688104"/>
              <a:ext cx="1242060" cy="276999"/>
            </a:xfrm>
            <a:prstGeom prst="rect">
              <a:avLst/>
            </a:prstGeom>
            <a:solidFill>
              <a:srgbClr val="6884BA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Core Sans C 65 Bold" panose="020B0603030302020204" pitchFamily="34" charset="0"/>
                </a:rPr>
                <a:t>October 2025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0639D1-F889-4662-B317-EFFA6B2C4110}"/>
                </a:ext>
              </a:extLst>
            </p:cNvPr>
            <p:cNvSpPr txBox="1"/>
            <p:nvPr/>
          </p:nvSpPr>
          <p:spPr>
            <a:xfrm>
              <a:off x="5417820" y="3688103"/>
              <a:ext cx="1409700" cy="276999"/>
            </a:xfrm>
            <a:prstGeom prst="rect">
              <a:avLst/>
            </a:prstGeom>
            <a:solidFill>
              <a:srgbClr val="6884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latin typeface="Core Sans C 65 Bold" panose="020B0603030302020204" pitchFamily="34" charset="0"/>
                </a:rPr>
                <a:t>November 2025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E4EC24-1AB5-4344-8220-CD29CD03AC4C}"/>
                </a:ext>
              </a:extLst>
            </p:cNvPr>
            <p:cNvSpPr txBox="1"/>
            <p:nvPr/>
          </p:nvSpPr>
          <p:spPr>
            <a:xfrm>
              <a:off x="7440930" y="3688103"/>
              <a:ext cx="1242060" cy="276999"/>
            </a:xfrm>
            <a:prstGeom prst="rect">
              <a:avLst/>
            </a:prstGeom>
            <a:solidFill>
              <a:srgbClr val="6884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latin typeface="Core Sans C 65 Bold" panose="020B0603030302020204" pitchFamily="34" charset="0"/>
                </a:rPr>
                <a:t>April 2028</a:t>
              </a:r>
            </a:p>
          </p:txBody>
        </p:sp>
      </p:grp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915477B-F2AD-4D8F-8709-16ED7DC9ECEC}"/>
              </a:ext>
            </a:extLst>
          </p:cNvPr>
          <p:cNvSpPr/>
          <p:nvPr/>
        </p:nvSpPr>
        <p:spPr>
          <a:xfrm>
            <a:off x="8537198" y="182918"/>
            <a:ext cx="459460" cy="418778"/>
          </a:xfrm>
          <a:prstGeom prst="star5">
            <a:avLst/>
          </a:prstGeom>
          <a:solidFill>
            <a:srgbClr val="FF917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3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EC65-C5A8-4835-8574-C0F5D119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14" y="1645764"/>
            <a:ext cx="7470571" cy="985315"/>
          </a:xfrm>
        </p:spPr>
        <p:txBody>
          <a:bodyPr anchor="ctr"/>
          <a:lstStyle/>
          <a:p>
            <a:pPr algn="ctr"/>
            <a:r>
              <a:rPr lang="bg-BG" sz="4000" dirty="0"/>
              <a:t>Следващи стъпки</a:t>
            </a:r>
            <a:r>
              <a:rPr lang="fr-FR" sz="4000" dirty="0"/>
              <a:t>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6057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ECF7A-5268-40AA-975B-D9648B9B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97" y="273376"/>
            <a:ext cx="8079031" cy="433633"/>
          </a:xfrm>
        </p:spPr>
        <p:txBody>
          <a:bodyPr/>
          <a:lstStyle/>
          <a:p>
            <a:r>
              <a:rPr lang="bg-BG" dirty="0">
                <a:solidFill>
                  <a:srgbClr val="164194"/>
                </a:solidFill>
              </a:rPr>
              <a:t>Пука ми и или</a:t>
            </a:r>
            <a:r>
              <a:rPr lang="fr-FR" dirty="0">
                <a:solidFill>
                  <a:srgbClr val="164194"/>
                </a:solidFill>
              </a:rPr>
              <a:t>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9B6AD7-D8BB-4C7A-95D1-81B98072C0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1141" y="1131888"/>
            <a:ext cx="3936586" cy="3276600"/>
          </a:xfrm>
        </p:spPr>
        <p:txBody>
          <a:bodyPr/>
          <a:lstStyle/>
          <a:p>
            <a:r>
              <a:rPr lang="bg-BG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e Sans C 45 Regular" panose="020B0603030302020204" pitchFamily="34" charset="0"/>
              </a:rPr>
              <a:t>Начални мисли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e Sans C 45 Regular" panose="020B0603030302020204" pitchFamily="34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sz="2000" b="0" dirty="0">
                <a:latin typeface="Core Sans C 45 Regular" panose="020B0603030302020204" pitchFamily="34" charset="0"/>
              </a:rPr>
              <a:t>База данни добри практики</a:t>
            </a:r>
            <a:endParaRPr lang="en-GB" sz="2000" b="0" dirty="0">
              <a:latin typeface="Core Sans C 45 Regular" panose="020B06030303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sz="2000" b="0" dirty="0">
                <a:latin typeface="Core Sans C 45 Regular" panose="020B0603030302020204" pitchFamily="34" charset="0"/>
              </a:rPr>
              <a:t>Задание за поканата </a:t>
            </a:r>
            <a:endParaRPr lang="fr-FR" sz="2000" b="0" dirty="0">
              <a:latin typeface="Core Sans C 45 Regular" panose="020B06030303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sz="2000" b="0" dirty="0">
                <a:latin typeface="Core Sans C 45 Regular" panose="020B0603030302020204" pitchFamily="34" charset="0"/>
              </a:rPr>
              <a:t>Наръчник за кандидатите</a:t>
            </a:r>
            <a:endParaRPr lang="fr-FR" sz="2000" b="0" dirty="0">
              <a:latin typeface="Core Sans C 45 Regular" panose="020B06030303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sz="2000" b="0" dirty="0">
                <a:latin typeface="Core Sans C 45 Regular" panose="020B0603030302020204" pitchFamily="34" charset="0"/>
              </a:rPr>
              <a:t>Програмен наръчник</a:t>
            </a:r>
            <a:endParaRPr lang="fr-FR" sz="2000" b="0" dirty="0">
              <a:latin typeface="Core Sans C 45 Regular" panose="020B0603030302020204" pitchFamily="34" charset="0"/>
            </a:endParaRPr>
          </a:p>
          <a:p>
            <a:endParaRPr lang="fr-FR" sz="2000" b="0" dirty="0">
              <a:latin typeface="Core Sans C 45 Regular" panose="020B0603030302020204" pitchFamily="34" charset="0"/>
            </a:endParaRPr>
          </a:p>
          <a:p>
            <a:r>
              <a:rPr lang="bg-BG" sz="2000" b="0" dirty="0">
                <a:latin typeface="Core Sans C 45 Regular" panose="020B0603030302020204" pitchFamily="34" charset="0"/>
              </a:rPr>
              <a:t>Всички на адрес</a:t>
            </a:r>
            <a:r>
              <a:rPr lang="fr-FR" sz="2000" b="0" dirty="0">
                <a:latin typeface="Core Sans C 45 Regular" panose="020B0603030302020204" pitchFamily="34" charset="0"/>
              </a:rPr>
              <a:t>:</a:t>
            </a:r>
          </a:p>
          <a:p>
            <a:r>
              <a:rPr lang="fr-FR" sz="20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urbact.eu/</a:t>
            </a:r>
            <a:r>
              <a:rPr lang="fr-FR" sz="2000" dirty="0" err="1">
                <a:solidFill>
                  <a:srgbClr val="C60075"/>
                </a:solidFill>
                <a:latin typeface="Core Sans C 45 Regular" panose="020B0603030302020204" pitchFamily="34" charset="0"/>
              </a:rPr>
              <a:t>get-involved</a:t>
            </a:r>
            <a:endParaRPr lang="fr-FR" sz="2000" dirty="0">
              <a:solidFill>
                <a:srgbClr val="C60075"/>
              </a:solidFill>
              <a:latin typeface="Core Sans C 45 Regular" panose="020B0603030302020204" pitchFamily="34" charset="0"/>
            </a:endParaRPr>
          </a:p>
          <a:p>
            <a:endParaRPr lang="fr-FR" sz="2000" dirty="0">
              <a:solidFill>
                <a:srgbClr val="C60075"/>
              </a:solidFill>
              <a:latin typeface="Core Sans C 45 Regular" panose="020B0603030302020204" pitchFamily="34" charset="0"/>
            </a:endParaRPr>
          </a:p>
          <a:p>
            <a:r>
              <a:rPr lang="fr-FR" sz="2000" b="0" dirty="0">
                <a:latin typeface="Core Sans C 45 Regular" panose="020B0603030302020204" pitchFamily="34" charset="0"/>
              </a:rPr>
              <a:t> </a:t>
            </a:r>
            <a:endParaRPr lang="fr-FR" sz="2000" dirty="0">
              <a:latin typeface="Core Sans C 45 Regular" panose="020B0603030302020204" pitchFamily="34" charset="0"/>
            </a:endParaRPr>
          </a:p>
          <a:p>
            <a:endParaRPr lang="fr-FR" sz="2000" dirty="0">
              <a:latin typeface="Core Sans C 45 Regular" panose="020B0603030302020204" pitchFamily="34" charset="0"/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fr-FR" sz="1800" dirty="0">
              <a:latin typeface="Core Sans C 45 Regular" panose="020B06030303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82FCB9-094C-45B4-97C6-2928C9C4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77" y="1140822"/>
            <a:ext cx="4189847" cy="27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30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2631F-AB1C-4193-AEAC-5F21EC0D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164194"/>
                </a:solidFill>
              </a:rPr>
              <a:t>Some</a:t>
            </a:r>
            <a:r>
              <a:rPr lang="fr-FR" dirty="0">
                <a:solidFill>
                  <a:srgbClr val="164194"/>
                </a:solidFill>
              </a:rPr>
              <a:t> </a:t>
            </a:r>
            <a:r>
              <a:rPr lang="fr-FR" dirty="0" err="1">
                <a:solidFill>
                  <a:srgbClr val="164194"/>
                </a:solidFill>
              </a:rPr>
              <a:t>Hints</a:t>
            </a:r>
            <a:r>
              <a:rPr lang="fr-FR" dirty="0">
                <a:solidFill>
                  <a:srgbClr val="164194"/>
                </a:solidFill>
              </a:rPr>
              <a:t> and Tips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D0C3ED-CC69-4E7D-B576-8D1654CC2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6638" y="1212056"/>
            <a:ext cx="7486138" cy="3448039"/>
          </a:xfrm>
        </p:spPr>
        <p:txBody>
          <a:bodyPr/>
          <a:lstStyle/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latin typeface="Core Sans C 45 Regular" panose="020B0603030302020204" pitchFamily="34" charset="0"/>
              </a:rPr>
              <a:t>Go carefully through the </a:t>
            </a:r>
            <a:r>
              <a:rPr lang="en-GB" sz="1800" dirty="0">
                <a:latin typeface="Core Sans C 45 Regular" panose="020B0603030302020204" pitchFamily="34" charset="0"/>
              </a:rPr>
              <a:t>application form outline </a:t>
            </a:r>
            <a:r>
              <a:rPr lang="en-GB" sz="1800" b="0" dirty="0">
                <a:latin typeface="Core Sans C 45 Regular" panose="020B0603030302020204" pitchFamily="34" charset="0"/>
              </a:rPr>
              <a:t>document and the </a:t>
            </a:r>
            <a:r>
              <a:rPr lang="en-GB" sz="1800" u="sng" dirty="0">
                <a:latin typeface="Core Sans C 45 Regular" panose="020B0603030302020204" pitchFamily="34" charset="0"/>
              </a:rPr>
              <a:t>eligibility</a:t>
            </a:r>
            <a:r>
              <a:rPr lang="en-GB" sz="1800" b="0" dirty="0">
                <a:latin typeface="Core Sans C 45 Regular" panose="020B0603030302020204" pitchFamily="34" charset="0"/>
              </a:rPr>
              <a:t> &amp; </a:t>
            </a:r>
            <a:r>
              <a:rPr lang="en-GB" sz="1800" u="sng" dirty="0">
                <a:latin typeface="Core Sans C 45 Regular" panose="020B0603030302020204" pitchFamily="34" charset="0"/>
              </a:rPr>
              <a:t>assessment</a:t>
            </a:r>
            <a:r>
              <a:rPr lang="en-GB" sz="1800" b="0" dirty="0">
                <a:latin typeface="Core Sans C 45 Regular" panose="020B0603030302020204" pitchFamily="34" charset="0"/>
              </a:rPr>
              <a:t> </a:t>
            </a:r>
            <a:r>
              <a:rPr lang="en-GB" sz="1800" dirty="0">
                <a:latin typeface="Core Sans C 45 Regular" panose="020B0603030302020204" pitchFamily="34" charset="0"/>
              </a:rPr>
              <a:t>criteria in the Terms of References</a:t>
            </a:r>
            <a:endParaRPr lang="en-GB" sz="1800" b="0" dirty="0">
              <a:latin typeface="Core Sans C 45 Regular" panose="020B06030303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latin typeface="Core Sans C 45 Regular" panose="020B0603030302020204" pitchFamily="34" charset="0"/>
              </a:rPr>
              <a:t>Check all the aspects for building a </a:t>
            </a:r>
            <a:r>
              <a:rPr lang="en-GB" sz="1800" dirty="0">
                <a:latin typeface="Core Sans C 45 Regular" panose="020B0603030302020204" pitchFamily="34" charset="0"/>
              </a:rPr>
              <a:t>successful proposal</a:t>
            </a:r>
            <a:r>
              <a:rPr lang="en-GB" sz="1800" b="0" dirty="0">
                <a:latin typeface="Core Sans C 45 Regular" panose="020B0603030302020204" pitchFamily="34" charset="0"/>
              </a:rPr>
              <a:t> set out in </a:t>
            </a:r>
            <a:r>
              <a:rPr lang="en-GB" sz="1800" dirty="0">
                <a:latin typeface="Core Sans C 45 Regular" panose="020B0603030302020204" pitchFamily="34" charset="0"/>
              </a:rPr>
              <a:t>the Guide 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Core Sans C 45 Regular" panose="020B0603030302020204" pitchFamily="34" charset="0"/>
              </a:rPr>
              <a:t>Consult FAQ at </a:t>
            </a:r>
            <a:r>
              <a:rPr lang="en-GB" sz="18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urbact.eu/get-involved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Core Sans C 45 Regular" panose="020B0603030302020204" pitchFamily="34" charset="0"/>
              </a:rPr>
              <a:t>Cannot find what you are looking for? Contact </a:t>
            </a:r>
            <a:r>
              <a:rPr lang="en-GB" sz="18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TN@urbact.eu</a:t>
            </a:r>
            <a:endParaRPr lang="en-GB" sz="1800" dirty="0">
              <a:latin typeface="Core Sans C 45 Regular" panose="020B06030303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800" dirty="0">
              <a:latin typeface="Core Sans C 45 Regular" panose="020B06030303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C60075"/>
              </a:solidFill>
              <a:latin typeface="Core Sans C 45 Regular" panose="020B06030303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latin typeface="Core Sans C 45 Regular" panose="020B060303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98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133525-11C9-4974-902C-2D3DD243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01C6D7-135A-4A30-9295-B6AE0F69E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" t="18002" r="25000" b="5293"/>
          <a:stretch/>
        </p:blipFill>
        <p:spPr>
          <a:xfrm>
            <a:off x="0" y="-240433"/>
            <a:ext cx="9144000" cy="53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91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4A993-3BE6-4633-A615-82214F15B2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917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360" y="1525111"/>
            <a:ext cx="2093278" cy="2093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75A6C-D223-480E-9D8E-3FE497190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63" y="528886"/>
            <a:ext cx="2512073" cy="985315"/>
          </a:xfrm>
        </p:spPr>
        <p:txBody>
          <a:bodyPr anchor="ctr"/>
          <a:lstStyle/>
          <a:p>
            <a:r>
              <a:rPr lang="fr-FR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16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70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5CE4EF-55CF-4F6E-BE23-06C2920467D8}"/>
              </a:ext>
            </a:extLst>
          </p:cNvPr>
          <p:cNvSpPr/>
          <p:nvPr/>
        </p:nvSpPr>
        <p:spPr>
          <a:xfrm>
            <a:off x="1123771" y="296943"/>
            <a:ext cx="689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3 </a:t>
            </a:r>
            <a:r>
              <a:rPr lang="bg-BG" sz="20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вида мрежи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FF91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Възможности има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91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66AA20-56B6-4523-8CBD-4E3B350C1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3" t="35824" r="26019" b="24463"/>
          <a:stretch/>
        </p:blipFill>
        <p:spPr>
          <a:xfrm>
            <a:off x="1296635" y="769436"/>
            <a:ext cx="6315619" cy="2935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EEA3B-0E64-477C-BCD5-0D06B501F047}"/>
              </a:ext>
            </a:extLst>
          </p:cNvPr>
          <p:cNvSpPr txBox="1"/>
          <p:nvPr/>
        </p:nvSpPr>
        <p:spPr>
          <a:xfrm>
            <a:off x="1531746" y="3763262"/>
            <a:ext cx="1579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1</a:t>
            </a:r>
            <a:r>
              <a:rPr lang="bg-BG" sz="1400" b="1" baseline="30000" dirty="0">
                <a:solidFill>
                  <a:srgbClr val="A3ADD8"/>
                </a:solidFill>
                <a:latin typeface="Core Sans C 45 Regular" panose="020B0603030302020204" pitchFamily="34" charset="0"/>
              </a:rPr>
              <a:t>ви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прием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– 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2</a:t>
            </a:r>
            <a:r>
              <a:rPr lang="bg-BG" sz="1400" b="1" baseline="300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ри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прием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–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400" b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п</a:t>
            </a:r>
            <a:r>
              <a:rPr kumimoji="0" lang="bg-BG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ролетта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на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2026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64194"/>
              </a:solidFill>
              <a:effectLst/>
              <a:uLnTx/>
              <a:uFillTx/>
              <a:latin typeface="Core Sans C 45 Regular" panose="020B060303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080A4-009C-4BFD-9B5E-41EC96C24770}"/>
              </a:ext>
            </a:extLst>
          </p:cNvPr>
          <p:cNvSpPr txBox="1"/>
          <p:nvPr/>
        </p:nvSpPr>
        <p:spPr>
          <a:xfrm>
            <a:off x="3633578" y="3766214"/>
            <a:ext cx="172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Call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април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-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юни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98D05-5925-4C84-850F-91F840E8DAC7}"/>
              </a:ext>
            </a:extLst>
          </p:cNvPr>
          <p:cNvSpPr txBox="1"/>
          <p:nvPr/>
        </p:nvSpPr>
        <p:spPr>
          <a:xfrm>
            <a:off x="5638295" y="3763262"/>
            <a:ext cx="2025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Call – Spring 2024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A3ADD8"/>
              </a:solidFill>
              <a:effectLst/>
              <a:uLnTx/>
              <a:uFillTx/>
              <a:latin typeface="Core Sans C 45 Regular" panose="020B06030303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513A6-26B3-460C-A691-F0F7BDD3F205}"/>
              </a:ext>
            </a:extLst>
          </p:cNvPr>
          <p:cNvSpPr/>
          <p:nvPr/>
        </p:nvSpPr>
        <p:spPr>
          <a:xfrm>
            <a:off x="5586413" y="792511"/>
            <a:ext cx="2025841" cy="3619054"/>
          </a:xfrm>
          <a:prstGeom prst="rect">
            <a:avLst/>
          </a:prstGeom>
          <a:solidFill>
            <a:srgbClr val="F2F2F2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B88325-5E7D-455F-AD9D-4C6F06BA7095}"/>
              </a:ext>
            </a:extLst>
          </p:cNvPr>
          <p:cNvSpPr/>
          <p:nvPr/>
        </p:nvSpPr>
        <p:spPr>
          <a:xfrm>
            <a:off x="3500622" y="792510"/>
            <a:ext cx="1857591" cy="3619055"/>
          </a:xfrm>
          <a:prstGeom prst="rect">
            <a:avLst/>
          </a:prstGeom>
          <a:noFill/>
          <a:ln w="38100">
            <a:solidFill>
              <a:srgbClr val="A3A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1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EC65-C5A8-4835-8574-C0F5D119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14" y="731364"/>
            <a:ext cx="7470571" cy="985315"/>
          </a:xfrm>
        </p:spPr>
        <p:txBody>
          <a:bodyPr anchor="ctr"/>
          <a:lstStyle/>
          <a:p>
            <a:pPr algn="ctr"/>
            <a:r>
              <a:rPr lang="bg-BG" sz="4000" dirty="0"/>
              <a:t>Мрежа за трансфер</a:t>
            </a:r>
            <a:endParaRPr lang="en-GB" sz="4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0A9C06-B34E-4744-A5F6-4D7FADF1A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292" y="1834378"/>
            <a:ext cx="2883414" cy="288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24FF01-3D7D-493F-82B4-7CA2E09B9FC3}"/>
              </a:ext>
            </a:extLst>
          </p:cNvPr>
          <p:cNvSpPr txBox="1"/>
          <p:nvPr/>
        </p:nvSpPr>
        <p:spPr>
          <a:xfrm>
            <a:off x="4828648" y="1391107"/>
            <a:ext cx="4009986" cy="223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Могат да адаптират и внесат добрия опит в своята практика</a:t>
            </a:r>
            <a:endParaRPr lang="en-GB" sz="1200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Да преодолеят специфичен проблем със съдействието на партньорите</a:t>
            </a:r>
            <a:endParaRPr lang="en-GB" sz="1200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Да направят това по методичен начин чрез нарочен план за адаптиране на добрия опит</a:t>
            </a:r>
            <a:endParaRPr lang="en-GB" sz="1200" b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86B29-05BD-4A1F-961D-FBD7FD8F54C8}"/>
              </a:ext>
            </a:extLst>
          </p:cNvPr>
          <p:cNvSpPr txBox="1"/>
          <p:nvPr/>
        </p:nvSpPr>
        <p:spPr>
          <a:xfrm>
            <a:off x="5924166" y="915161"/>
            <a:ext cx="1811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917F"/>
                </a:solidFill>
              </a:rPr>
              <a:t>Партньори</a:t>
            </a:r>
            <a:endParaRPr lang="en-GB" sz="2000" b="1" dirty="0">
              <a:solidFill>
                <a:srgbClr val="FF917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0ABB20-804C-429D-A0E6-C0C311E3F2A6}"/>
              </a:ext>
            </a:extLst>
          </p:cNvPr>
          <p:cNvSpPr txBox="1"/>
          <p:nvPr/>
        </p:nvSpPr>
        <p:spPr>
          <a:xfrm>
            <a:off x="748823" y="934989"/>
            <a:ext cx="325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917F"/>
                </a:solidFill>
              </a:rPr>
              <a:t>Водещ  партньор</a:t>
            </a:r>
            <a:endParaRPr lang="en-GB" sz="2000" b="1" dirty="0">
              <a:solidFill>
                <a:srgbClr val="FF917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8F247C-D2D3-42A8-BC79-C0223FE2ECB5}"/>
              </a:ext>
            </a:extLst>
          </p:cNvPr>
          <p:cNvSpPr txBox="1"/>
          <p:nvPr/>
        </p:nvSpPr>
        <p:spPr>
          <a:xfrm>
            <a:off x="370951" y="1391107"/>
            <a:ext cx="4009987" cy="16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Води процеса по проучване и трансфер</a:t>
            </a:r>
            <a:r>
              <a:rPr lang="en-GB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. </a:t>
            </a: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Подкрепя публичността; </a:t>
            </a:r>
            <a:endParaRPr lang="en-GB" sz="1200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Участва в пилотните дейности</a:t>
            </a:r>
            <a:endParaRPr lang="en-GB" sz="1200" b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Съдейства за мащабирането. </a:t>
            </a:r>
            <a:endParaRPr lang="en-GB" sz="1200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b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D46D9-DC21-46C8-9EE2-8DBCE0F465DE}"/>
              </a:ext>
            </a:extLst>
          </p:cNvPr>
          <p:cNvSpPr txBox="1"/>
          <p:nvPr/>
        </p:nvSpPr>
        <p:spPr>
          <a:xfrm>
            <a:off x="485775" y="211715"/>
            <a:ext cx="608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164194"/>
                </a:solidFill>
              </a:rPr>
              <a:t>ЗАЩО</a:t>
            </a:r>
            <a:r>
              <a:rPr lang="fr-FR" sz="2800" b="1" dirty="0">
                <a:solidFill>
                  <a:srgbClr val="164194"/>
                </a:solidFill>
              </a:rPr>
              <a:t>?</a:t>
            </a:r>
            <a:endParaRPr lang="en-GB" sz="2800" b="1" dirty="0">
              <a:solidFill>
                <a:srgbClr val="16419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309F1-2CD1-4F22-861A-54E2F2E82C43}"/>
              </a:ext>
            </a:extLst>
          </p:cNvPr>
          <p:cNvSpPr txBox="1"/>
          <p:nvPr/>
        </p:nvSpPr>
        <p:spPr>
          <a:xfrm>
            <a:off x="653555" y="3331171"/>
            <a:ext cx="5037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1400" b="1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Принос на програмни експерти</a:t>
            </a:r>
            <a:endParaRPr lang="en-GB" sz="1400" b="1" dirty="0">
              <a:solidFill>
                <a:srgbClr val="FF917F"/>
              </a:solidFill>
              <a:latin typeface="Core Sans C 45 Regular" panose="020B06030303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1400" b="1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Ангажиране на местните заинтересовани страни</a:t>
            </a:r>
            <a:endParaRPr lang="en-GB" sz="1400" b="1" dirty="0">
              <a:solidFill>
                <a:srgbClr val="FF917F"/>
              </a:solidFill>
              <a:latin typeface="Core Sans C 45 Regular" panose="020B06030303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1400" b="1" dirty="0">
                <a:solidFill>
                  <a:srgbClr val="FF917F"/>
                </a:solidFill>
                <a:latin typeface="Core Sans C 45 Regular" panose="020B0603030302020204" pitchFamily="34" charset="0"/>
              </a:rPr>
              <a:t>Пилотни дейности и експериментиране</a:t>
            </a:r>
            <a:endParaRPr lang="en-GB" sz="1400" dirty="0">
              <a:solidFill>
                <a:srgbClr val="FF91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B98005-B26F-486B-9921-88536B16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48" y="84300"/>
            <a:ext cx="8352573" cy="9136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bg-BG" sz="2800" dirty="0">
                <a:solidFill>
                  <a:srgbClr val="164194"/>
                </a:solidFill>
              </a:rPr>
              <a:t>Процес</a:t>
            </a:r>
            <a:r>
              <a:rPr lang="en-GB" sz="2800" dirty="0">
                <a:solidFill>
                  <a:srgbClr val="164194"/>
                </a:solidFill>
              </a:rPr>
              <a:t>?  </a:t>
            </a:r>
            <a:br>
              <a:rPr lang="en-GB" sz="1600" dirty="0">
                <a:solidFill>
                  <a:srgbClr val="164194"/>
                </a:solidFill>
              </a:rPr>
            </a:br>
            <a:r>
              <a:rPr lang="bg-BG" sz="2000" dirty="0">
                <a:solidFill>
                  <a:srgbClr val="FF917F"/>
                </a:solidFill>
              </a:rPr>
              <a:t>30-месеца, 3 етапа</a:t>
            </a:r>
            <a:endParaRPr lang="en-GB" dirty="0">
              <a:solidFill>
                <a:srgbClr val="FF917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46BA39-DBA3-463E-AD7F-D649239C0A9C}"/>
              </a:ext>
            </a:extLst>
          </p:cNvPr>
          <p:cNvSpPr txBox="1"/>
          <p:nvPr/>
        </p:nvSpPr>
        <p:spPr>
          <a:xfrm>
            <a:off x="266656" y="2233692"/>
            <a:ext cx="25908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Опознаване </a:t>
            </a:r>
            <a:endParaRPr lang="en-GB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Може ли да се привнесе?</a:t>
            </a:r>
            <a:endParaRPr lang="en-GB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Местна група за действие</a:t>
            </a:r>
            <a:endParaRPr lang="en-GB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D2CB86-1BEC-4C95-A8FA-38F6711E1A27}"/>
              </a:ext>
            </a:extLst>
          </p:cNvPr>
          <p:cNvSpPr txBox="1"/>
          <p:nvPr/>
        </p:nvSpPr>
        <p:spPr>
          <a:xfrm>
            <a:off x="3167549" y="2280679"/>
            <a:ext cx="32967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Подробен план по елементи</a:t>
            </a:r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Адаптиране към местния контекст</a:t>
            </a:r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Ангажиране на партньори</a:t>
            </a:r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Документиране на процеса</a:t>
            </a:r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E50223-27C3-47CE-95A5-B1DE5EB742D5}"/>
              </a:ext>
            </a:extLst>
          </p:cNvPr>
          <p:cNvSpPr txBox="1"/>
          <p:nvPr/>
        </p:nvSpPr>
        <p:spPr>
          <a:xfrm>
            <a:off x="6589840" y="2257351"/>
            <a:ext cx="2287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fontAlgn="auto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Уроци за светлото бъдеще</a:t>
            </a:r>
            <a:endParaRPr lang="en-GB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lvl="0" indent="-171450" fontAlgn="auto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Споделяне на наученото</a:t>
            </a:r>
            <a:endParaRPr lang="en-GB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lvl="0" indent="-171450" fontAlgn="auto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Как да разпространим, мащабиране и подобрим?!</a:t>
            </a:r>
            <a:endParaRPr lang="en-GB" sz="9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1186D2-61BF-4ED5-966A-4AF3FD56B968}"/>
              </a:ext>
            </a:extLst>
          </p:cNvPr>
          <p:cNvGrpSpPr/>
          <p:nvPr/>
        </p:nvGrpSpPr>
        <p:grpSpPr>
          <a:xfrm>
            <a:off x="1109555" y="3622180"/>
            <a:ext cx="7050495" cy="767532"/>
            <a:chOff x="565202" y="3630544"/>
            <a:chExt cx="7050495" cy="76753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EF09A0-460A-4EEA-AC0D-1F338601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04829" y="3771776"/>
              <a:ext cx="732571" cy="43671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A6B790B-16C4-4496-BC78-7E122B46A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919959" y="3749642"/>
              <a:ext cx="456390" cy="406035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F1252F1-0BFE-4F1E-A7E5-E4F424553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68480" y="3725961"/>
              <a:ext cx="521947" cy="43598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C060369-D6D6-4097-8315-73542AD9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06601" y="3724300"/>
              <a:ext cx="448509" cy="413240"/>
            </a:xfrm>
            <a:prstGeom prst="rect">
              <a:avLst/>
            </a:prstGeom>
          </p:spPr>
        </p:pic>
        <p:pic>
          <p:nvPicPr>
            <p:cNvPr id="20" name="Picture 4" descr="https://urbact.eu/sites/default/files/media/urbact_knowledge_hub_logo_0_2.png">
              <a:extLst>
                <a:ext uri="{FF2B5EF4-FFF2-40B4-BE49-F238E27FC236}">
                  <a16:creationId xmlns:a16="http://schemas.microsoft.com/office/drawing/2014/main" id="{E325899C-6849-42C4-B3A2-DED7BEF46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354" y="3644931"/>
              <a:ext cx="719343" cy="706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0083B3-AE6A-4CE5-9A3C-393E4DE3ECB6}"/>
                </a:ext>
              </a:extLst>
            </p:cNvPr>
            <p:cNvSpPr/>
            <p:nvPr/>
          </p:nvSpPr>
          <p:spPr>
            <a:xfrm>
              <a:off x="565202" y="4059522"/>
              <a:ext cx="8771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C60075"/>
                  </a:solidFill>
                  <a:latin typeface="Century Gothic" panose="020B0502020202020204" pitchFamily="34" charset="0"/>
                </a:rPr>
                <a:t>PROGRAMME </a:t>
              </a:r>
            </a:p>
            <a:p>
              <a:pPr algn="ctr"/>
              <a:r>
                <a:rPr lang="fr-FR" sz="800" b="1" dirty="0">
                  <a:solidFill>
                    <a:srgbClr val="C60075"/>
                  </a:solidFill>
                  <a:latin typeface="Century Gothic" panose="020B0502020202020204" pitchFamily="34" charset="0"/>
                </a:rPr>
                <a:t>SUPPORT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D345F6B-6B93-4FE1-AC00-4DA86F63C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77945" y="3747432"/>
              <a:ext cx="590863" cy="34400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52F354-44FE-4DAC-B6AE-934FE521107E}"/>
                </a:ext>
              </a:extLst>
            </p:cNvPr>
            <p:cNvSpPr/>
            <p:nvPr/>
          </p:nvSpPr>
          <p:spPr>
            <a:xfrm>
              <a:off x="4875849" y="4085091"/>
              <a:ext cx="661054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Digital</a:t>
              </a:r>
              <a:endPara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CE101B-8484-434D-A51D-E6B60447393E}"/>
                </a:ext>
              </a:extLst>
            </p:cNvPr>
            <p:cNvSpPr/>
            <p:nvPr/>
          </p:nvSpPr>
          <p:spPr>
            <a:xfrm>
              <a:off x="5350093" y="4077641"/>
              <a:ext cx="661054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Gender</a:t>
              </a:r>
              <a:endPara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D2BC36-7C8F-46D4-9C65-F643F987D80A}"/>
                </a:ext>
              </a:extLst>
            </p:cNvPr>
            <p:cNvSpPr/>
            <p:nvPr/>
          </p:nvSpPr>
          <p:spPr>
            <a:xfrm>
              <a:off x="5804551" y="4077641"/>
              <a:ext cx="661054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Green</a:t>
              </a:r>
              <a:endPara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0BE8F7-6FEC-4B8C-B534-84FBDAFBA206}"/>
                </a:ext>
              </a:extLst>
            </p:cNvPr>
            <p:cNvSpPr/>
            <p:nvPr/>
          </p:nvSpPr>
          <p:spPr>
            <a:xfrm>
              <a:off x="1795635" y="4007395"/>
              <a:ext cx="918916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Network experts</a:t>
              </a:r>
              <a:endPara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53616EB-810A-4089-8E91-D39AB809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9571" y="3630544"/>
              <a:ext cx="384141" cy="384141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8F555B2-9DE1-4A81-B74C-1A86914ECE8E}"/>
              </a:ext>
            </a:extLst>
          </p:cNvPr>
          <p:cNvSpPr/>
          <p:nvPr/>
        </p:nvSpPr>
        <p:spPr>
          <a:xfrm>
            <a:off x="-5777" y="3518823"/>
            <a:ext cx="9155554" cy="94154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46FA09-3E2D-4966-A133-9D9826D1C396}"/>
              </a:ext>
            </a:extLst>
          </p:cNvPr>
          <p:cNvGrpSpPr/>
          <p:nvPr/>
        </p:nvGrpSpPr>
        <p:grpSpPr>
          <a:xfrm>
            <a:off x="159200" y="1197237"/>
            <a:ext cx="8868867" cy="933098"/>
            <a:chOff x="877160" y="1335680"/>
            <a:chExt cx="8227836" cy="93309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1DA062F-035D-4E9D-9CBF-CA5DAEE169B3}"/>
                </a:ext>
              </a:extLst>
            </p:cNvPr>
            <p:cNvSpPr/>
            <p:nvPr/>
          </p:nvSpPr>
          <p:spPr>
            <a:xfrm>
              <a:off x="877160" y="1335680"/>
              <a:ext cx="82404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/>
              <a:r>
                <a:rPr lang="en-US" sz="9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entury Gothic" panose="020B0502020202020204" pitchFamily="34" charset="0"/>
                </a:rPr>
                <a:t>2025/2026</a:t>
              </a:r>
            </a:p>
          </p:txBody>
        </p:sp>
        <p:graphicFrame>
          <p:nvGraphicFramePr>
            <p:cNvPr id="33" name="Diagramme 10">
              <a:extLst>
                <a:ext uri="{FF2B5EF4-FFF2-40B4-BE49-F238E27FC236}">
                  <a16:creationId xmlns:a16="http://schemas.microsoft.com/office/drawing/2014/main" id="{A29E83A5-B82E-4BF1-885E-E30594ECF27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39165754"/>
                </p:ext>
              </p:extLst>
            </p:nvPr>
          </p:nvGraphicFramePr>
          <p:xfrm>
            <a:off x="975537" y="1629388"/>
            <a:ext cx="8129459" cy="639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34" name="ZoneTexte 14">
              <a:extLst>
                <a:ext uri="{FF2B5EF4-FFF2-40B4-BE49-F238E27FC236}">
                  <a16:creationId xmlns:a16="http://schemas.microsoft.com/office/drawing/2014/main" id="{7EB095C6-AF8C-4856-8474-B01FEA0DD8A4}"/>
                </a:ext>
              </a:extLst>
            </p:cNvPr>
            <p:cNvSpPr txBox="1"/>
            <p:nvPr/>
          </p:nvSpPr>
          <p:spPr>
            <a:xfrm>
              <a:off x="7568000" y="1335680"/>
              <a:ext cx="4762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sz="9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ore Sans C 45 Regular" panose="020B0603030302020204" pitchFamily="34" charset="0"/>
                </a:rPr>
                <a:t>2028</a:t>
              </a:r>
              <a:endParaRPr lang="fr-FR" sz="1350" dirty="0">
                <a:latin typeface="Core Sans C 45 Regular" panose="020B06030303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A51D1ED-8D05-416E-BEF9-8B782B52B1EA}"/>
                </a:ext>
              </a:extLst>
            </p:cNvPr>
            <p:cNvSpPr/>
            <p:nvPr/>
          </p:nvSpPr>
          <p:spPr>
            <a:xfrm>
              <a:off x="4851824" y="1360004"/>
              <a:ext cx="47624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/>
              <a:r>
                <a:rPr lang="en-US" sz="9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ore Sans C 45 Regular" panose="020B0603030302020204" pitchFamily="34" charset="0"/>
                </a:rPr>
                <a:t>2027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69D39DA-798F-4567-A894-3B6A34355C9D}"/>
              </a:ext>
            </a:extLst>
          </p:cNvPr>
          <p:cNvSpPr txBox="1"/>
          <p:nvPr/>
        </p:nvSpPr>
        <p:spPr>
          <a:xfrm>
            <a:off x="315823" y="1829025"/>
            <a:ext cx="987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ore Sans C 45 Regular" panose="020B0603030302020204" pitchFamily="34" charset="0"/>
              </a:rPr>
              <a:t>10 </a:t>
            </a:r>
            <a:r>
              <a:rPr lang="bg-BG" sz="1200" dirty="0">
                <a:solidFill>
                  <a:schemeClr val="bg1"/>
                </a:solidFill>
                <a:latin typeface="Core Sans C 45 Regular" panose="020B0603030302020204" pitchFamily="34" charset="0"/>
              </a:rPr>
              <a:t>месеца</a:t>
            </a:r>
            <a:endParaRPr lang="en-GB" sz="1200" dirty="0">
              <a:solidFill>
                <a:schemeClr val="bg1"/>
              </a:solidFill>
              <a:latin typeface="Core Sans C 45 Regular" panose="020B06030303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2507D2-5612-49E5-894D-3CE63F36C8DA}"/>
              </a:ext>
            </a:extLst>
          </p:cNvPr>
          <p:cNvSpPr txBox="1"/>
          <p:nvPr/>
        </p:nvSpPr>
        <p:spPr>
          <a:xfrm>
            <a:off x="3409618" y="1829024"/>
            <a:ext cx="987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ore Sans C 45 Regular" panose="020B0603030302020204" pitchFamily="34" charset="0"/>
              </a:rPr>
              <a:t>12 </a:t>
            </a:r>
            <a:r>
              <a:rPr lang="bg-BG" sz="1200" dirty="0">
                <a:solidFill>
                  <a:schemeClr val="bg1"/>
                </a:solidFill>
                <a:latin typeface="Core Sans C 45 Regular" panose="020B0603030302020204" pitchFamily="34" charset="0"/>
              </a:rPr>
              <a:t>месеца</a:t>
            </a:r>
            <a:endParaRPr lang="en-GB" sz="1200" dirty="0">
              <a:solidFill>
                <a:schemeClr val="bg1"/>
              </a:solidFill>
              <a:latin typeface="Core Sans C 45 Regular" panose="020B06030303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89A300-0184-42E1-A60B-57B6B7F2A168}"/>
              </a:ext>
            </a:extLst>
          </p:cNvPr>
          <p:cNvSpPr txBox="1"/>
          <p:nvPr/>
        </p:nvSpPr>
        <p:spPr>
          <a:xfrm>
            <a:off x="6822195" y="1887597"/>
            <a:ext cx="987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ore Sans C 45 Regular" panose="020B0603030302020204" pitchFamily="34" charset="0"/>
              </a:rPr>
              <a:t>8 </a:t>
            </a:r>
            <a:r>
              <a:rPr lang="bg-BG" sz="1200" dirty="0">
                <a:solidFill>
                  <a:schemeClr val="bg1"/>
                </a:solidFill>
                <a:latin typeface="Core Sans C 45 Regular" panose="020B0603030302020204" pitchFamily="34" charset="0"/>
              </a:rPr>
              <a:t>месеца</a:t>
            </a:r>
            <a:endParaRPr lang="en-GB" sz="1200" dirty="0">
              <a:solidFill>
                <a:schemeClr val="bg1"/>
              </a:solidFill>
              <a:latin typeface="Core Sans C 45 Regular" panose="020B060303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94C66-05B7-4FF2-B204-44F651FC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41" y="273376"/>
            <a:ext cx="8235787" cy="565949"/>
          </a:xfrm>
        </p:spPr>
        <p:txBody>
          <a:bodyPr/>
          <a:lstStyle/>
          <a:p>
            <a:r>
              <a:rPr lang="bg-BG" dirty="0"/>
              <a:t>Произведено от партньорите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C57A3-4620-46A4-9727-6ADEF5902B7C}"/>
              </a:ext>
            </a:extLst>
          </p:cNvPr>
          <p:cNvSpPr txBox="1"/>
          <p:nvPr/>
        </p:nvSpPr>
        <p:spPr>
          <a:xfrm>
            <a:off x="370951" y="1391107"/>
            <a:ext cx="3907135" cy="249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u="sng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План за трансфер 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– </a:t>
            </a: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1ви етап</a:t>
            </a:r>
            <a:endParaRPr lang="fr-FR" sz="1200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u="sng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План за публичност 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– </a:t>
            </a: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1ви етап</a:t>
            </a:r>
            <a:endParaRPr lang="fr-FR" sz="1200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b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Срещи на мрежата 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(</a:t>
            </a: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поне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 6)</a:t>
            </a: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b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Издания на мрежата 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(6 </a:t>
            </a: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бр.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)</a:t>
            </a: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b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Статии 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(3</a:t>
            </a: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 бр.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)</a:t>
            </a: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b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Окончателен доклад</a:t>
            </a:r>
            <a:endParaRPr lang="en-GB" sz="1200" b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2021C-2649-4185-B5A3-0C6A6F71DC53}"/>
              </a:ext>
            </a:extLst>
          </p:cNvPr>
          <p:cNvSpPr txBox="1"/>
          <p:nvPr/>
        </p:nvSpPr>
        <p:spPr>
          <a:xfrm>
            <a:off x="897629" y="915161"/>
            <a:ext cx="2322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917F"/>
                </a:solidFill>
              </a:rPr>
              <a:t>Ниво мрежа</a:t>
            </a:r>
            <a:endParaRPr lang="en-GB" sz="2000" b="1" dirty="0">
              <a:solidFill>
                <a:srgbClr val="FF91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FE351-8A9B-4526-B5F8-4276F263B1C2}"/>
              </a:ext>
            </a:extLst>
          </p:cNvPr>
          <p:cNvSpPr txBox="1"/>
          <p:nvPr/>
        </p:nvSpPr>
        <p:spPr>
          <a:xfrm>
            <a:off x="5312235" y="942388"/>
            <a:ext cx="2322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917F"/>
                </a:solidFill>
              </a:rPr>
              <a:t>Местно ниво</a:t>
            </a:r>
            <a:endParaRPr lang="en-GB" sz="2000" b="1" dirty="0">
              <a:solidFill>
                <a:srgbClr val="FF917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9690D-8E96-48C1-BD4B-7563906DD5EE}"/>
              </a:ext>
            </a:extLst>
          </p:cNvPr>
          <p:cNvSpPr txBox="1"/>
          <p:nvPr/>
        </p:nvSpPr>
        <p:spPr>
          <a:xfrm>
            <a:off x="4649034" y="1391107"/>
            <a:ext cx="4009987" cy="1556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Местна група за действие</a:t>
            </a:r>
            <a:endParaRPr lang="fr-FR" sz="1200" b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План за  трансфер 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(</a:t>
            </a: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с пътна карта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) – </a:t>
            </a:r>
            <a:r>
              <a:rPr lang="bg-BG" sz="1200" i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за партньорите</a:t>
            </a:r>
            <a:endParaRPr lang="fr-FR" sz="1200" i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План за подобрение </a:t>
            </a:r>
            <a:r>
              <a:rPr lang="fr-FR" sz="1200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– </a:t>
            </a:r>
            <a:r>
              <a:rPr lang="bg-BG" sz="1200" i="1" dirty="0">
                <a:solidFill>
                  <a:srgbClr val="164194"/>
                </a:solidFill>
                <a:latin typeface="Core Sans C 45 Regular" panose="020B0603030302020204" pitchFamily="34" charset="0"/>
              </a:rPr>
              <a:t>за водещия</a:t>
            </a:r>
            <a:endParaRPr lang="fr-FR" sz="1200" i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200" b="1" dirty="0">
              <a:solidFill>
                <a:srgbClr val="164194"/>
              </a:solidFill>
              <a:latin typeface="Core Sans C 45 Regular" panose="020B06030303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0219D5-B53B-4AE4-9682-6A7CD641845A}"/>
              </a:ext>
            </a:extLst>
          </p:cNvPr>
          <p:cNvCxnSpPr/>
          <p:nvPr/>
        </p:nvCxnSpPr>
        <p:spPr>
          <a:xfrm>
            <a:off x="4490357" y="1510393"/>
            <a:ext cx="0" cy="26498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BADAC3-233B-493E-954D-43A47138CA1A}"/>
              </a:ext>
            </a:extLst>
          </p:cNvPr>
          <p:cNvSpPr txBox="1"/>
          <p:nvPr/>
        </p:nvSpPr>
        <p:spPr>
          <a:xfrm>
            <a:off x="2324518" y="4094191"/>
            <a:ext cx="5037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917F"/>
                </a:solidFill>
              </a:rPr>
              <a:t>+</a:t>
            </a:r>
            <a:r>
              <a:rPr lang="en-GB" sz="1400" b="1" dirty="0">
                <a:solidFill>
                  <a:srgbClr val="FF917F"/>
                </a:solidFill>
              </a:rPr>
              <a:t> </a:t>
            </a:r>
            <a:r>
              <a:rPr lang="bg-BG" sz="1400" b="1" dirty="0">
                <a:solidFill>
                  <a:srgbClr val="FF917F"/>
                </a:solidFill>
              </a:rPr>
              <a:t>допълнителни мероприятия по договаряне</a:t>
            </a:r>
            <a:endParaRPr lang="en-GB" sz="1400" b="1" dirty="0">
              <a:solidFill>
                <a:srgbClr val="FF917F"/>
              </a:solidFill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1F10771-CFEB-4926-B9AD-C6F9744CBFFF}"/>
              </a:ext>
            </a:extLst>
          </p:cNvPr>
          <p:cNvSpPr/>
          <p:nvPr/>
        </p:nvSpPr>
        <p:spPr>
          <a:xfrm>
            <a:off x="8537198" y="182918"/>
            <a:ext cx="459460" cy="418778"/>
          </a:xfrm>
          <a:prstGeom prst="star5">
            <a:avLst/>
          </a:prstGeom>
          <a:solidFill>
            <a:srgbClr val="FF917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1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EC65-C5A8-4835-8574-C0F5D119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14" y="1645764"/>
            <a:ext cx="7470571" cy="985315"/>
          </a:xfrm>
        </p:spPr>
        <p:txBody>
          <a:bodyPr anchor="ctr"/>
          <a:lstStyle/>
          <a:p>
            <a:pPr algn="ctr"/>
            <a:r>
              <a:rPr lang="bg-BG" sz="4000" dirty="0"/>
              <a:t>Поканата вкратце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5748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7349754-374F-4FCA-A6CF-477D9DF93A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8296"/>
          <a:stretch/>
        </p:blipFill>
        <p:spPr>
          <a:xfrm>
            <a:off x="-159079" y="-9525"/>
            <a:ext cx="4740604" cy="4410075"/>
          </a:xfrm>
        </p:spPr>
      </p:pic>
      <p:pic>
        <p:nvPicPr>
          <p:cNvPr id="5" name="Google Shape;133;p28">
            <a:extLst>
              <a:ext uri="{FF2B5EF4-FFF2-40B4-BE49-F238E27FC236}">
                <a16:creationId xmlns:a16="http://schemas.microsoft.com/office/drawing/2014/main" id="{4158F48D-86B4-4F8F-A8B3-151852A37EB0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35773" y="1388294"/>
            <a:ext cx="2783194" cy="2783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763251"/>
      </p:ext>
    </p:extLst>
  </p:cSld>
  <p:clrMapOvr>
    <a:masterClrMapping/>
  </p:clrMapOvr>
</p:sld>
</file>

<file path=ppt/theme/theme1.xml><?xml version="1.0" encoding="utf-8"?>
<a:theme xmlns:a="http://schemas.openxmlformats.org/drawingml/2006/main" name="URBACT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rbact-Identity-GabaritPPT-220930-VB" id="{C0B8035D-F93B-2045-80A6-22C0ABA821C4}" vid="{7CCFB6F0-B4A0-9842-A836-2F2760CB3EC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Urbact-Identity-GabaritPPT-220930-VB</Template>
  <TotalTime>4741</TotalTime>
  <Words>1228</Words>
  <Application>Microsoft Office PowerPoint</Application>
  <PresentationFormat>On-screen Show (16:9)</PresentationFormat>
  <Paragraphs>236</Paragraphs>
  <Slides>28</Slides>
  <Notes>16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.PingFang SC Regular</vt:lpstr>
      <vt:lpstr>Adelle Sans Extrabold</vt:lpstr>
      <vt:lpstr>Arial</vt:lpstr>
      <vt:lpstr>Calibri</vt:lpstr>
      <vt:lpstr>Century Gothic</vt:lpstr>
      <vt:lpstr>Core Sans C 35 Light</vt:lpstr>
      <vt:lpstr>Core Sans C 45 Regular</vt:lpstr>
      <vt:lpstr>Core Sans C 65 Bold</vt:lpstr>
      <vt:lpstr>Noto Sans Symbols</vt:lpstr>
      <vt:lpstr>Wingdings</vt:lpstr>
      <vt:lpstr>URBACT</vt:lpstr>
      <vt:lpstr>PowerPoint Presentation</vt:lpstr>
      <vt:lpstr>PowerPoint Presentation</vt:lpstr>
      <vt:lpstr>PowerPoint Presentation</vt:lpstr>
      <vt:lpstr>Мрежа за трансфер</vt:lpstr>
      <vt:lpstr>PowerPoint Presentation</vt:lpstr>
      <vt:lpstr>Процес?   30-месеца, 3 етапа</vt:lpstr>
      <vt:lpstr>Произведено от партньорите</vt:lpstr>
      <vt:lpstr>Поканата вкратце</vt:lpstr>
      <vt:lpstr>PowerPoint Presentation</vt:lpstr>
      <vt:lpstr>PowerPoint Presentation</vt:lpstr>
      <vt:lpstr>Поканата – Основни параметри</vt:lpstr>
      <vt:lpstr>Партньорството</vt:lpstr>
      <vt:lpstr>1st Step – Find an URBACT Good Practice</vt:lpstr>
      <vt:lpstr>Get in touch with an URBACT Good Practice</vt:lpstr>
      <vt:lpstr>Партньорството - Допустимост</vt:lpstr>
      <vt:lpstr>Партньорството - Допустимост</vt:lpstr>
      <vt:lpstr>Типове бенефициенти</vt:lpstr>
      <vt:lpstr>БЮДЖЕТ</vt:lpstr>
      <vt:lpstr>PowerPoint Presentation</vt:lpstr>
      <vt:lpstr>Съфинансиране</vt:lpstr>
      <vt:lpstr>ГРАФИК</vt:lpstr>
      <vt:lpstr>За 2025 г.</vt:lpstr>
      <vt:lpstr>Следващи стъпки?</vt:lpstr>
      <vt:lpstr>Пука ми и или?</vt:lpstr>
      <vt:lpstr>Some Hints and Tips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URBACT</dc:creator>
  <cp:lastModifiedBy>s.petkov</cp:lastModifiedBy>
  <cp:revision>366</cp:revision>
  <dcterms:created xsi:type="dcterms:W3CDTF">2022-10-05T12:52:45Z</dcterms:created>
  <dcterms:modified xsi:type="dcterms:W3CDTF">2025-05-07T06:33:33Z</dcterms:modified>
</cp:coreProperties>
</file>