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1" r:id="rId13"/>
    <p:sldId id="272" r:id="rId14"/>
    <p:sldId id="274" r:id="rId15"/>
  </p:sldIdLst>
  <p:sldSz cx="18288000" cy="10287000"/>
  <p:notesSz cx="6858000" cy="9144000"/>
  <p:embeddedFontLst>
    <p:embeddedFont>
      <p:font typeface="Montserrat" pitchFamily="2" charset="77"/>
      <p:regular r:id="rId16"/>
      <p:bold r:id="rId17"/>
      <p:italic r:id="rId18"/>
      <p:boldItalic r:id="rId19"/>
    </p:embeddedFont>
    <p:embeddedFont>
      <p:font typeface="Montserrat Bold" pitchFamily="2" charset="77"/>
      <p:regular r:id="rId20"/>
      <p:bold r:id="rId21"/>
    </p:embeddedFont>
    <p:embeddedFont>
      <p:font typeface="Montserrat Bold Italics" pitchFamily="2" charset="77"/>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6" autoAdjust="0"/>
    <p:restoredTop sz="94523" autoAdjust="0"/>
  </p:normalViewPr>
  <p:slideViewPr>
    <p:cSldViewPr>
      <p:cViewPr varScale="1">
        <p:scale>
          <a:sx n="61" d="100"/>
          <a:sy n="61" d="100"/>
        </p:scale>
        <p:origin x="672"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5.svg"/><Relationship Id="rId7" Type="http://schemas.openxmlformats.org/officeDocument/2006/relationships/image" Target="../media/image15.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9.svg"/><Relationship Id="rId3" Type="http://schemas.openxmlformats.org/officeDocument/2006/relationships/image" Target="../media/image35.svg"/><Relationship Id="rId7" Type="http://schemas.openxmlformats.org/officeDocument/2006/relationships/image" Target="../media/image21.svg"/><Relationship Id="rId12" Type="http://schemas.openxmlformats.org/officeDocument/2006/relationships/image" Target="../media/image18.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5.svg"/><Relationship Id="rId5" Type="http://schemas.openxmlformats.org/officeDocument/2006/relationships/image" Target="../media/image13.svg"/><Relationship Id="rId10" Type="http://schemas.openxmlformats.org/officeDocument/2006/relationships/image" Target="../media/image14.png"/><Relationship Id="rId4" Type="http://schemas.openxmlformats.org/officeDocument/2006/relationships/image" Target="../media/image12.png"/><Relationship Id="rId9" Type="http://schemas.openxmlformats.org/officeDocument/2006/relationships/image" Target="../media/image17.sv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svg"/><Relationship Id="rId7" Type="http://schemas.openxmlformats.org/officeDocument/2006/relationships/image" Target="../media/image19.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15.svg"/><Relationship Id="rId5" Type="http://schemas.openxmlformats.org/officeDocument/2006/relationships/image" Target="../media/image37.svg"/><Relationship Id="rId10" Type="http://schemas.openxmlformats.org/officeDocument/2006/relationships/image" Target="../media/image14.png"/><Relationship Id="rId4" Type="http://schemas.openxmlformats.org/officeDocument/2006/relationships/image" Target="../media/image36.png"/><Relationship Id="rId9" Type="http://schemas.openxmlformats.org/officeDocument/2006/relationships/image" Target="../media/image17.sv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5.svg"/><Relationship Id="rId3" Type="http://schemas.openxmlformats.org/officeDocument/2006/relationships/image" Target="../media/image13.svg"/><Relationship Id="rId7" Type="http://schemas.openxmlformats.org/officeDocument/2006/relationships/image" Target="../media/image21.svg"/><Relationship Id="rId12"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7.svg"/><Relationship Id="rId5" Type="http://schemas.openxmlformats.org/officeDocument/2006/relationships/image" Target="../media/image37.svg"/><Relationship Id="rId10" Type="http://schemas.openxmlformats.org/officeDocument/2006/relationships/image" Target="../media/image16.png"/><Relationship Id="rId4" Type="http://schemas.openxmlformats.org/officeDocument/2006/relationships/image" Target="../media/image36.png"/><Relationship Id="rId9" Type="http://schemas.openxmlformats.org/officeDocument/2006/relationships/image" Target="../media/image19.sv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svg"/><Relationship Id="rId7"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9.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1.sv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7.svg"/><Relationship Id="rId3" Type="http://schemas.openxmlformats.org/officeDocument/2006/relationships/slideLayout" Target="../slideLayouts/slideLayout7.xml"/><Relationship Id="rId7" Type="http://schemas.openxmlformats.org/officeDocument/2006/relationships/image" Target="../media/image8.svg"/><Relationship Id="rId12" Type="http://schemas.openxmlformats.org/officeDocument/2006/relationships/image" Target="../media/image16.png"/><Relationship Id="rId17" Type="http://schemas.openxmlformats.org/officeDocument/2006/relationships/image" Target="../media/image25.svg"/><Relationship Id="rId2" Type="http://schemas.microsoft.com/office/2007/relationships/media" Target="../media/media1.m4a"/><Relationship Id="rId16" Type="http://schemas.openxmlformats.org/officeDocument/2006/relationships/image" Target="../media/image24.png"/><Relationship Id="rId1" Type="http://schemas.openxmlformats.org/officeDocument/2006/relationships/audio" Target="NULL" TargetMode="External"/><Relationship Id="rId6" Type="http://schemas.openxmlformats.org/officeDocument/2006/relationships/image" Target="../media/image7.png"/><Relationship Id="rId11" Type="http://schemas.openxmlformats.org/officeDocument/2006/relationships/image" Target="../media/image15.svg"/><Relationship Id="rId5" Type="http://schemas.openxmlformats.org/officeDocument/2006/relationships/image" Target="../media/image13.svg"/><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12.png"/><Relationship Id="rId9" Type="http://schemas.openxmlformats.org/officeDocument/2006/relationships/image" Target="../media/image23.sv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15.sv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7.svg"/><Relationship Id="rId7" Type="http://schemas.openxmlformats.org/officeDocument/2006/relationships/image" Target="../media/image15.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9.svg"/><Relationship Id="rId3" Type="http://schemas.openxmlformats.org/officeDocument/2006/relationships/image" Target="../media/image13.svg"/><Relationship Id="rId7" Type="http://schemas.openxmlformats.org/officeDocument/2006/relationships/image" Target="../media/image31.svg"/><Relationship Id="rId12"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17.svg"/><Relationship Id="rId5" Type="http://schemas.openxmlformats.org/officeDocument/2006/relationships/image" Target="../media/image29.svg"/><Relationship Id="rId15" Type="http://schemas.openxmlformats.org/officeDocument/2006/relationships/image" Target="../media/image15.svg"/><Relationship Id="rId10" Type="http://schemas.openxmlformats.org/officeDocument/2006/relationships/image" Target="../media/image16.png"/><Relationship Id="rId4" Type="http://schemas.openxmlformats.org/officeDocument/2006/relationships/image" Target="../media/image28.png"/><Relationship Id="rId9" Type="http://schemas.openxmlformats.org/officeDocument/2006/relationships/image" Target="../media/image21.svg"/><Relationship Id="rId1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3.svg"/><Relationship Id="rId7" Type="http://schemas.openxmlformats.org/officeDocument/2006/relationships/image" Target="../media/image15.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3.svg"/><Relationship Id="rId7" Type="http://schemas.openxmlformats.org/officeDocument/2006/relationships/image" Target="../media/image21.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9FAEE5">
                <a:alpha val="44500"/>
              </a:srgbClr>
            </a:gs>
            <a:gs pos="100000">
              <a:srgbClr val="FFCC00">
                <a:alpha val="56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1814244">
            <a:off x="8223445" y="2322800"/>
            <a:ext cx="5588982" cy="4967208"/>
          </a:xfrm>
          <a:custGeom>
            <a:avLst/>
            <a:gdLst/>
            <a:ahLst/>
            <a:cxnLst/>
            <a:rect l="l" t="t" r="r" b="b"/>
            <a:pathLst>
              <a:path w="5588982" h="4967208">
                <a:moveTo>
                  <a:pt x="0" y="0"/>
                </a:moveTo>
                <a:lnTo>
                  <a:pt x="5588981" y="0"/>
                </a:lnTo>
                <a:lnTo>
                  <a:pt x="5588981" y="4967208"/>
                </a:lnTo>
                <a:lnTo>
                  <a:pt x="0" y="4967208"/>
                </a:lnTo>
                <a:lnTo>
                  <a:pt x="0" y="0"/>
                </a:lnTo>
                <a:close/>
              </a:path>
            </a:pathLst>
          </a:custGeom>
          <a:blipFill>
            <a:blip r:embed="rId2">
              <a:alphaModFix amt="28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5730551" y="8273611"/>
            <a:ext cx="1528749" cy="1528749"/>
            <a:chOff x="0" y="0"/>
            <a:chExt cx="2038332" cy="2038332"/>
          </a:xfrm>
        </p:grpSpPr>
        <p:grpSp>
          <p:nvGrpSpPr>
            <p:cNvPr id="4" name="Group 4"/>
            <p:cNvGrpSpPr/>
            <p:nvPr/>
          </p:nvGrpSpPr>
          <p:grpSpPr>
            <a:xfrm>
              <a:off x="0" y="679444"/>
              <a:ext cx="1358888" cy="1358888"/>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4196">
                  <a:alpha val="80000"/>
                </a:srgbClr>
              </a:solidFill>
            </p:spPr>
            <p:txBody>
              <a:bodyPr/>
              <a:lstStyle/>
              <a:p>
                <a:endParaRPr lang="en-US"/>
              </a:p>
            </p:txBody>
          </p:sp>
          <p:sp>
            <p:nvSpPr>
              <p:cNvPr id="6" name="TextBox 6"/>
              <p:cNvSpPr txBox="1"/>
              <p:nvPr/>
            </p:nvSpPr>
            <p:spPr>
              <a:xfrm>
                <a:off x="76200" y="57150"/>
                <a:ext cx="660400" cy="679450"/>
              </a:xfrm>
              <a:prstGeom prst="rect">
                <a:avLst/>
              </a:prstGeom>
            </p:spPr>
            <p:txBody>
              <a:bodyPr lIns="45315" tIns="45315" rIns="45315" bIns="45315" rtlCol="0" anchor="ctr"/>
              <a:lstStyle/>
              <a:p>
                <a:pPr algn="ctr">
                  <a:lnSpc>
                    <a:spcPts val="956"/>
                  </a:lnSpc>
                </a:pPr>
                <a:endParaRPr/>
              </a:p>
            </p:txBody>
          </p:sp>
        </p:grpSp>
        <p:sp>
          <p:nvSpPr>
            <p:cNvPr id="7" name="Freeform 7"/>
            <p:cNvSpPr/>
            <p:nvPr/>
          </p:nvSpPr>
          <p:spPr>
            <a:xfrm>
              <a:off x="143958" y="1262389"/>
              <a:ext cx="417696" cy="464107"/>
            </a:xfrm>
            <a:custGeom>
              <a:avLst/>
              <a:gdLst/>
              <a:ahLst/>
              <a:cxnLst/>
              <a:rect l="l" t="t" r="r" b="b"/>
              <a:pathLst>
                <a:path w="417696" h="464107">
                  <a:moveTo>
                    <a:pt x="0" y="0"/>
                  </a:moveTo>
                  <a:lnTo>
                    <a:pt x="417697" y="0"/>
                  </a:lnTo>
                  <a:lnTo>
                    <a:pt x="417697" y="464107"/>
                  </a:lnTo>
                  <a:lnTo>
                    <a:pt x="0" y="4641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8" name="Group 8"/>
            <p:cNvGrpSpPr/>
            <p:nvPr/>
          </p:nvGrpSpPr>
          <p:grpSpPr>
            <a:xfrm>
              <a:off x="339722" y="0"/>
              <a:ext cx="1358888" cy="1358888"/>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C00">
                  <a:alpha val="80000"/>
                </a:srgbClr>
              </a:solidFill>
            </p:spPr>
            <p:txBody>
              <a:bodyPr/>
              <a:lstStyle/>
              <a:p>
                <a:endParaRPr lang="en-US"/>
              </a:p>
            </p:txBody>
          </p:sp>
          <p:sp>
            <p:nvSpPr>
              <p:cNvPr id="10" name="TextBox 10"/>
              <p:cNvSpPr txBox="1"/>
              <p:nvPr/>
            </p:nvSpPr>
            <p:spPr>
              <a:xfrm>
                <a:off x="76200" y="57150"/>
                <a:ext cx="660400" cy="679450"/>
              </a:xfrm>
              <a:prstGeom prst="rect">
                <a:avLst/>
              </a:prstGeom>
            </p:spPr>
            <p:txBody>
              <a:bodyPr lIns="38559" tIns="38559" rIns="38559" bIns="38559" rtlCol="0" anchor="ctr"/>
              <a:lstStyle/>
              <a:p>
                <a:pPr algn="ctr">
                  <a:lnSpc>
                    <a:spcPts val="956"/>
                  </a:lnSpc>
                </a:pPr>
                <a:endParaRPr/>
              </a:p>
            </p:txBody>
          </p:sp>
        </p:grpSp>
        <p:grpSp>
          <p:nvGrpSpPr>
            <p:cNvPr id="11" name="Group 11"/>
            <p:cNvGrpSpPr/>
            <p:nvPr/>
          </p:nvGrpSpPr>
          <p:grpSpPr>
            <a:xfrm>
              <a:off x="679444" y="679444"/>
              <a:ext cx="1358888" cy="1358888"/>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8E91">
                  <a:alpha val="80000"/>
                </a:srgbClr>
              </a:solidFill>
            </p:spPr>
            <p:txBody>
              <a:bodyPr/>
              <a:lstStyle/>
              <a:p>
                <a:endParaRPr lang="en-US"/>
              </a:p>
            </p:txBody>
          </p:sp>
          <p:sp>
            <p:nvSpPr>
              <p:cNvPr id="13" name="TextBox 13"/>
              <p:cNvSpPr txBox="1"/>
              <p:nvPr/>
            </p:nvSpPr>
            <p:spPr>
              <a:xfrm>
                <a:off x="76200" y="57150"/>
                <a:ext cx="660400" cy="679450"/>
              </a:xfrm>
              <a:prstGeom prst="rect">
                <a:avLst/>
              </a:prstGeom>
            </p:spPr>
            <p:txBody>
              <a:bodyPr lIns="45315" tIns="45315" rIns="45315" bIns="45315" rtlCol="0" anchor="ctr"/>
              <a:lstStyle/>
              <a:p>
                <a:pPr algn="ctr">
                  <a:lnSpc>
                    <a:spcPts val="956"/>
                  </a:lnSpc>
                </a:pPr>
                <a:endParaRPr/>
              </a:p>
            </p:txBody>
          </p:sp>
        </p:grpSp>
        <p:sp>
          <p:nvSpPr>
            <p:cNvPr id="14" name="Freeform 14"/>
            <p:cNvSpPr/>
            <p:nvPr/>
          </p:nvSpPr>
          <p:spPr>
            <a:xfrm>
              <a:off x="1361031" y="1241772"/>
              <a:ext cx="533342" cy="505342"/>
            </a:xfrm>
            <a:custGeom>
              <a:avLst/>
              <a:gdLst/>
              <a:ahLst/>
              <a:cxnLst/>
              <a:rect l="l" t="t" r="r" b="b"/>
              <a:pathLst>
                <a:path w="533342" h="505342">
                  <a:moveTo>
                    <a:pt x="0" y="0"/>
                  </a:moveTo>
                  <a:lnTo>
                    <a:pt x="533342" y="0"/>
                  </a:lnTo>
                  <a:lnTo>
                    <a:pt x="533342" y="505342"/>
                  </a:lnTo>
                  <a:lnTo>
                    <a:pt x="0" y="50534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Freeform 15"/>
            <p:cNvSpPr/>
            <p:nvPr/>
          </p:nvSpPr>
          <p:spPr>
            <a:xfrm>
              <a:off x="801553" y="111588"/>
              <a:ext cx="435226" cy="505342"/>
            </a:xfrm>
            <a:custGeom>
              <a:avLst/>
              <a:gdLst/>
              <a:ahLst/>
              <a:cxnLst/>
              <a:rect l="l" t="t" r="r" b="b"/>
              <a:pathLst>
                <a:path w="435226" h="505342">
                  <a:moveTo>
                    <a:pt x="0" y="0"/>
                  </a:moveTo>
                  <a:lnTo>
                    <a:pt x="435226" y="0"/>
                  </a:lnTo>
                  <a:lnTo>
                    <a:pt x="435226" y="505342"/>
                  </a:lnTo>
                  <a:lnTo>
                    <a:pt x="0" y="5053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6" name="Freeform 16"/>
            <p:cNvSpPr/>
            <p:nvPr/>
          </p:nvSpPr>
          <p:spPr>
            <a:xfrm>
              <a:off x="860724" y="945506"/>
              <a:ext cx="316883" cy="316883"/>
            </a:xfrm>
            <a:custGeom>
              <a:avLst/>
              <a:gdLst/>
              <a:ahLst/>
              <a:cxnLst/>
              <a:rect l="l" t="t" r="r" b="b"/>
              <a:pathLst>
                <a:path w="316883" h="316883">
                  <a:moveTo>
                    <a:pt x="0" y="0"/>
                  </a:moveTo>
                  <a:lnTo>
                    <a:pt x="316883" y="0"/>
                  </a:lnTo>
                  <a:lnTo>
                    <a:pt x="316883" y="316883"/>
                  </a:lnTo>
                  <a:lnTo>
                    <a:pt x="0" y="316883"/>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ysDot"/>
              <a:miter/>
            </a:ln>
          </p:spPr>
          <p:txBody>
            <a:bodyPr/>
            <a:lstStyle/>
            <a:p>
              <a:endParaRPr lang="en-US"/>
            </a:p>
          </p:txBody>
        </p:sp>
      </p:grpSp>
      <p:sp>
        <p:nvSpPr>
          <p:cNvPr id="18" name="TextBox 18"/>
          <p:cNvSpPr txBox="1"/>
          <p:nvPr/>
        </p:nvSpPr>
        <p:spPr>
          <a:xfrm>
            <a:off x="7086600" y="4376092"/>
            <a:ext cx="4367554" cy="2148244"/>
          </a:xfrm>
          <a:prstGeom prst="rect">
            <a:avLst/>
          </a:prstGeom>
        </p:spPr>
        <p:txBody>
          <a:bodyPr wrap="square" lIns="0" tIns="0" rIns="0" bIns="0" rtlCol="0" anchor="t">
            <a:spAutoFit/>
          </a:bodyPr>
          <a:lstStyle/>
          <a:p>
            <a:pPr algn="ctr">
              <a:lnSpc>
                <a:spcPts val="17547"/>
              </a:lnSpc>
            </a:pPr>
            <a:r>
              <a:rPr lang="en-US" sz="12533" b="1" i="1" dirty="0">
                <a:solidFill>
                  <a:srgbClr val="003399"/>
                </a:solidFill>
                <a:latin typeface="Montserrat Bold Italics"/>
                <a:ea typeface="Montserrat Bold Italics"/>
                <a:cs typeface="Montserrat Bold Italics"/>
                <a:sym typeface="Montserrat Bold Italics"/>
              </a:rPr>
              <a:t>UIZ</a:t>
            </a:r>
          </a:p>
        </p:txBody>
      </p:sp>
      <p:sp>
        <p:nvSpPr>
          <p:cNvPr id="19" name="TextBox 19"/>
          <p:cNvSpPr txBox="1"/>
          <p:nvPr/>
        </p:nvSpPr>
        <p:spPr>
          <a:xfrm>
            <a:off x="5097832" y="2813603"/>
            <a:ext cx="2837708" cy="4028428"/>
          </a:xfrm>
          <a:prstGeom prst="rect">
            <a:avLst/>
          </a:prstGeom>
        </p:spPr>
        <p:txBody>
          <a:bodyPr lIns="0" tIns="0" rIns="0" bIns="0" rtlCol="0" anchor="t">
            <a:spAutoFit/>
          </a:bodyPr>
          <a:lstStyle/>
          <a:p>
            <a:pPr algn="ctr">
              <a:lnSpc>
                <a:spcPts val="31768"/>
              </a:lnSpc>
              <a:spcBef>
                <a:spcPct val="0"/>
              </a:spcBef>
            </a:pPr>
            <a:r>
              <a:rPr lang="en-US" sz="26473" b="1" i="1">
                <a:solidFill>
                  <a:srgbClr val="003399"/>
                </a:solidFill>
                <a:latin typeface="Montserrat Bold Italics"/>
                <a:ea typeface="Montserrat Bold Italics"/>
                <a:cs typeface="Montserrat Bold Italics"/>
                <a:sym typeface="Montserrat Bold Italics"/>
              </a:rPr>
              <a:t>Q</a:t>
            </a:r>
          </a:p>
        </p:txBody>
      </p:sp>
      <p:sp>
        <p:nvSpPr>
          <p:cNvPr id="20" name="TextBox 20"/>
          <p:cNvSpPr txBox="1"/>
          <p:nvPr/>
        </p:nvSpPr>
        <p:spPr>
          <a:xfrm>
            <a:off x="990600" y="2186990"/>
            <a:ext cx="7329988" cy="708143"/>
          </a:xfrm>
          <a:prstGeom prst="rect">
            <a:avLst/>
          </a:prstGeom>
        </p:spPr>
        <p:txBody>
          <a:bodyPr wrap="square" lIns="0" tIns="0" rIns="0" bIns="0" rtlCol="0" anchor="t">
            <a:spAutoFit/>
          </a:bodyPr>
          <a:lstStyle/>
          <a:p>
            <a:pPr algn="l">
              <a:lnSpc>
                <a:spcPts val="4204"/>
              </a:lnSpc>
            </a:pPr>
            <a:r>
              <a:rPr lang="en-US" sz="9600" b="1" dirty="0">
                <a:solidFill>
                  <a:srgbClr val="174196"/>
                </a:solidFill>
                <a:latin typeface="Montserrat Bold"/>
                <a:sym typeface="Montserrat Bold"/>
              </a:rPr>
              <a:t>One Health</a:t>
            </a:r>
            <a:endParaRPr lang="en-US" sz="9600" b="1" dirty="0">
              <a:solidFill>
                <a:srgbClr val="174196"/>
              </a:solidFill>
              <a:latin typeface="Montserrat Bold"/>
              <a:sym typeface="Montserrat"/>
            </a:endParaRPr>
          </a:p>
        </p:txBody>
      </p:sp>
      <p:pic>
        <p:nvPicPr>
          <p:cNvPr id="1030" name="Picture 6" descr="urbact.eu - Homepage">
            <a:extLst>
              <a:ext uri="{FF2B5EF4-FFF2-40B4-BE49-F238E27FC236}">
                <a16:creationId xmlns:a16="http://schemas.microsoft.com/office/drawing/2014/main" id="{90171956-3805-46A0-ED69-299C29A130FA}"/>
              </a:ext>
            </a:extLst>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460" y="8736309"/>
            <a:ext cx="3876894" cy="12616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18E91">
                <a:alpha val="47000"/>
              </a:srgbClr>
            </a:gs>
            <a:gs pos="100000">
              <a:srgbClr val="9FAEE5">
                <a:alpha val="6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2487502" y="2351384"/>
            <a:ext cx="6775047" cy="6283856"/>
          </a:xfrm>
          <a:custGeom>
            <a:avLst/>
            <a:gdLst/>
            <a:ahLst/>
            <a:cxnLst/>
            <a:rect l="l" t="t" r="r" b="b"/>
            <a:pathLst>
              <a:path w="6775047" h="6283856">
                <a:moveTo>
                  <a:pt x="0" y="0"/>
                </a:moveTo>
                <a:lnTo>
                  <a:pt x="6775047" y="0"/>
                </a:lnTo>
                <a:lnTo>
                  <a:pt x="6775047" y="6283856"/>
                </a:lnTo>
                <a:lnTo>
                  <a:pt x="0" y="6283856"/>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3614052" y="1579913"/>
            <a:ext cx="11059896" cy="2314575"/>
          </a:xfrm>
          <a:prstGeom prst="rect">
            <a:avLst/>
          </a:prstGeom>
        </p:spPr>
        <p:txBody>
          <a:bodyPr lIns="0" tIns="0" rIns="0" bIns="0" rtlCol="0" anchor="t">
            <a:spAutoFit/>
          </a:bodyPr>
          <a:lstStyle/>
          <a:p>
            <a:pPr algn="ctr">
              <a:lnSpc>
                <a:spcPts val="6120"/>
              </a:lnSpc>
              <a:spcBef>
                <a:spcPct val="0"/>
              </a:spcBef>
            </a:pPr>
            <a:r>
              <a:rPr lang="en-US" sz="5100" b="1">
                <a:solidFill>
                  <a:srgbClr val="003399"/>
                </a:solidFill>
                <a:latin typeface="Montserrat Bold"/>
                <a:ea typeface="Montserrat Bold"/>
                <a:cs typeface="Montserrat Bold"/>
                <a:sym typeface="Montserrat Bold"/>
              </a:rPr>
              <a:t>Which of the following </a:t>
            </a:r>
            <a:r>
              <a:rPr lang="en-US" sz="5100" b="1" u="sng">
                <a:solidFill>
                  <a:srgbClr val="003399"/>
                </a:solidFill>
                <a:latin typeface="Montserrat Bold"/>
                <a:ea typeface="Montserrat Bold"/>
                <a:cs typeface="Montserrat Bold"/>
                <a:sym typeface="Montserrat Bold"/>
              </a:rPr>
              <a:t>is NOT a </a:t>
            </a:r>
            <a:r>
              <a:rPr lang="en-US" sz="5100" b="1">
                <a:solidFill>
                  <a:srgbClr val="003399"/>
                </a:solidFill>
                <a:latin typeface="Montserrat Bold"/>
                <a:ea typeface="Montserrat Bold"/>
                <a:cs typeface="Montserrat Bold"/>
                <a:sym typeface="Montserrat Bold"/>
              </a:rPr>
              <a:t>risk factor for zoonotic epidemics?</a:t>
            </a:r>
          </a:p>
        </p:txBody>
      </p:sp>
      <p:sp>
        <p:nvSpPr>
          <p:cNvPr id="4" name="Freeform 4"/>
          <p:cNvSpPr/>
          <p:nvPr/>
        </p:nvSpPr>
        <p:spPr>
          <a:xfrm rot="-1657999">
            <a:off x="3010948" y="505935"/>
            <a:ext cx="1595197" cy="1417731"/>
          </a:xfrm>
          <a:custGeom>
            <a:avLst/>
            <a:gdLst/>
            <a:ahLst/>
            <a:cxnLst/>
            <a:rect l="l" t="t" r="r" b="b"/>
            <a:pathLst>
              <a:path w="1595197" h="1417731">
                <a:moveTo>
                  <a:pt x="0" y="0"/>
                </a:moveTo>
                <a:lnTo>
                  <a:pt x="1595197" y="0"/>
                </a:lnTo>
                <a:lnTo>
                  <a:pt x="1595197" y="1417731"/>
                </a:lnTo>
                <a:lnTo>
                  <a:pt x="0" y="14177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692308" y="6282506"/>
            <a:ext cx="4161678" cy="1371600"/>
          </a:xfrm>
          <a:prstGeom prst="rect">
            <a:avLst/>
          </a:prstGeom>
        </p:spPr>
        <p:txBody>
          <a:bodyPr lIns="0" tIns="0" rIns="0" bIns="0" rtlCol="0" anchor="t">
            <a:spAutoFit/>
          </a:bodyPr>
          <a:lstStyle/>
          <a:p>
            <a:pPr algn="ctr">
              <a:lnSpc>
                <a:spcPts val="5435"/>
              </a:lnSpc>
              <a:spcBef>
                <a:spcPct val="0"/>
              </a:spcBef>
            </a:pPr>
            <a:r>
              <a:rPr lang="en-US" sz="4530" b="1">
                <a:solidFill>
                  <a:srgbClr val="003399"/>
                </a:solidFill>
                <a:latin typeface="Montserrat Bold"/>
                <a:ea typeface="Montserrat Bold"/>
                <a:cs typeface="Montserrat Bold"/>
                <a:sym typeface="Montserrat Bold"/>
              </a:rPr>
              <a:t>Population density</a:t>
            </a:r>
          </a:p>
        </p:txBody>
      </p:sp>
      <p:sp>
        <p:nvSpPr>
          <p:cNvPr id="6" name="TextBox 6"/>
          <p:cNvSpPr txBox="1"/>
          <p:nvPr/>
        </p:nvSpPr>
        <p:spPr>
          <a:xfrm>
            <a:off x="6495669" y="6282506"/>
            <a:ext cx="5494731" cy="1371600"/>
          </a:xfrm>
          <a:prstGeom prst="rect">
            <a:avLst/>
          </a:prstGeom>
        </p:spPr>
        <p:txBody>
          <a:bodyPr lIns="0" tIns="0" rIns="0" bIns="0" rtlCol="0" anchor="t">
            <a:spAutoFit/>
          </a:bodyPr>
          <a:lstStyle/>
          <a:p>
            <a:pPr algn="ctr">
              <a:lnSpc>
                <a:spcPts val="5435"/>
              </a:lnSpc>
              <a:spcBef>
                <a:spcPct val="0"/>
              </a:spcBef>
            </a:pPr>
            <a:r>
              <a:rPr lang="en-US" sz="4530" b="1">
                <a:solidFill>
                  <a:srgbClr val="003399"/>
                </a:solidFill>
                <a:latin typeface="Montserrat Bold"/>
                <a:ea typeface="Montserrat Bold"/>
                <a:cs typeface="Montserrat Bold"/>
                <a:sym typeface="Montserrat Bold"/>
              </a:rPr>
              <a:t>More green spaces</a:t>
            </a:r>
          </a:p>
        </p:txBody>
      </p:sp>
      <p:sp>
        <p:nvSpPr>
          <p:cNvPr id="7" name="TextBox 7"/>
          <p:cNvSpPr txBox="1"/>
          <p:nvPr/>
        </p:nvSpPr>
        <p:spPr>
          <a:xfrm>
            <a:off x="13072243" y="6282506"/>
            <a:ext cx="4999849" cy="685800"/>
          </a:xfrm>
          <a:prstGeom prst="rect">
            <a:avLst/>
          </a:prstGeom>
        </p:spPr>
        <p:txBody>
          <a:bodyPr lIns="0" tIns="0" rIns="0" bIns="0" rtlCol="0" anchor="t">
            <a:spAutoFit/>
          </a:bodyPr>
          <a:lstStyle/>
          <a:p>
            <a:pPr algn="ctr">
              <a:lnSpc>
                <a:spcPts val="5435"/>
              </a:lnSpc>
              <a:spcBef>
                <a:spcPct val="0"/>
              </a:spcBef>
            </a:pPr>
            <a:r>
              <a:rPr lang="en-US" sz="4530" b="1">
                <a:solidFill>
                  <a:srgbClr val="003399"/>
                </a:solidFill>
                <a:latin typeface="Montserrat Bold"/>
                <a:ea typeface="Montserrat Bold"/>
                <a:cs typeface="Montserrat Bold"/>
                <a:sym typeface="Montserrat Bold"/>
              </a:rPr>
              <a:t>Climate change</a:t>
            </a:r>
          </a:p>
        </p:txBody>
      </p:sp>
      <p:sp>
        <p:nvSpPr>
          <p:cNvPr id="23" name="Freeform 23"/>
          <p:cNvSpPr/>
          <p:nvPr/>
        </p:nvSpPr>
        <p:spPr>
          <a:xfrm rot="1424553">
            <a:off x="595425" y="5577876"/>
            <a:ext cx="598072" cy="846828"/>
          </a:xfrm>
          <a:custGeom>
            <a:avLst/>
            <a:gdLst/>
            <a:ahLst/>
            <a:cxnLst/>
            <a:rect l="l" t="t" r="r" b="b"/>
            <a:pathLst>
              <a:path w="598072" h="846828">
                <a:moveTo>
                  <a:pt x="0" y="0"/>
                </a:moveTo>
                <a:lnTo>
                  <a:pt x="598072" y="0"/>
                </a:lnTo>
                <a:lnTo>
                  <a:pt x="598072" y="846828"/>
                </a:lnTo>
                <a:lnTo>
                  <a:pt x="0" y="8468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4" name="Freeform 24"/>
          <p:cNvSpPr/>
          <p:nvPr/>
        </p:nvSpPr>
        <p:spPr>
          <a:xfrm rot="1424553">
            <a:off x="7045767" y="5577876"/>
            <a:ext cx="598072" cy="846828"/>
          </a:xfrm>
          <a:custGeom>
            <a:avLst/>
            <a:gdLst/>
            <a:ahLst/>
            <a:cxnLst/>
            <a:rect l="l" t="t" r="r" b="b"/>
            <a:pathLst>
              <a:path w="598072" h="846828">
                <a:moveTo>
                  <a:pt x="0" y="0"/>
                </a:moveTo>
                <a:lnTo>
                  <a:pt x="598072" y="0"/>
                </a:lnTo>
                <a:lnTo>
                  <a:pt x="598072" y="846828"/>
                </a:lnTo>
                <a:lnTo>
                  <a:pt x="0" y="8468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5" name="Freeform 25"/>
          <p:cNvSpPr/>
          <p:nvPr/>
        </p:nvSpPr>
        <p:spPr>
          <a:xfrm rot="1424553">
            <a:off x="12773207" y="5577876"/>
            <a:ext cx="598072" cy="846828"/>
          </a:xfrm>
          <a:custGeom>
            <a:avLst/>
            <a:gdLst/>
            <a:ahLst/>
            <a:cxnLst/>
            <a:rect l="l" t="t" r="r" b="b"/>
            <a:pathLst>
              <a:path w="598072" h="846828">
                <a:moveTo>
                  <a:pt x="0" y="0"/>
                </a:moveTo>
                <a:lnTo>
                  <a:pt x="598072" y="0"/>
                </a:lnTo>
                <a:lnTo>
                  <a:pt x="598072" y="846828"/>
                </a:lnTo>
                <a:lnTo>
                  <a:pt x="0" y="84682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18E91">
                <a:alpha val="47000"/>
              </a:srgbClr>
            </a:gs>
            <a:gs pos="100000">
              <a:srgbClr val="9FAEE5">
                <a:alpha val="6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0" y="-98189"/>
            <a:ext cx="6775047" cy="6283856"/>
          </a:xfrm>
          <a:custGeom>
            <a:avLst/>
            <a:gdLst/>
            <a:ahLst/>
            <a:cxnLst/>
            <a:rect l="l" t="t" r="r" b="b"/>
            <a:pathLst>
              <a:path w="6775047" h="6283856">
                <a:moveTo>
                  <a:pt x="0" y="0"/>
                </a:moveTo>
                <a:lnTo>
                  <a:pt x="6775047" y="0"/>
                </a:lnTo>
                <a:lnTo>
                  <a:pt x="6775047" y="6283856"/>
                </a:lnTo>
                <a:lnTo>
                  <a:pt x="0" y="6283856"/>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580275" y="5473814"/>
            <a:ext cx="7866766" cy="1790700"/>
          </a:xfrm>
          <a:prstGeom prst="rect">
            <a:avLst/>
          </a:prstGeom>
        </p:spPr>
        <p:txBody>
          <a:bodyPr lIns="0" tIns="0" rIns="0" bIns="0" rtlCol="0" anchor="t">
            <a:spAutoFit/>
          </a:bodyPr>
          <a:lstStyle/>
          <a:p>
            <a:pPr algn="ctr">
              <a:lnSpc>
                <a:spcPts val="4799"/>
              </a:lnSpc>
              <a:spcBef>
                <a:spcPct val="0"/>
              </a:spcBef>
            </a:pPr>
            <a:r>
              <a:rPr lang="en-US" sz="3999" b="1">
                <a:solidFill>
                  <a:srgbClr val="003399"/>
                </a:solidFill>
                <a:latin typeface="Montserrat Bold"/>
                <a:ea typeface="Montserrat Bold"/>
                <a:cs typeface="Montserrat Bold"/>
                <a:sym typeface="Montserrat Bold"/>
              </a:rPr>
              <a:t>Which of the following </a:t>
            </a:r>
            <a:r>
              <a:rPr lang="en-US" sz="3999" b="1" u="sng">
                <a:solidFill>
                  <a:srgbClr val="003399"/>
                </a:solidFill>
                <a:latin typeface="Montserrat Bold"/>
                <a:ea typeface="Montserrat Bold"/>
                <a:cs typeface="Montserrat Bold"/>
                <a:sym typeface="Montserrat Bold"/>
              </a:rPr>
              <a:t>is NOT </a:t>
            </a:r>
            <a:r>
              <a:rPr lang="en-US" sz="3999" b="1">
                <a:solidFill>
                  <a:srgbClr val="003399"/>
                </a:solidFill>
                <a:latin typeface="Montserrat Bold"/>
                <a:ea typeface="Montserrat Bold"/>
                <a:cs typeface="Montserrat Bold"/>
                <a:sym typeface="Montserrat Bold"/>
              </a:rPr>
              <a:t>a risk factor for zoonotic epidemics?</a:t>
            </a:r>
          </a:p>
        </p:txBody>
      </p:sp>
      <p:sp>
        <p:nvSpPr>
          <p:cNvPr id="4" name="Freeform 4"/>
          <p:cNvSpPr/>
          <p:nvPr/>
        </p:nvSpPr>
        <p:spPr>
          <a:xfrm rot="-1657999">
            <a:off x="163076" y="4827280"/>
            <a:ext cx="1093935" cy="972235"/>
          </a:xfrm>
          <a:custGeom>
            <a:avLst/>
            <a:gdLst/>
            <a:ahLst/>
            <a:cxnLst/>
            <a:rect l="l" t="t" r="r" b="b"/>
            <a:pathLst>
              <a:path w="1093935" h="972235">
                <a:moveTo>
                  <a:pt x="0" y="0"/>
                </a:moveTo>
                <a:lnTo>
                  <a:pt x="1093936" y="0"/>
                </a:lnTo>
                <a:lnTo>
                  <a:pt x="1093936" y="972235"/>
                </a:lnTo>
                <a:lnTo>
                  <a:pt x="0" y="9722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8859667" y="2092884"/>
            <a:ext cx="2884816" cy="809625"/>
          </a:xfrm>
          <a:prstGeom prst="rect">
            <a:avLst/>
          </a:prstGeom>
        </p:spPr>
        <p:txBody>
          <a:bodyPr lIns="0" tIns="0" rIns="0" bIns="0" rtlCol="0" anchor="t">
            <a:spAutoFit/>
          </a:bodyPr>
          <a:lstStyle/>
          <a:p>
            <a:pPr algn="ctr">
              <a:lnSpc>
                <a:spcPts val="3204"/>
              </a:lnSpc>
              <a:spcBef>
                <a:spcPct val="0"/>
              </a:spcBef>
            </a:pPr>
            <a:r>
              <a:rPr lang="en-US" sz="2670" b="1">
                <a:solidFill>
                  <a:srgbClr val="003399">
                    <a:alpha val="13725"/>
                  </a:srgbClr>
                </a:solidFill>
                <a:latin typeface="Montserrat Bold"/>
                <a:ea typeface="Montserrat Bold"/>
                <a:cs typeface="Montserrat Bold"/>
                <a:sym typeface="Montserrat Bold"/>
              </a:rPr>
              <a:t>Climate Change </a:t>
            </a:r>
          </a:p>
        </p:txBody>
      </p:sp>
      <p:sp>
        <p:nvSpPr>
          <p:cNvPr id="6" name="TextBox 6"/>
          <p:cNvSpPr txBox="1"/>
          <p:nvPr/>
        </p:nvSpPr>
        <p:spPr>
          <a:xfrm>
            <a:off x="15676029" y="2092884"/>
            <a:ext cx="2446450" cy="809625"/>
          </a:xfrm>
          <a:prstGeom prst="rect">
            <a:avLst/>
          </a:prstGeom>
        </p:spPr>
        <p:txBody>
          <a:bodyPr lIns="0" tIns="0" rIns="0" bIns="0" rtlCol="0" anchor="t">
            <a:spAutoFit/>
          </a:bodyPr>
          <a:lstStyle/>
          <a:p>
            <a:pPr algn="ctr">
              <a:lnSpc>
                <a:spcPts val="3204"/>
              </a:lnSpc>
              <a:spcBef>
                <a:spcPct val="0"/>
              </a:spcBef>
            </a:pPr>
            <a:r>
              <a:rPr lang="en-US" sz="2670" b="1">
                <a:solidFill>
                  <a:srgbClr val="003399">
                    <a:alpha val="13725"/>
                  </a:srgbClr>
                </a:solidFill>
                <a:latin typeface="Montserrat Bold"/>
                <a:ea typeface="Montserrat Bold"/>
                <a:cs typeface="Montserrat Bold"/>
                <a:sym typeface="Montserrat Bold"/>
              </a:rPr>
              <a:t>Population Density</a:t>
            </a:r>
          </a:p>
        </p:txBody>
      </p:sp>
      <p:sp>
        <p:nvSpPr>
          <p:cNvPr id="7" name="TextBox 7"/>
          <p:cNvSpPr txBox="1"/>
          <p:nvPr/>
        </p:nvSpPr>
        <p:spPr>
          <a:xfrm>
            <a:off x="12112352" y="2092884"/>
            <a:ext cx="3196928" cy="809625"/>
          </a:xfrm>
          <a:prstGeom prst="rect">
            <a:avLst/>
          </a:prstGeom>
        </p:spPr>
        <p:txBody>
          <a:bodyPr lIns="0" tIns="0" rIns="0" bIns="0" rtlCol="0" anchor="t">
            <a:spAutoFit/>
          </a:bodyPr>
          <a:lstStyle/>
          <a:p>
            <a:pPr algn="ctr">
              <a:lnSpc>
                <a:spcPts val="3204"/>
              </a:lnSpc>
              <a:spcBef>
                <a:spcPct val="0"/>
              </a:spcBef>
            </a:pPr>
            <a:r>
              <a:rPr lang="en-US" sz="2670" b="1">
                <a:solidFill>
                  <a:srgbClr val="003399"/>
                </a:solidFill>
                <a:latin typeface="Montserrat Bold"/>
                <a:ea typeface="Montserrat Bold"/>
                <a:cs typeface="Montserrat Bold"/>
                <a:sym typeface="Montserrat Bold"/>
              </a:rPr>
              <a:t>More green spaces</a:t>
            </a:r>
          </a:p>
        </p:txBody>
      </p:sp>
      <p:grpSp>
        <p:nvGrpSpPr>
          <p:cNvPr id="8" name="Group 8"/>
          <p:cNvGrpSpPr/>
          <p:nvPr/>
        </p:nvGrpSpPr>
        <p:grpSpPr>
          <a:xfrm>
            <a:off x="9144000" y="3937507"/>
            <a:ext cx="8694145" cy="5320793"/>
            <a:chOff x="0" y="0"/>
            <a:chExt cx="2378673" cy="1455741"/>
          </a:xfrm>
        </p:grpSpPr>
        <p:sp>
          <p:nvSpPr>
            <p:cNvPr id="9" name="Freeform 9"/>
            <p:cNvSpPr/>
            <p:nvPr/>
          </p:nvSpPr>
          <p:spPr>
            <a:xfrm>
              <a:off x="0" y="0"/>
              <a:ext cx="2378673" cy="1455741"/>
            </a:xfrm>
            <a:custGeom>
              <a:avLst/>
              <a:gdLst/>
              <a:ahLst/>
              <a:cxnLst/>
              <a:rect l="l" t="t" r="r" b="b"/>
              <a:pathLst>
                <a:path w="2378673" h="1455741">
                  <a:moveTo>
                    <a:pt x="34717" y="0"/>
                  </a:moveTo>
                  <a:lnTo>
                    <a:pt x="2343956" y="0"/>
                  </a:lnTo>
                  <a:cubicBezTo>
                    <a:pt x="2353164" y="0"/>
                    <a:pt x="2361994" y="3658"/>
                    <a:pt x="2368505" y="10168"/>
                  </a:cubicBezTo>
                  <a:cubicBezTo>
                    <a:pt x="2375015" y="16679"/>
                    <a:pt x="2378673" y="25510"/>
                    <a:pt x="2378673" y="34717"/>
                  </a:cubicBezTo>
                  <a:lnTo>
                    <a:pt x="2378673" y="1421024"/>
                  </a:lnTo>
                  <a:cubicBezTo>
                    <a:pt x="2378673" y="1430232"/>
                    <a:pt x="2375015" y="1439062"/>
                    <a:pt x="2368505" y="1445573"/>
                  </a:cubicBezTo>
                  <a:cubicBezTo>
                    <a:pt x="2361994" y="1452084"/>
                    <a:pt x="2353164" y="1455741"/>
                    <a:pt x="2343956" y="1455741"/>
                  </a:cubicBezTo>
                  <a:lnTo>
                    <a:pt x="34717" y="1455741"/>
                  </a:lnTo>
                  <a:cubicBezTo>
                    <a:pt x="25510" y="1455741"/>
                    <a:pt x="16679" y="1452084"/>
                    <a:pt x="10168" y="1445573"/>
                  </a:cubicBezTo>
                  <a:cubicBezTo>
                    <a:pt x="3658" y="1439062"/>
                    <a:pt x="0" y="1430232"/>
                    <a:pt x="0" y="1421024"/>
                  </a:cubicBezTo>
                  <a:lnTo>
                    <a:pt x="0" y="34717"/>
                  </a:lnTo>
                  <a:cubicBezTo>
                    <a:pt x="0" y="25510"/>
                    <a:pt x="3658" y="16679"/>
                    <a:pt x="10168" y="10168"/>
                  </a:cubicBezTo>
                  <a:cubicBezTo>
                    <a:pt x="16679" y="3658"/>
                    <a:pt x="25510" y="0"/>
                    <a:pt x="34717" y="0"/>
                  </a:cubicBezTo>
                  <a:close/>
                </a:path>
              </a:pathLst>
            </a:custGeom>
            <a:solidFill>
              <a:srgbClr val="FFFFFF"/>
            </a:solidFill>
          </p:spPr>
          <p:txBody>
            <a:bodyPr/>
            <a:lstStyle/>
            <a:p>
              <a:endParaRPr lang="en-US"/>
            </a:p>
          </p:txBody>
        </p:sp>
        <p:sp>
          <p:nvSpPr>
            <p:cNvPr id="10" name="TextBox 10"/>
            <p:cNvSpPr txBox="1"/>
            <p:nvPr/>
          </p:nvSpPr>
          <p:spPr>
            <a:xfrm>
              <a:off x="0" y="0"/>
              <a:ext cx="2378673" cy="1455741"/>
            </a:xfrm>
            <a:prstGeom prst="rect">
              <a:avLst/>
            </a:prstGeom>
          </p:spPr>
          <p:txBody>
            <a:bodyPr lIns="44012" tIns="44012" rIns="44012" bIns="44012" rtlCol="0" anchor="ctr"/>
            <a:lstStyle/>
            <a:p>
              <a:pPr algn="ctr">
                <a:lnSpc>
                  <a:spcPts val="2772"/>
                </a:lnSpc>
              </a:pPr>
              <a:endParaRPr/>
            </a:p>
          </p:txBody>
        </p:sp>
      </p:grpSp>
      <p:sp>
        <p:nvSpPr>
          <p:cNvPr id="11" name="TextBox 11"/>
          <p:cNvSpPr txBox="1"/>
          <p:nvPr/>
        </p:nvSpPr>
        <p:spPr>
          <a:xfrm>
            <a:off x="9321036" y="4077837"/>
            <a:ext cx="8340073" cy="5029200"/>
          </a:xfrm>
          <a:prstGeom prst="rect">
            <a:avLst/>
          </a:prstGeom>
        </p:spPr>
        <p:txBody>
          <a:bodyPr lIns="0" tIns="0" rIns="0" bIns="0" rtlCol="0" anchor="t">
            <a:spAutoFit/>
          </a:bodyPr>
          <a:lstStyle/>
          <a:p>
            <a:pPr>
              <a:lnSpc>
                <a:spcPts val="2351"/>
              </a:lnSpc>
            </a:pPr>
            <a:r>
              <a:rPr lang="en-US" sz="1959" dirty="0">
                <a:solidFill>
                  <a:srgbClr val="003399"/>
                </a:solidFill>
                <a:latin typeface="Montserrat"/>
                <a:ea typeface="Montserrat"/>
                <a:cs typeface="Montserrat"/>
                <a:sym typeface="Montserrat"/>
              </a:rPr>
              <a:t>If well managed,</a:t>
            </a:r>
            <a:r>
              <a:rPr lang="en-US" sz="1959" b="1" dirty="0">
                <a:solidFill>
                  <a:srgbClr val="003399"/>
                </a:solidFill>
                <a:latin typeface="Montserrat Bold"/>
                <a:ea typeface="Montserrat Bold"/>
                <a:cs typeface="Montserrat Bold"/>
                <a:sym typeface="Montserrat Bold"/>
              </a:rPr>
              <a:t> green spaces can reduce the number of species at risk </a:t>
            </a:r>
            <a:r>
              <a:rPr lang="en-US" sz="1959" dirty="0">
                <a:solidFill>
                  <a:srgbClr val="003399"/>
                </a:solidFill>
                <a:latin typeface="Montserrat"/>
                <a:ea typeface="Montserrat"/>
                <a:cs typeface="Montserrat"/>
                <a:sym typeface="Montserrat"/>
              </a:rPr>
              <a:t>by creating</a:t>
            </a:r>
            <a:r>
              <a:rPr lang="en-US" sz="1959" b="1" dirty="0">
                <a:solidFill>
                  <a:srgbClr val="003399"/>
                </a:solidFill>
                <a:latin typeface="Montserrat Bold"/>
                <a:ea typeface="Montserrat Bold"/>
                <a:cs typeface="Montserrat Bold"/>
                <a:sym typeface="Montserrat Bold"/>
              </a:rPr>
              <a:t> more competition and reducing transmission chains.</a:t>
            </a:r>
          </a:p>
          <a:p>
            <a:pPr>
              <a:lnSpc>
                <a:spcPts val="2351"/>
              </a:lnSpc>
            </a:pPr>
            <a:endParaRPr lang="en-US" sz="1959" b="1" dirty="0">
              <a:solidFill>
                <a:srgbClr val="003399"/>
              </a:solidFill>
              <a:latin typeface="Montserrat Bold"/>
              <a:ea typeface="Montserrat Bold"/>
              <a:cs typeface="Montserrat Bold"/>
              <a:sym typeface="Montserrat Bold"/>
            </a:endParaRPr>
          </a:p>
          <a:p>
            <a:pPr>
              <a:lnSpc>
                <a:spcPts val="2351"/>
              </a:lnSpc>
            </a:pPr>
            <a:r>
              <a:rPr lang="en-US" sz="1959" dirty="0">
                <a:solidFill>
                  <a:srgbClr val="003399"/>
                </a:solidFill>
                <a:latin typeface="Montserrat"/>
                <a:ea typeface="Montserrat"/>
                <a:cs typeface="Montserrat"/>
                <a:sym typeface="Montserrat"/>
              </a:rPr>
              <a:t>They offer numerous additional benefits for human health, including </a:t>
            </a:r>
            <a:r>
              <a:rPr lang="en-US" sz="1959" b="1" dirty="0">
                <a:solidFill>
                  <a:srgbClr val="003399"/>
                </a:solidFill>
                <a:latin typeface="Montserrat Bold"/>
                <a:ea typeface="Montserrat Bold"/>
                <a:cs typeface="Montserrat Bold"/>
                <a:sym typeface="Montserrat Bold"/>
              </a:rPr>
              <a:t>reduced air pollution, lower stress levels, and decreased incidence of cardiovascular and respiratory diseases.</a:t>
            </a:r>
            <a:r>
              <a:rPr lang="en-US" sz="1959" dirty="0">
                <a:solidFill>
                  <a:srgbClr val="003399"/>
                </a:solidFill>
                <a:latin typeface="Montserrat"/>
                <a:ea typeface="Montserrat"/>
                <a:cs typeface="Montserrat"/>
                <a:sym typeface="Montserrat"/>
              </a:rPr>
              <a:t> Exposure to microbe-rich natural environments also </a:t>
            </a:r>
            <a:r>
              <a:rPr lang="en-US" sz="1959" b="1" dirty="0">
                <a:solidFill>
                  <a:srgbClr val="003399"/>
                </a:solidFill>
                <a:latin typeface="Montserrat Bold"/>
                <a:ea typeface="Montserrat Bold"/>
                <a:cs typeface="Montserrat Bold"/>
                <a:sym typeface="Montserrat Bold"/>
              </a:rPr>
              <a:t>enhances the microbial diversity</a:t>
            </a:r>
            <a:r>
              <a:rPr lang="en-US" sz="1959" dirty="0">
                <a:solidFill>
                  <a:srgbClr val="003399"/>
                </a:solidFill>
                <a:latin typeface="Montserrat"/>
                <a:ea typeface="Montserrat"/>
                <a:cs typeface="Montserrat"/>
                <a:sym typeface="Montserrat"/>
              </a:rPr>
              <a:t> in and on our bodies, which is nowadays linked to a lower risk of inflammatory diseases such as asthma, allergies, and eczema, as well as improved immune system balance.</a:t>
            </a:r>
          </a:p>
          <a:p>
            <a:pPr>
              <a:lnSpc>
                <a:spcPts val="2351"/>
              </a:lnSpc>
            </a:pPr>
            <a:endParaRPr lang="en-US" sz="1959" dirty="0">
              <a:solidFill>
                <a:srgbClr val="003399"/>
              </a:solidFill>
              <a:latin typeface="Montserrat"/>
              <a:ea typeface="Montserrat"/>
              <a:cs typeface="Montserrat"/>
              <a:sym typeface="Montserrat"/>
            </a:endParaRPr>
          </a:p>
          <a:p>
            <a:pPr>
              <a:lnSpc>
                <a:spcPts val="2351"/>
              </a:lnSpc>
              <a:spcBef>
                <a:spcPct val="0"/>
              </a:spcBef>
            </a:pPr>
            <a:r>
              <a:rPr lang="en-US" sz="1959" dirty="0">
                <a:solidFill>
                  <a:srgbClr val="003399"/>
                </a:solidFill>
                <a:latin typeface="Montserrat"/>
                <a:ea typeface="Montserrat"/>
                <a:cs typeface="Montserrat"/>
                <a:sym typeface="Montserrat"/>
              </a:rPr>
              <a:t>On the other hand, population density will</a:t>
            </a:r>
            <a:r>
              <a:rPr lang="en-US" sz="1959" b="1" dirty="0">
                <a:solidFill>
                  <a:srgbClr val="003399"/>
                </a:solidFill>
                <a:latin typeface="Montserrat Bold"/>
                <a:ea typeface="Montserrat Bold"/>
                <a:cs typeface="Montserrat Bold"/>
                <a:sym typeface="Montserrat Bold"/>
              </a:rPr>
              <a:t> encourage the transmission of diseases from human to human, </a:t>
            </a:r>
            <a:r>
              <a:rPr lang="en-US" sz="1959" dirty="0">
                <a:solidFill>
                  <a:srgbClr val="003399"/>
                </a:solidFill>
                <a:latin typeface="Montserrat"/>
                <a:ea typeface="Montserrat"/>
                <a:cs typeface="Montserrat"/>
                <a:sym typeface="Montserrat"/>
              </a:rPr>
              <a:t>and climate change will encourage</a:t>
            </a:r>
            <a:r>
              <a:rPr lang="en-US" sz="1959" b="1" dirty="0">
                <a:solidFill>
                  <a:srgbClr val="003399"/>
                </a:solidFill>
                <a:latin typeface="Montserrat Bold"/>
                <a:ea typeface="Montserrat Bold"/>
                <a:cs typeface="Montserrat Bold"/>
                <a:sym typeface="Montserrat Bold"/>
              </a:rPr>
              <a:t> the arrival and establishment of new species that pose a threat to our health.</a:t>
            </a:r>
          </a:p>
        </p:txBody>
      </p:sp>
      <p:sp>
        <p:nvSpPr>
          <p:cNvPr id="12" name="Freeform 12"/>
          <p:cNvSpPr/>
          <p:nvPr/>
        </p:nvSpPr>
        <p:spPr>
          <a:xfrm>
            <a:off x="14699578" y="1818681"/>
            <a:ext cx="366748" cy="366748"/>
          </a:xfrm>
          <a:custGeom>
            <a:avLst/>
            <a:gdLst/>
            <a:ahLst/>
            <a:cxnLst/>
            <a:rect l="l" t="t" r="r" b="b"/>
            <a:pathLst>
              <a:path w="366748" h="366748">
                <a:moveTo>
                  <a:pt x="0" y="0"/>
                </a:moveTo>
                <a:lnTo>
                  <a:pt x="366749" y="0"/>
                </a:lnTo>
                <a:lnTo>
                  <a:pt x="366749" y="366748"/>
                </a:lnTo>
                <a:lnTo>
                  <a:pt x="0" y="3667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Freeform 13"/>
          <p:cNvSpPr/>
          <p:nvPr/>
        </p:nvSpPr>
        <p:spPr>
          <a:xfrm rot="1424553">
            <a:off x="12245047" y="1334066"/>
            <a:ext cx="546683" cy="774065"/>
          </a:xfrm>
          <a:custGeom>
            <a:avLst/>
            <a:gdLst/>
            <a:ahLst/>
            <a:cxnLst/>
            <a:rect l="l" t="t" r="r" b="b"/>
            <a:pathLst>
              <a:path w="546683" h="774065">
                <a:moveTo>
                  <a:pt x="0" y="0"/>
                </a:moveTo>
                <a:lnTo>
                  <a:pt x="546684" y="0"/>
                </a:lnTo>
                <a:lnTo>
                  <a:pt x="546684" y="774065"/>
                </a:lnTo>
                <a:lnTo>
                  <a:pt x="0" y="77406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4" name="Freeform 14"/>
          <p:cNvSpPr/>
          <p:nvPr/>
        </p:nvSpPr>
        <p:spPr>
          <a:xfrm rot="1424553">
            <a:off x="15546751" y="1334066"/>
            <a:ext cx="546683" cy="774065"/>
          </a:xfrm>
          <a:custGeom>
            <a:avLst/>
            <a:gdLst/>
            <a:ahLst/>
            <a:cxnLst/>
            <a:rect l="l" t="t" r="r" b="b"/>
            <a:pathLst>
              <a:path w="546683" h="774065">
                <a:moveTo>
                  <a:pt x="0" y="0"/>
                </a:moveTo>
                <a:lnTo>
                  <a:pt x="546683" y="0"/>
                </a:lnTo>
                <a:lnTo>
                  <a:pt x="546683" y="774065"/>
                </a:lnTo>
                <a:lnTo>
                  <a:pt x="0" y="774065"/>
                </a:lnTo>
                <a:lnTo>
                  <a:pt x="0" y="0"/>
                </a:lnTo>
                <a:close/>
              </a:path>
            </a:pathLst>
          </a:custGeom>
          <a:blipFill>
            <a:blip r:embed="rId10">
              <a:alphaModFix amt="2700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5" name="Freeform 15"/>
          <p:cNvSpPr/>
          <p:nvPr/>
        </p:nvSpPr>
        <p:spPr>
          <a:xfrm rot="1424553">
            <a:off x="9170358" y="1334066"/>
            <a:ext cx="546683" cy="774065"/>
          </a:xfrm>
          <a:custGeom>
            <a:avLst/>
            <a:gdLst/>
            <a:ahLst/>
            <a:cxnLst/>
            <a:rect l="l" t="t" r="r" b="b"/>
            <a:pathLst>
              <a:path w="546683" h="774065">
                <a:moveTo>
                  <a:pt x="0" y="0"/>
                </a:moveTo>
                <a:lnTo>
                  <a:pt x="546683" y="0"/>
                </a:lnTo>
                <a:lnTo>
                  <a:pt x="546683" y="774065"/>
                </a:lnTo>
                <a:lnTo>
                  <a:pt x="0" y="774065"/>
                </a:lnTo>
                <a:lnTo>
                  <a:pt x="0" y="0"/>
                </a:lnTo>
                <a:close/>
              </a:path>
            </a:pathLst>
          </a:custGeom>
          <a:blipFill>
            <a:blip r:embed="rId12">
              <a:alphaModFix amt="35000"/>
              <a:extLst>
                <a:ext uri="{96DAC541-7B7A-43D3-8B79-37D633B846F1}">
                  <asvg:svgBlip xmlns:asvg="http://schemas.microsoft.com/office/drawing/2016/SVG/main" r:embed="rId13"/>
                </a:ext>
              </a:extLst>
            </a:blip>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B7C1E6">
                <a:alpha val="64500"/>
              </a:srgbClr>
            </a:gs>
            <a:gs pos="100000">
              <a:srgbClr val="003399">
                <a:alpha val="47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3374941" y="1911547"/>
            <a:ext cx="12075433" cy="1524000"/>
          </a:xfrm>
          <a:prstGeom prst="rect">
            <a:avLst/>
          </a:prstGeom>
        </p:spPr>
        <p:txBody>
          <a:bodyPr lIns="0" tIns="0" rIns="0" bIns="0" rtlCol="0" anchor="t">
            <a:spAutoFit/>
          </a:bodyPr>
          <a:lstStyle/>
          <a:p>
            <a:pPr algn="ctr">
              <a:lnSpc>
                <a:spcPts val="6000"/>
              </a:lnSpc>
              <a:spcBef>
                <a:spcPct val="0"/>
              </a:spcBef>
            </a:pPr>
            <a:r>
              <a:rPr lang="en-US" sz="5000" b="1">
                <a:solidFill>
                  <a:srgbClr val="003399"/>
                </a:solidFill>
                <a:latin typeface="Montserrat Bold"/>
                <a:ea typeface="Montserrat Bold"/>
                <a:cs typeface="Montserrat Bold"/>
                <a:sym typeface="Montserrat Bold"/>
              </a:rPr>
              <a:t>What is the main challenge in applying the One Health approach?</a:t>
            </a:r>
          </a:p>
        </p:txBody>
      </p:sp>
      <p:sp>
        <p:nvSpPr>
          <p:cNvPr id="3" name="Freeform 3"/>
          <p:cNvSpPr/>
          <p:nvPr/>
        </p:nvSpPr>
        <p:spPr>
          <a:xfrm rot="-1657999">
            <a:off x="3084952" y="906524"/>
            <a:ext cx="1595197" cy="1417731"/>
          </a:xfrm>
          <a:custGeom>
            <a:avLst/>
            <a:gdLst/>
            <a:ahLst/>
            <a:cxnLst/>
            <a:rect l="l" t="t" r="r" b="b"/>
            <a:pathLst>
              <a:path w="1595197" h="1417731">
                <a:moveTo>
                  <a:pt x="0" y="0"/>
                </a:moveTo>
                <a:lnTo>
                  <a:pt x="1595197" y="0"/>
                </a:lnTo>
                <a:lnTo>
                  <a:pt x="1595197" y="1417732"/>
                </a:lnTo>
                <a:lnTo>
                  <a:pt x="0" y="14177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1414504" y="4083670"/>
            <a:ext cx="6873496" cy="6203330"/>
          </a:xfrm>
          <a:custGeom>
            <a:avLst/>
            <a:gdLst/>
            <a:ahLst/>
            <a:cxnLst/>
            <a:rect l="l" t="t" r="r" b="b"/>
            <a:pathLst>
              <a:path w="6873496" h="6203330">
                <a:moveTo>
                  <a:pt x="0" y="0"/>
                </a:moveTo>
                <a:lnTo>
                  <a:pt x="6873496" y="0"/>
                </a:lnTo>
                <a:lnTo>
                  <a:pt x="6873496" y="6203330"/>
                </a:lnTo>
                <a:lnTo>
                  <a:pt x="0" y="6203330"/>
                </a:lnTo>
                <a:lnTo>
                  <a:pt x="0" y="0"/>
                </a:lnTo>
                <a:close/>
              </a:path>
            </a:pathLst>
          </a:custGeom>
          <a:blipFill>
            <a:blip r:embed="rId4">
              <a:alphaModFix amt="6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6654050" y="6143460"/>
            <a:ext cx="5350248" cy="1714500"/>
          </a:xfrm>
          <a:prstGeom prst="rect">
            <a:avLst/>
          </a:prstGeom>
        </p:spPr>
        <p:txBody>
          <a:bodyPr lIns="0" tIns="0" rIns="0" bIns="0" rtlCol="0" anchor="t">
            <a:spAutoFit/>
          </a:bodyPr>
          <a:lstStyle/>
          <a:p>
            <a:pPr algn="ctr">
              <a:lnSpc>
                <a:spcPts val="3424"/>
              </a:lnSpc>
              <a:spcBef>
                <a:spcPct val="0"/>
              </a:spcBef>
            </a:pPr>
            <a:r>
              <a:rPr lang="en-US" sz="2853" b="1">
                <a:solidFill>
                  <a:srgbClr val="003399"/>
                </a:solidFill>
                <a:latin typeface="Montserrat Bold"/>
                <a:ea typeface="Montserrat Bold"/>
                <a:cs typeface="Montserrat Bold"/>
                <a:sym typeface="Montserrat Bold"/>
              </a:rPr>
              <a:t>Cross-functional working, each with their own language, each with their own understanding</a:t>
            </a:r>
          </a:p>
        </p:txBody>
      </p:sp>
      <p:sp>
        <p:nvSpPr>
          <p:cNvPr id="6" name="TextBox 6"/>
          <p:cNvSpPr txBox="1"/>
          <p:nvPr/>
        </p:nvSpPr>
        <p:spPr>
          <a:xfrm>
            <a:off x="420968" y="5849794"/>
            <a:ext cx="5412980" cy="1285875"/>
          </a:xfrm>
          <a:prstGeom prst="rect">
            <a:avLst/>
          </a:prstGeom>
        </p:spPr>
        <p:txBody>
          <a:bodyPr lIns="0" tIns="0" rIns="0" bIns="0" rtlCol="0" anchor="t">
            <a:spAutoFit/>
          </a:bodyPr>
          <a:lstStyle/>
          <a:p>
            <a:pPr algn="ctr">
              <a:lnSpc>
                <a:spcPts val="3424"/>
              </a:lnSpc>
            </a:pPr>
            <a:endParaRPr/>
          </a:p>
          <a:p>
            <a:pPr algn="ctr">
              <a:lnSpc>
                <a:spcPts val="3424"/>
              </a:lnSpc>
              <a:spcBef>
                <a:spcPct val="0"/>
              </a:spcBef>
            </a:pPr>
            <a:r>
              <a:rPr lang="en-US" sz="2853" b="1">
                <a:solidFill>
                  <a:srgbClr val="003399"/>
                </a:solidFill>
                <a:latin typeface="Montserrat Bold"/>
                <a:ea typeface="Montserrat Bold"/>
                <a:cs typeface="Montserrat Bold"/>
                <a:sym typeface="Montserrat Bold"/>
              </a:rPr>
              <a:t>The availability of evidence to support decision-making</a:t>
            </a:r>
          </a:p>
        </p:txBody>
      </p:sp>
      <p:sp>
        <p:nvSpPr>
          <p:cNvPr id="7" name="TextBox 7"/>
          <p:cNvSpPr txBox="1"/>
          <p:nvPr/>
        </p:nvSpPr>
        <p:spPr>
          <a:xfrm>
            <a:off x="12831914" y="6357773"/>
            <a:ext cx="5069953" cy="1285875"/>
          </a:xfrm>
          <a:prstGeom prst="rect">
            <a:avLst/>
          </a:prstGeom>
        </p:spPr>
        <p:txBody>
          <a:bodyPr lIns="0" tIns="0" rIns="0" bIns="0" rtlCol="0" anchor="t">
            <a:spAutoFit/>
          </a:bodyPr>
          <a:lstStyle/>
          <a:p>
            <a:pPr algn="ctr">
              <a:lnSpc>
                <a:spcPts val="3424"/>
              </a:lnSpc>
              <a:spcBef>
                <a:spcPct val="0"/>
              </a:spcBef>
            </a:pPr>
            <a:r>
              <a:rPr lang="en-US" sz="2853" b="1">
                <a:solidFill>
                  <a:srgbClr val="003399"/>
                </a:solidFill>
                <a:latin typeface="Montserrat Bold"/>
                <a:ea typeface="Montserrat Bold"/>
                <a:cs typeface="Montserrat Bold"/>
                <a:sym typeface="Montserrat Bold"/>
              </a:rPr>
              <a:t>Paradigm shift: ‘de-anthropocentric’ and ecosystem thinking</a:t>
            </a:r>
          </a:p>
        </p:txBody>
      </p:sp>
      <p:sp>
        <p:nvSpPr>
          <p:cNvPr id="23" name="Freeform 23"/>
          <p:cNvSpPr/>
          <p:nvPr/>
        </p:nvSpPr>
        <p:spPr>
          <a:xfrm rot="1424553">
            <a:off x="145169" y="5426380"/>
            <a:ext cx="598072" cy="846828"/>
          </a:xfrm>
          <a:custGeom>
            <a:avLst/>
            <a:gdLst/>
            <a:ahLst/>
            <a:cxnLst/>
            <a:rect l="l" t="t" r="r" b="b"/>
            <a:pathLst>
              <a:path w="598072" h="846828">
                <a:moveTo>
                  <a:pt x="0" y="0"/>
                </a:moveTo>
                <a:lnTo>
                  <a:pt x="598072" y="0"/>
                </a:lnTo>
                <a:lnTo>
                  <a:pt x="598072" y="846828"/>
                </a:lnTo>
                <a:lnTo>
                  <a:pt x="0" y="8468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4" name="Freeform 24"/>
          <p:cNvSpPr/>
          <p:nvPr/>
        </p:nvSpPr>
        <p:spPr>
          <a:xfrm rot="1424553">
            <a:off x="6355014" y="5426380"/>
            <a:ext cx="598072" cy="846828"/>
          </a:xfrm>
          <a:custGeom>
            <a:avLst/>
            <a:gdLst/>
            <a:ahLst/>
            <a:cxnLst/>
            <a:rect l="l" t="t" r="r" b="b"/>
            <a:pathLst>
              <a:path w="598072" h="846828">
                <a:moveTo>
                  <a:pt x="0" y="0"/>
                </a:moveTo>
                <a:lnTo>
                  <a:pt x="598073" y="0"/>
                </a:lnTo>
                <a:lnTo>
                  <a:pt x="598073" y="846828"/>
                </a:lnTo>
                <a:lnTo>
                  <a:pt x="0" y="8468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5" name="Freeform 25"/>
          <p:cNvSpPr/>
          <p:nvPr/>
        </p:nvSpPr>
        <p:spPr>
          <a:xfrm rot="1424553">
            <a:off x="12977083" y="5561339"/>
            <a:ext cx="598072" cy="846828"/>
          </a:xfrm>
          <a:custGeom>
            <a:avLst/>
            <a:gdLst/>
            <a:ahLst/>
            <a:cxnLst/>
            <a:rect l="l" t="t" r="r" b="b"/>
            <a:pathLst>
              <a:path w="598072" h="846828">
                <a:moveTo>
                  <a:pt x="0" y="0"/>
                </a:moveTo>
                <a:lnTo>
                  <a:pt x="598073" y="0"/>
                </a:lnTo>
                <a:lnTo>
                  <a:pt x="598073" y="846829"/>
                </a:lnTo>
                <a:lnTo>
                  <a:pt x="0" y="84682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B7C1E6">
                <a:alpha val="64500"/>
              </a:srgbClr>
            </a:gs>
            <a:gs pos="100000">
              <a:srgbClr val="003399">
                <a:alpha val="47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777243" y="4610457"/>
            <a:ext cx="8590405" cy="1076325"/>
          </a:xfrm>
          <a:prstGeom prst="rect">
            <a:avLst/>
          </a:prstGeom>
        </p:spPr>
        <p:txBody>
          <a:bodyPr lIns="0" tIns="0" rIns="0" bIns="0" rtlCol="0" anchor="t">
            <a:spAutoFit/>
          </a:bodyPr>
          <a:lstStyle/>
          <a:p>
            <a:pPr algn="ctr">
              <a:lnSpc>
                <a:spcPts val="4200"/>
              </a:lnSpc>
              <a:spcBef>
                <a:spcPct val="0"/>
              </a:spcBef>
            </a:pPr>
            <a:r>
              <a:rPr lang="en-US" sz="3500" b="1">
                <a:solidFill>
                  <a:srgbClr val="003399"/>
                </a:solidFill>
                <a:latin typeface="Montserrat Bold"/>
                <a:ea typeface="Montserrat Bold"/>
                <a:cs typeface="Montserrat Bold"/>
                <a:sym typeface="Montserrat Bold"/>
              </a:rPr>
              <a:t>What is the main challenge in applying the One Health approach?</a:t>
            </a:r>
          </a:p>
        </p:txBody>
      </p:sp>
      <p:sp>
        <p:nvSpPr>
          <p:cNvPr id="3" name="Freeform 3"/>
          <p:cNvSpPr/>
          <p:nvPr/>
        </p:nvSpPr>
        <p:spPr>
          <a:xfrm rot="-1657999">
            <a:off x="686834" y="3835669"/>
            <a:ext cx="1134815" cy="1008567"/>
          </a:xfrm>
          <a:custGeom>
            <a:avLst/>
            <a:gdLst/>
            <a:ahLst/>
            <a:cxnLst/>
            <a:rect l="l" t="t" r="r" b="b"/>
            <a:pathLst>
              <a:path w="1134815" h="1008567">
                <a:moveTo>
                  <a:pt x="0" y="0"/>
                </a:moveTo>
                <a:lnTo>
                  <a:pt x="1134815" y="0"/>
                </a:lnTo>
                <a:lnTo>
                  <a:pt x="1134815" y="1008567"/>
                </a:lnTo>
                <a:lnTo>
                  <a:pt x="0" y="10085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11116487" y="2228096"/>
            <a:ext cx="6177723" cy="1285875"/>
          </a:xfrm>
          <a:prstGeom prst="rect">
            <a:avLst/>
          </a:prstGeom>
        </p:spPr>
        <p:txBody>
          <a:bodyPr lIns="0" tIns="0" rIns="0" bIns="0" rtlCol="0" anchor="t">
            <a:spAutoFit/>
          </a:bodyPr>
          <a:lstStyle/>
          <a:p>
            <a:pPr algn="ctr">
              <a:lnSpc>
                <a:spcPts val="3424"/>
              </a:lnSpc>
              <a:spcBef>
                <a:spcPct val="0"/>
              </a:spcBef>
            </a:pPr>
            <a:r>
              <a:rPr lang="en-US" sz="2853" b="1">
                <a:solidFill>
                  <a:srgbClr val="003399"/>
                </a:solidFill>
                <a:latin typeface="Montserrat Bold"/>
                <a:ea typeface="Montserrat Bold"/>
                <a:cs typeface="Montserrat Bold"/>
                <a:sym typeface="Montserrat Bold"/>
              </a:rPr>
              <a:t>Cross-functional working, each with their own language, each with their own understanding</a:t>
            </a:r>
          </a:p>
        </p:txBody>
      </p:sp>
      <p:sp>
        <p:nvSpPr>
          <p:cNvPr id="5" name="Freeform 5"/>
          <p:cNvSpPr/>
          <p:nvPr/>
        </p:nvSpPr>
        <p:spPr>
          <a:xfrm>
            <a:off x="11414504" y="4083670"/>
            <a:ext cx="6873496" cy="6203330"/>
          </a:xfrm>
          <a:custGeom>
            <a:avLst/>
            <a:gdLst/>
            <a:ahLst/>
            <a:cxnLst/>
            <a:rect l="l" t="t" r="r" b="b"/>
            <a:pathLst>
              <a:path w="6873496" h="6203330">
                <a:moveTo>
                  <a:pt x="0" y="0"/>
                </a:moveTo>
                <a:lnTo>
                  <a:pt x="6873496" y="0"/>
                </a:lnTo>
                <a:lnTo>
                  <a:pt x="6873496" y="6203330"/>
                </a:lnTo>
                <a:lnTo>
                  <a:pt x="0" y="6203330"/>
                </a:lnTo>
                <a:lnTo>
                  <a:pt x="0" y="0"/>
                </a:lnTo>
                <a:close/>
              </a:path>
            </a:pathLst>
          </a:custGeom>
          <a:blipFill>
            <a:blip r:embed="rId4">
              <a:alphaModFix amt="6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6"/>
          <p:cNvSpPr txBox="1"/>
          <p:nvPr/>
        </p:nvSpPr>
        <p:spPr>
          <a:xfrm>
            <a:off x="11216764" y="7293042"/>
            <a:ext cx="6005376" cy="857250"/>
          </a:xfrm>
          <a:prstGeom prst="rect">
            <a:avLst/>
          </a:prstGeom>
        </p:spPr>
        <p:txBody>
          <a:bodyPr lIns="0" tIns="0" rIns="0" bIns="0" rtlCol="0" anchor="t">
            <a:spAutoFit/>
          </a:bodyPr>
          <a:lstStyle/>
          <a:p>
            <a:pPr algn="ctr">
              <a:lnSpc>
                <a:spcPts val="3424"/>
              </a:lnSpc>
              <a:spcBef>
                <a:spcPct val="0"/>
              </a:spcBef>
            </a:pPr>
            <a:r>
              <a:rPr lang="en-US" sz="2853" b="1">
                <a:solidFill>
                  <a:srgbClr val="003399"/>
                </a:solidFill>
                <a:latin typeface="Montserrat Bold"/>
                <a:ea typeface="Montserrat Bold"/>
                <a:cs typeface="Montserrat Bold"/>
                <a:sym typeface="Montserrat Bold"/>
              </a:rPr>
              <a:t>The availability of evidence to support decision-making</a:t>
            </a:r>
          </a:p>
        </p:txBody>
      </p:sp>
      <p:sp>
        <p:nvSpPr>
          <p:cNvPr id="7" name="TextBox 7"/>
          <p:cNvSpPr txBox="1"/>
          <p:nvPr/>
        </p:nvSpPr>
        <p:spPr>
          <a:xfrm>
            <a:off x="11314810" y="4931965"/>
            <a:ext cx="5781076" cy="1285875"/>
          </a:xfrm>
          <a:prstGeom prst="rect">
            <a:avLst/>
          </a:prstGeom>
        </p:spPr>
        <p:txBody>
          <a:bodyPr lIns="0" tIns="0" rIns="0" bIns="0" rtlCol="0" anchor="t">
            <a:spAutoFit/>
          </a:bodyPr>
          <a:lstStyle/>
          <a:p>
            <a:pPr algn="ctr">
              <a:lnSpc>
                <a:spcPts val="3424"/>
              </a:lnSpc>
              <a:spcBef>
                <a:spcPct val="0"/>
              </a:spcBef>
            </a:pPr>
            <a:r>
              <a:rPr lang="en-US" sz="2853" b="1">
                <a:solidFill>
                  <a:srgbClr val="003399"/>
                </a:solidFill>
                <a:latin typeface="Montserrat Bold"/>
                <a:ea typeface="Montserrat Bold"/>
                <a:cs typeface="Montserrat Bold"/>
                <a:sym typeface="Montserrat Bold"/>
              </a:rPr>
              <a:t>Paradigm shift: ‘de-anthropocentric’ and ecosystem thinking</a:t>
            </a:r>
          </a:p>
        </p:txBody>
      </p:sp>
      <p:sp>
        <p:nvSpPr>
          <p:cNvPr id="8" name="Freeform 8"/>
          <p:cNvSpPr/>
          <p:nvPr/>
        </p:nvSpPr>
        <p:spPr>
          <a:xfrm>
            <a:off x="17050388" y="3421108"/>
            <a:ext cx="417823" cy="417823"/>
          </a:xfrm>
          <a:custGeom>
            <a:avLst/>
            <a:gdLst/>
            <a:ahLst/>
            <a:cxnLst/>
            <a:rect l="l" t="t" r="r" b="b"/>
            <a:pathLst>
              <a:path w="417823" h="417823">
                <a:moveTo>
                  <a:pt x="0" y="0"/>
                </a:moveTo>
                <a:lnTo>
                  <a:pt x="417824" y="0"/>
                </a:lnTo>
                <a:lnTo>
                  <a:pt x="417824" y="417824"/>
                </a:lnTo>
                <a:lnTo>
                  <a:pt x="0" y="4178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16050540" y="6008928"/>
            <a:ext cx="417823" cy="417823"/>
          </a:xfrm>
          <a:custGeom>
            <a:avLst/>
            <a:gdLst/>
            <a:ahLst/>
            <a:cxnLst/>
            <a:rect l="l" t="t" r="r" b="b"/>
            <a:pathLst>
              <a:path w="417823" h="417823">
                <a:moveTo>
                  <a:pt x="0" y="0"/>
                </a:moveTo>
                <a:lnTo>
                  <a:pt x="417823" y="0"/>
                </a:lnTo>
                <a:lnTo>
                  <a:pt x="417823" y="417823"/>
                </a:lnTo>
                <a:lnTo>
                  <a:pt x="0" y="4178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a:off x="16632565" y="7941381"/>
            <a:ext cx="417823" cy="417823"/>
          </a:xfrm>
          <a:custGeom>
            <a:avLst/>
            <a:gdLst/>
            <a:ahLst/>
            <a:cxnLst/>
            <a:rect l="l" t="t" r="r" b="b"/>
            <a:pathLst>
              <a:path w="417823" h="417823">
                <a:moveTo>
                  <a:pt x="0" y="0"/>
                </a:moveTo>
                <a:lnTo>
                  <a:pt x="417823" y="0"/>
                </a:lnTo>
                <a:lnTo>
                  <a:pt x="417823" y="417823"/>
                </a:lnTo>
                <a:lnTo>
                  <a:pt x="0" y="4178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rot="1424553">
            <a:off x="10917728" y="6502429"/>
            <a:ext cx="598072" cy="846828"/>
          </a:xfrm>
          <a:custGeom>
            <a:avLst/>
            <a:gdLst/>
            <a:ahLst/>
            <a:cxnLst/>
            <a:rect l="l" t="t" r="r" b="b"/>
            <a:pathLst>
              <a:path w="598072" h="846828">
                <a:moveTo>
                  <a:pt x="0" y="0"/>
                </a:moveTo>
                <a:lnTo>
                  <a:pt x="598073" y="0"/>
                </a:lnTo>
                <a:lnTo>
                  <a:pt x="598073" y="846828"/>
                </a:lnTo>
                <a:lnTo>
                  <a:pt x="0" y="8468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rot="1424553">
            <a:off x="10817450" y="1496181"/>
            <a:ext cx="598072" cy="846828"/>
          </a:xfrm>
          <a:custGeom>
            <a:avLst/>
            <a:gdLst/>
            <a:ahLst/>
            <a:cxnLst/>
            <a:rect l="l" t="t" r="r" b="b"/>
            <a:pathLst>
              <a:path w="598072" h="846828">
                <a:moveTo>
                  <a:pt x="0" y="0"/>
                </a:moveTo>
                <a:lnTo>
                  <a:pt x="598073" y="0"/>
                </a:lnTo>
                <a:lnTo>
                  <a:pt x="598073" y="846828"/>
                </a:lnTo>
                <a:lnTo>
                  <a:pt x="0" y="84682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Freeform 13"/>
          <p:cNvSpPr/>
          <p:nvPr/>
        </p:nvSpPr>
        <p:spPr>
          <a:xfrm rot="1424553">
            <a:off x="11806139" y="4168234"/>
            <a:ext cx="598072" cy="846828"/>
          </a:xfrm>
          <a:custGeom>
            <a:avLst/>
            <a:gdLst/>
            <a:ahLst/>
            <a:cxnLst/>
            <a:rect l="l" t="t" r="r" b="b"/>
            <a:pathLst>
              <a:path w="598072" h="846828">
                <a:moveTo>
                  <a:pt x="0" y="0"/>
                </a:moveTo>
                <a:lnTo>
                  <a:pt x="598072" y="0"/>
                </a:lnTo>
                <a:lnTo>
                  <a:pt x="598072" y="846828"/>
                </a:lnTo>
                <a:lnTo>
                  <a:pt x="0" y="84682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9FAEE5">
                <a:alpha val="44500"/>
              </a:srgbClr>
            </a:gs>
            <a:gs pos="100000">
              <a:srgbClr val="FFCC00">
                <a:alpha val="56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1166903">
            <a:off x="12754250" y="1691082"/>
            <a:ext cx="4693626" cy="4171460"/>
          </a:xfrm>
          <a:custGeom>
            <a:avLst/>
            <a:gdLst/>
            <a:ahLst/>
            <a:cxnLst/>
            <a:rect l="l" t="t" r="r" b="b"/>
            <a:pathLst>
              <a:path w="4693626" h="4171460">
                <a:moveTo>
                  <a:pt x="0" y="0"/>
                </a:moveTo>
                <a:lnTo>
                  <a:pt x="4693626" y="0"/>
                </a:lnTo>
                <a:lnTo>
                  <a:pt x="4693626" y="4171460"/>
                </a:lnTo>
                <a:lnTo>
                  <a:pt x="0" y="4171460"/>
                </a:lnTo>
                <a:lnTo>
                  <a:pt x="0" y="0"/>
                </a:lnTo>
                <a:close/>
              </a:path>
            </a:pathLst>
          </a:custGeom>
          <a:blipFill>
            <a:blip r:embed="rId2">
              <a:alphaModFix amt="28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5730551" y="8273611"/>
            <a:ext cx="1528749" cy="1528749"/>
            <a:chOff x="0" y="0"/>
            <a:chExt cx="2038332" cy="2038332"/>
          </a:xfrm>
        </p:grpSpPr>
        <p:grpSp>
          <p:nvGrpSpPr>
            <p:cNvPr id="4" name="Group 4"/>
            <p:cNvGrpSpPr/>
            <p:nvPr/>
          </p:nvGrpSpPr>
          <p:grpSpPr>
            <a:xfrm>
              <a:off x="0" y="679444"/>
              <a:ext cx="1358888" cy="1358888"/>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4196">
                  <a:alpha val="80000"/>
                </a:srgbClr>
              </a:solidFill>
            </p:spPr>
            <p:txBody>
              <a:bodyPr/>
              <a:lstStyle/>
              <a:p>
                <a:endParaRPr lang="en-US"/>
              </a:p>
            </p:txBody>
          </p:sp>
          <p:sp>
            <p:nvSpPr>
              <p:cNvPr id="6" name="TextBox 6"/>
              <p:cNvSpPr txBox="1"/>
              <p:nvPr/>
            </p:nvSpPr>
            <p:spPr>
              <a:xfrm>
                <a:off x="76200" y="57150"/>
                <a:ext cx="660400" cy="679450"/>
              </a:xfrm>
              <a:prstGeom prst="rect">
                <a:avLst/>
              </a:prstGeom>
            </p:spPr>
            <p:txBody>
              <a:bodyPr lIns="45315" tIns="45315" rIns="45315" bIns="45315" rtlCol="0" anchor="ctr"/>
              <a:lstStyle/>
              <a:p>
                <a:pPr algn="ctr">
                  <a:lnSpc>
                    <a:spcPts val="956"/>
                  </a:lnSpc>
                </a:pPr>
                <a:endParaRPr/>
              </a:p>
            </p:txBody>
          </p:sp>
        </p:grpSp>
        <p:sp>
          <p:nvSpPr>
            <p:cNvPr id="7" name="Freeform 7"/>
            <p:cNvSpPr/>
            <p:nvPr/>
          </p:nvSpPr>
          <p:spPr>
            <a:xfrm>
              <a:off x="143958" y="1262389"/>
              <a:ext cx="417696" cy="464107"/>
            </a:xfrm>
            <a:custGeom>
              <a:avLst/>
              <a:gdLst/>
              <a:ahLst/>
              <a:cxnLst/>
              <a:rect l="l" t="t" r="r" b="b"/>
              <a:pathLst>
                <a:path w="417696" h="464107">
                  <a:moveTo>
                    <a:pt x="0" y="0"/>
                  </a:moveTo>
                  <a:lnTo>
                    <a:pt x="417697" y="0"/>
                  </a:lnTo>
                  <a:lnTo>
                    <a:pt x="417697" y="464107"/>
                  </a:lnTo>
                  <a:lnTo>
                    <a:pt x="0" y="4641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8" name="Group 8"/>
            <p:cNvGrpSpPr/>
            <p:nvPr/>
          </p:nvGrpSpPr>
          <p:grpSpPr>
            <a:xfrm>
              <a:off x="339722" y="0"/>
              <a:ext cx="1358888" cy="1358888"/>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C00">
                  <a:alpha val="80000"/>
                </a:srgbClr>
              </a:solidFill>
            </p:spPr>
            <p:txBody>
              <a:bodyPr/>
              <a:lstStyle/>
              <a:p>
                <a:endParaRPr lang="en-US"/>
              </a:p>
            </p:txBody>
          </p:sp>
          <p:sp>
            <p:nvSpPr>
              <p:cNvPr id="10" name="TextBox 10"/>
              <p:cNvSpPr txBox="1"/>
              <p:nvPr/>
            </p:nvSpPr>
            <p:spPr>
              <a:xfrm>
                <a:off x="76200" y="57150"/>
                <a:ext cx="660400" cy="679450"/>
              </a:xfrm>
              <a:prstGeom prst="rect">
                <a:avLst/>
              </a:prstGeom>
            </p:spPr>
            <p:txBody>
              <a:bodyPr lIns="38559" tIns="38559" rIns="38559" bIns="38559" rtlCol="0" anchor="ctr"/>
              <a:lstStyle/>
              <a:p>
                <a:pPr algn="ctr">
                  <a:lnSpc>
                    <a:spcPts val="956"/>
                  </a:lnSpc>
                </a:pPr>
                <a:endParaRPr/>
              </a:p>
            </p:txBody>
          </p:sp>
        </p:grpSp>
        <p:grpSp>
          <p:nvGrpSpPr>
            <p:cNvPr id="11" name="Group 11"/>
            <p:cNvGrpSpPr/>
            <p:nvPr/>
          </p:nvGrpSpPr>
          <p:grpSpPr>
            <a:xfrm>
              <a:off x="679444" y="679444"/>
              <a:ext cx="1358888" cy="1358888"/>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8E91">
                  <a:alpha val="80000"/>
                </a:srgbClr>
              </a:solidFill>
            </p:spPr>
            <p:txBody>
              <a:bodyPr/>
              <a:lstStyle/>
              <a:p>
                <a:endParaRPr lang="en-US"/>
              </a:p>
            </p:txBody>
          </p:sp>
          <p:sp>
            <p:nvSpPr>
              <p:cNvPr id="13" name="TextBox 13"/>
              <p:cNvSpPr txBox="1"/>
              <p:nvPr/>
            </p:nvSpPr>
            <p:spPr>
              <a:xfrm>
                <a:off x="76200" y="57150"/>
                <a:ext cx="660400" cy="679450"/>
              </a:xfrm>
              <a:prstGeom prst="rect">
                <a:avLst/>
              </a:prstGeom>
            </p:spPr>
            <p:txBody>
              <a:bodyPr lIns="45315" tIns="45315" rIns="45315" bIns="45315" rtlCol="0" anchor="ctr"/>
              <a:lstStyle/>
              <a:p>
                <a:pPr algn="ctr">
                  <a:lnSpc>
                    <a:spcPts val="956"/>
                  </a:lnSpc>
                </a:pPr>
                <a:endParaRPr/>
              </a:p>
            </p:txBody>
          </p:sp>
        </p:grpSp>
        <p:sp>
          <p:nvSpPr>
            <p:cNvPr id="14" name="Freeform 14"/>
            <p:cNvSpPr/>
            <p:nvPr/>
          </p:nvSpPr>
          <p:spPr>
            <a:xfrm>
              <a:off x="1361031" y="1241772"/>
              <a:ext cx="533342" cy="505342"/>
            </a:xfrm>
            <a:custGeom>
              <a:avLst/>
              <a:gdLst/>
              <a:ahLst/>
              <a:cxnLst/>
              <a:rect l="l" t="t" r="r" b="b"/>
              <a:pathLst>
                <a:path w="533342" h="505342">
                  <a:moveTo>
                    <a:pt x="0" y="0"/>
                  </a:moveTo>
                  <a:lnTo>
                    <a:pt x="533342" y="0"/>
                  </a:lnTo>
                  <a:lnTo>
                    <a:pt x="533342" y="505342"/>
                  </a:lnTo>
                  <a:lnTo>
                    <a:pt x="0" y="50534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Freeform 15"/>
            <p:cNvSpPr/>
            <p:nvPr/>
          </p:nvSpPr>
          <p:spPr>
            <a:xfrm>
              <a:off x="801553" y="111588"/>
              <a:ext cx="435226" cy="505342"/>
            </a:xfrm>
            <a:custGeom>
              <a:avLst/>
              <a:gdLst/>
              <a:ahLst/>
              <a:cxnLst/>
              <a:rect l="l" t="t" r="r" b="b"/>
              <a:pathLst>
                <a:path w="435226" h="505342">
                  <a:moveTo>
                    <a:pt x="0" y="0"/>
                  </a:moveTo>
                  <a:lnTo>
                    <a:pt x="435226" y="0"/>
                  </a:lnTo>
                  <a:lnTo>
                    <a:pt x="435226" y="505342"/>
                  </a:lnTo>
                  <a:lnTo>
                    <a:pt x="0" y="5053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6" name="Freeform 16"/>
            <p:cNvSpPr/>
            <p:nvPr/>
          </p:nvSpPr>
          <p:spPr>
            <a:xfrm>
              <a:off x="860724" y="945506"/>
              <a:ext cx="316883" cy="316883"/>
            </a:xfrm>
            <a:custGeom>
              <a:avLst/>
              <a:gdLst/>
              <a:ahLst/>
              <a:cxnLst/>
              <a:rect l="l" t="t" r="r" b="b"/>
              <a:pathLst>
                <a:path w="316883" h="316883">
                  <a:moveTo>
                    <a:pt x="0" y="0"/>
                  </a:moveTo>
                  <a:lnTo>
                    <a:pt x="316883" y="0"/>
                  </a:lnTo>
                  <a:lnTo>
                    <a:pt x="316883" y="316883"/>
                  </a:lnTo>
                  <a:lnTo>
                    <a:pt x="0" y="316883"/>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ysDot"/>
              <a:miter/>
            </a:ln>
          </p:spPr>
          <p:txBody>
            <a:bodyPr/>
            <a:lstStyle/>
            <a:p>
              <a:endParaRPr lang="en-US"/>
            </a:p>
          </p:txBody>
        </p:sp>
      </p:grpSp>
      <p:sp>
        <p:nvSpPr>
          <p:cNvPr id="18" name="TextBox 18"/>
          <p:cNvSpPr txBox="1"/>
          <p:nvPr/>
        </p:nvSpPr>
        <p:spPr>
          <a:xfrm>
            <a:off x="5334000" y="9102096"/>
            <a:ext cx="4402558" cy="537204"/>
          </a:xfrm>
          <a:prstGeom prst="rect">
            <a:avLst/>
          </a:prstGeom>
        </p:spPr>
        <p:txBody>
          <a:bodyPr lIns="0" tIns="0" rIns="0" bIns="0" rtlCol="0" anchor="t">
            <a:spAutoFit/>
          </a:bodyPr>
          <a:lstStyle/>
          <a:p>
            <a:pPr algn="l">
              <a:lnSpc>
                <a:spcPts val="4204"/>
              </a:lnSpc>
            </a:pPr>
            <a:r>
              <a:rPr lang="en-US" sz="3503" b="1" dirty="0">
                <a:solidFill>
                  <a:srgbClr val="9FAEE5"/>
                </a:solidFill>
                <a:latin typeface="Montserrat Bold"/>
                <a:ea typeface="Montserrat Bold"/>
                <a:cs typeface="Montserrat Bold"/>
                <a:sym typeface="Montserrat Bold"/>
              </a:rPr>
              <a:t>One </a:t>
            </a:r>
            <a:r>
              <a:rPr lang="en-US" sz="3503" b="1" dirty="0">
                <a:solidFill>
                  <a:srgbClr val="174196"/>
                </a:solidFill>
                <a:latin typeface="Montserrat Bold"/>
                <a:ea typeface="Montserrat Bold"/>
                <a:cs typeface="Montserrat Bold"/>
                <a:sym typeface="Montserrat Bold"/>
              </a:rPr>
              <a:t>Health </a:t>
            </a:r>
            <a:r>
              <a:rPr lang="en-US" sz="3503" dirty="0">
                <a:solidFill>
                  <a:srgbClr val="9FAEE5"/>
                </a:solidFill>
                <a:latin typeface="Montserrat"/>
                <a:ea typeface="Montserrat"/>
                <a:cs typeface="Montserrat"/>
                <a:sym typeface="Montserrat"/>
              </a:rPr>
              <a:t>4 Cities</a:t>
            </a:r>
          </a:p>
        </p:txBody>
      </p:sp>
      <p:sp>
        <p:nvSpPr>
          <p:cNvPr id="19" name="TextBox 19"/>
          <p:cNvSpPr txBox="1"/>
          <p:nvPr/>
        </p:nvSpPr>
        <p:spPr>
          <a:xfrm>
            <a:off x="7864966" y="5828883"/>
            <a:ext cx="8961643" cy="1911292"/>
          </a:xfrm>
          <a:prstGeom prst="rect">
            <a:avLst/>
          </a:prstGeom>
        </p:spPr>
        <p:txBody>
          <a:bodyPr lIns="0" tIns="0" rIns="0" bIns="0" rtlCol="0" anchor="t">
            <a:spAutoFit/>
          </a:bodyPr>
          <a:lstStyle/>
          <a:p>
            <a:pPr algn="ctr">
              <a:lnSpc>
                <a:spcPts val="17547"/>
              </a:lnSpc>
            </a:pPr>
            <a:r>
              <a:rPr lang="en-US" sz="7200" b="1" i="1" dirty="0">
                <a:solidFill>
                  <a:srgbClr val="003399"/>
                </a:solidFill>
                <a:latin typeface="Montserrat Bold Italics"/>
                <a:ea typeface="Montserrat Bold Italics"/>
                <a:cs typeface="Montserrat Bold Italics"/>
                <a:sym typeface="Montserrat Bold Italics"/>
              </a:rPr>
              <a:t>Well done!</a:t>
            </a:r>
          </a:p>
        </p:txBody>
      </p:sp>
      <p:sp>
        <p:nvSpPr>
          <p:cNvPr id="20" name="TextBox 20"/>
          <p:cNvSpPr txBox="1"/>
          <p:nvPr/>
        </p:nvSpPr>
        <p:spPr>
          <a:xfrm>
            <a:off x="-1020092" y="4134196"/>
            <a:ext cx="16121154" cy="1932709"/>
          </a:xfrm>
          <a:prstGeom prst="rect">
            <a:avLst/>
          </a:prstGeom>
        </p:spPr>
        <p:txBody>
          <a:bodyPr lIns="0" tIns="0" rIns="0" bIns="0" rtlCol="0" anchor="t">
            <a:spAutoFit/>
          </a:bodyPr>
          <a:lstStyle/>
          <a:p>
            <a:pPr algn="ctr">
              <a:lnSpc>
                <a:spcPts val="16800"/>
              </a:lnSpc>
            </a:pPr>
            <a:r>
              <a:rPr lang="en-US" sz="8000" b="1" i="1" dirty="0">
                <a:solidFill>
                  <a:srgbClr val="003399"/>
                </a:solidFill>
                <a:latin typeface="Montserrat Bold Italics"/>
                <a:ea typeface="Montserrat Bold Italics"/>
                <a:cs typeface="Montserrat Bold Italics"/>
                <a:sym typeface="Montserrat Bold Italics"/>
              </a:rPr>
              <a:t>End of the Quiz...</a:t>
            </a:r>
          </a:p>
        </p:txBody>
      </p:sp>
      <p:pic>
        <p:nvPicPr>
          <p:cNvPr id="21" name="Picture 6" descr="urbact.eu - Homepage">
            <a:extLst>
              <a:ext uri="{FF2B5EF4-FFF2-40B4-BE49-F238E27FC236}">
                <a16:creationId xmlns:a16="http://schemas.microsoft.com/office/drawing/2014/main" id="{FD3B1119-B7CB-EADE-9645-01CE1675F6B8}"/>
              </a:ext>
            </a:extLst>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460" y="8736309"/>
            <a:ext cx="3876894" cy="12616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9FAEE5">
                <a:alpha val="44500"/>
              </a:srgbClr>
            </a:gs>
            <a:gs pos="100000">
              <a:srgbClr val="FFCC00">
                <a:alpha val="56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987265">
            <a:off x="10117545" y="5215314"/>
            <a:ext cx="5173742" cy="4902120"/>
          </a:xfrm>
          <a:custGeom>
            <a:avLst/>
            <a:gdLst/>
            <a:ahLst/>
            <a:cxnLst/>
            <a:rect l="l" t="t" r="r" b="b"/>
            <a:pathLst>
              <a:path w="5173742" h="4902120">
                <a:moveTo>
                  <a:pt x="0" y="0"/>
                </a:moveTo>
                <a:lnTo>
                  <a:pt x="5173741" y="0"/>
                </a:lnTo>
                <a:lnTo>
                  <a:pt x="5173741" y="4902120"/>
                </a:lnTo>
                <a:lnTo>
                  <a:pt x="0" y="4902120"/>
                </a:lnTo>
                <a:lnTo>
                  <a:pt x="0" y="0"/>
                </a:lnTo>
                <a:close/>
              </a:path>
            </a:pathLst>
          </a:custGeom>
          <a:blipFill>
            <a:blip r:embed="rId2">
              <a:alphaModFix amt="28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TextBox 17"/>
          <p:cNvSpPr txBox="1"/>
          <p:nvPr/>
        </p:nvSpPr>
        <p:spPr>
          <a:xfrm>
            <a:off x="3936042" y="1623396"/>
            <a:ext cx="10415916" cy="2425498"/>
          </a:xfrm>
          <a:prstGeom prst="rect">
            <a:avLst/>
          </a:prstGeom>
        </p:spPr>
        <p:txBody>
          <a:bodyPr lIns="0" tIns="0" rIns="0" bIns="0" rtlCol="0" anchor="t">
            <a:spAutoFit/>
          </a:bodyPr>
          <a:lstStyle/>
          <a:p>
            <a:pPr algn="ctr">
              <a:lnSpc>
                <a:spcPts val="6451"/>
              </a:lnSpc>
              <a:spcBef>
                <a:spcPct val="0"/>
              </a:spcBef>
            </a:pPr>
            <a:r>
              <a:rPr lang="en-US" sz="5375" b="1">
                <a:solidFill>
                  <a:srgbClr val="003399"/>
                </a:solidFill>
                <a:latin typeface="Montserrat Bold"/>
                <a:ea typeface="Montserrat Bold"/>
                <a:cs typeface="Montserrat Bold"/>
                <a:sym typeface="Montserrat Bold"/>
              </a:rPr>
              <a:t>What percentage of infectious diseases have an animal origin?</a:t>
            </a:r>
          </a:p>
        </p:txBody>
      </p:sp>
      <p:sp>
        <p:nvSpPr>
          <p:cNvPr id="18" name="Freeform 18"/>
          <p:cNvSpPr/>
          <p:nvPr/>
        </p:nvSpPr>
        <p:spPr>
          <a:xfrm rot="-1657999">
            <a:off x="4335467" y="403074"/>
            <a:ext cx="1805442" cy="1604587"/>
          </a:xfrm>
          <a:custGeom>
            <a:avLst/>
            <a:gdLst/>
            <a:ahLst/>
            <a:cxnLst/>
            <a:rect l="l" t="t" r="r" b="b"/>
            <a:pathLst>
              <a:path w="1805442" h="1604587">
                <a:moveTo>
                  <a:pt x="0" y="0"/>
                </a:moveTo>
                <a:lnTo>
                  <a:pt x="1805442" y="0"/>
                </a:lnTo>
                <a:lnTo>
                  <a:pt x="1805442" y="1604586"/>
                </a:lnTo>
                <a:lnTo>
                  <a:pt x="0" y="16045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0" name="TextBox 20"/>
          <p:cNvSpPr txBox="1"/>
          <p:nvPr/>
        </p:nvSpPr>
        <p:spPr>
          <a:xfrm>
            <a:off x="1968407" y="6360628"/>
            <a:ext cx="3577229" cy="687907"/>
          </a:xfrm>
          <a:prstGeom prst="rect">
            <a:avLst/>
          </a:prstGeom>
        </p:spPr>
        <p:txBody>
          <a:bodyPr lIns="0" tIns="0" rIns="0" bIns="0" rtlCol="0" anchor="t">
            <a:spAutoFit/>
          </a:bodyPr>
          <a:lstStyle/>
          <a:p>
            <a:pPr algn="ctr">
              <a:lnSpc>
                <a:spcPts val="5432"/>
              </a:lnSpc>
              <a:spcBef>
                <a:spcPct val="0"/>
              </a:spcBef>
            </a:pPr>
            <a:r>
              <a:rPr lang="en-US" sz="4527" b="1">
                <a:solidFill>
                  <a:srgbClr val="003399"/>
                </a:solidFill>
                <a:latin typeface="Montserrat Bold"/>
                <a:ea typeface="Montserrat Bold"/>
                <a:cs typeface="Montserrat Bold"/>
                <a:sym typeface="Montserrat Bold"/>
              </a:rPr>
              <a:t>15 - 20%</a:t>
            </a:r>
          </a:p>
        </p:txBody>
      </p:sp>
      <p:sp>
        <p:nvSpPr>
          <p:cNvPr id="21" name="Freeform 21"/>
          <p:cNvSpPr/>
          <p:nvPr/>
        </p:nvSpPr>
        <p:spPr>
          <a:xfrm rot="1424553">
            <a:off x="2031977" y="5635761"/>
            <a:ext cx="598072" cy="846828"/>
          </a:xfrm>
          <a:custGeom>
            <a:avLst/>
            <a:gdLst/>
            <a:ahLst/>
            <a:cxnLst/>
            <a:rect l="l" t="t" r="r" b="b"/>
            <a:pathLst>
              <a:path w="598072" h="846828">
                <a:moveTo>
                  <a:pt x="0" y="0"/>
                </a:moveTo>
                <a:lnTo>
                  <a:pt x="598072" y="0"/>
                </a:lnTo>
                <a:lnTo>
                  <a:pt x="598072" y="846828"/>
                </a:lnTo>
                <a:lnTo>
                  <a:pt x="0" y="8468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2" name="TextBox 22"/>
          <p:cNvSpPr txBox="1"/>
          <p:nvPr/>
        </p:nvSpPr>
        <p:spPr>
          <a:xfrm>
            <a:off x="12742364" y="6360628"/>
            <a:ext cx="3577229" cy="687907"/>
          </a:xfrm>
          <a:prstGeom prst="rect">
            <a:avLst/>
          </a:prstGeom>
        </p:spPr>
        <p:txBody>
          <a:bodyPr lIns="0" tIns="0" rIns="0" bIns="0" rtlCol="0" anchor="t">
            <a:spAutoFit/>
          </a:bodyPr>
          <a:lstStyle/>
          <a:p>
            <a:pPr algn="ctr">
              <a:lnSpc>
                <a:spcPts val="5432"/>
              </a:lnSpc>
              <a:spcBef>
                <a:spcPct val="0"/>
              </a:spcBef>
            </a:pPr>
            <a:r>
              <a:rPr lang="en-US" sz="4527" b="1">
                <a:solidFill>
                  <a:srgbClr val="003399"/>
                </a:solidFill>
                <a:latin typeface="Montserrat Bold"/>
                <a:ea typeface="Montserrat Bold"/>
                <a:cs typeface="Montserrat Bold"/>
                <a:sym typeface="Montserrat Bold"/>
              </a:rPr>
              <a:t>60 - 75%</a:t>
            </a:r>
          </a:p>
        </p:txBody>
      </p:sp>
      <p:sp>
        <p:nvSpPr>
          <p:cNvPr id="23" name="TextBox 23"/>
          <p:cNvSpPr txBox="1"/>
          <p:nvPr/>
        </p:nvSpPr>
        <p:spPr>
          <a:xfrm>
            <a:off x="7355386" y="6360628"/>
            <a:ext cx="3577229" cy="687907"/>
          </a:xfrm>
          <a:prstGeom prst="rect">
            <a:avLst/>
          </a:prstGeom>
        </p:spPr>
        <p:txBody>
          <a:bodyPr lIns="0" tIns="0" rIns="0" bIns="0" rtlCol="0" anchor="t">
            <a:spAutoFit/>
          </a:bodyPr>
          <a:lstStyle/>
          <a:p>
            <a:pPr algn="ctr">
              <a:lnSpc>
                <a:spcPts val="5432"/>
              </a:lnSpc>
              <a:spcBef>
                <a:spcPct val="0"/>
              </a:spcBef>
            </a:pPr>
            <a:r>
              <a:rPr lang="en-US" sz="4527" b="1">
                <a:solidFill>
                  <a:srgbClr val="003399"/>
                </a:solidFill>
                <a:latin typeface="Montserrat Bold"/>
                <a:ea typeface="Montserrat Bold"/>
                <a:cs typeface="Montserrat Bold"/>
                <a:sym typeface="Montserrat Bold"/>
              </a:rPr>
              <a:t>20 - 35%</a:t>
            </a:r>
          </a:p>
        </p:txBody>
      </p:sp>
      <p:sp>
        <p:nvSpPr>
          <p:cNvPr id="24" name="Freeform 24"/>
          <p:cNvSpPr/>
          <p:nvPr/>
        </p:nvSpPr>
        <p:spPr>
          <a:xfrm rot="1424553">
            <a:off x="7459755" y="5635761"/>
            <a:ext cx="598072" cy="846828"/>
          </a:xfrm>
          <a:custGeom>
            <a:avLst/>
            <a:gdLst/>
            <a:ahLst/>
            <a:cxnLst/>
            <a:rect l="l" t="t" r="r" b="b"/>
            <a:pathLst>
              <a:path w="598072" h="846828">
                <a:moveTo>
                  <a:pt x="0" y="0"/>
                </a:moveTo>
                <a:lnTo>
                  <a:pt x="598073" y="0"/>
                </a:lnTo>
                <a:lnTo>
                  <a:pt x="598073" y="846828"/>
                </a:lnTo>
                <a:lnTo>
                  <a:pt x="0" y="8468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5" name="Freeform 25"/>
          <p:cNvSpPr/>
          <p:nvPr/>
        </p:nvSpPr>
        <p:spPr>
          <a:xfrm rot="1424553">
            <a:off x="12887533" y="5635761"/>
            <a:ext cx="598072" cy="846828"/>
          </a:xfrm>
          <a:custGeom>
            <a:avLst/>
            <a:gdLst/>
            <a:ahLst/>
            <a:cxnLst/>
            <a:rect l="l" t="t" r="r" b="b"/>
            <a:pathLst>
              <a:path w="598072" h="846828">
                <a:moveTo>
                  <a:pt x="0" y="0"/>
                </a:moveTo>
                <a:lnTo>
                  <a:pt x="598073" y="0"/>
                </a:lnTo>
                <a:lnTo>
                  <a:pt x="598073" y="846828"/>
                </a:lnTo>
                <a:lnTo>
                  <a:pt x="0" y="84682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9FAEE5">
                <a:alpha val="44500"/>
              </a:srgbClr>
            </a:gs>
            <a:gs pos="100000">
              <a:srgbClr val="FFCC00">
                <a:alpha val="56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217302" y="4695921"/>
            <a:ext cx="6785171" cy="2390775"/>
          </a:xfrm>
          <a:prstGeom prst="rect">
            <a:avLst/>
          </a:prstGeom>
        </p:spPr>
        <p:txBody>
          <a:bodyPr lIns="0" tIns="0" rIns="0" bIns="0" rtlCol="0" anchor="t">
            <a:spAutoFit/>
          </a:bodyPr>
          <a:lstStyle/>
          <a:p>
            <a:pPr algn="ctr">
              <a:lnSpc>
                <a:spcPts val="4799"/>
              </a:lnSpc>
            </a:pPr>
            <a:r>
              <a:rPr lang="en-US" sz="3999" b="1">
                <a:solidFill>
                  <a:srgbClr val="003399"/>
                </a:solidFill>
                <a:latin typeface="Montserrat Bold"/>
                <a:ea typeface="Montserrat Bold"/>
                <a:cs typeface="Montserrat Bold"/>
                <a:sym typeface="Montserrat Bold"/>
              </a:rPr>
              <a:t>What percentage of infectious diseases have an animal origin?</a:t>
            </a:r>
          </a:p>
          <a:p>
            <a:pPr algn="ctr">
              <a:lnSpc>
                <a:spcPts val="4799"/>
              </a:lnSpc>
              <a:spcBef>
                <a:spcPct val="0"/>
              </a:spcBef>
            </a:pPr>
            <a:endParaRPr lang="en-US" sz="3999" b="1">
              <a:solidFill>
                <a:srgbClr val="003399"/>
              </a:solidFill>
              <a:latin typeface="Montserrat Bold"/>
              <a:ea typeface="Montserrat Bold"/>
              <a:cs typeface="Montserrat Bold"/>
              <a:sym typeface="Montserrat Bold"/>
            </a:endParaRPr>
          </a:p>
        </p:txBody>
      </p:sp>
      <p:sp>
        <p:nvSpPr>
          <p:cNvPr id="3" name="Freeform 3"/>
          <p:cNvSpPr/>
          <p:nvPr/>
        </p:nvSpPr>
        <p:spPr>
          <a:xfrm rot="-1657999">
            <a:off x="392628" y="3898351"/>
            <a:ext cx="1176107" cy="1045265"/>
          </a:xfrm>
          <a:custGeom>
            <a:avLst/>
            <a:gdLst/>
            <a:ahLst/>
            <a:cxnLst/>
            <a:rect l="l" t="t" r="r" b="b"/>
            <a:pathLst>
              <a:path w="1176107" h="1045265">
                <a:moveTo>
                  <a:pt x="0" y="0"/>
                </a:moveTo>
                <a:lnTo>
                  <a:pt x="1176107" y="0"/>
                </a:lnTo>
                <a:lnTo>
                  <a:pt x="1176107" y="1045265"/>
                </a:lnTo>
                <a:lnTo>
                  <a:pt x="0" y="10452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p:cNvGrpSpPr/>
          <p:nvPr/>
        </p:nvGrpSpPr>
        <p:grpSpPr>
          <a:xfrm>
            <a:off x="7514816" y="3942395"/>
            <a:ext cx="10483392" cy="3718376"/>
            <a:chOff x="0" y="0"/>
            <a:chExt cx="2378673" cy="843696"/>
          </a:xfrm>
        </p:grpSpPr>
        <p:sp>
          <p:nvSpPr>
            <p:cNvPr id="5" name="Freeform 5"/>
            <p:cNvSpPr/>
            <p:nvPr/>
          </p:nvSpPr>
          <p:spPr>
            <a:xfrm>
              <a:off x="0" y="0"/>
              <a:ext cx="2378673" cy="843696"/>
            </a:xfrm>
            <a:custGeom>
              <a:avLst/>
              <a:gdLst/>
              <a:ahLst/>
              <a:cxnLst/>
              <a:rect l="l" t="t" r="r" b="b"/>
              <a:pathLst>
                <a:path w="2378673" h="843696">
                  <a:moveTo>
                    <a:pt x="34717" y="0"/>
                  </a:moveTo>
                  <a:lnTo>
                    <a:pt x="2343956" y="0"/>
                  </a:lnTo>
                  <a:cubicBezTo>
                    <a:pt x="2353164" y="0"/>
                    <a:pt x="2361994" y="3658"/>
                    <a:pt x="2368505" y="10168"/>
                  </a:cubicBezTo>
                  <a:cubicBezTo>
                    <a:pt x="2375015" y="16679"/>
                    <a:pt x="2378673" y="25510"/>
                    <a:pt x="2378673" y="34717"/>
                  </a:cubicBezTo>
                  <a:lnTo>
                    <a:pt x="2378673" y="808979"/>
                  </a:lnTo>
                  <a:cubicBezTo>
                    <a:pt x="2378673" y="818187"/>
                    <a:pt x="2375015" y="827017"/>
                    <a:pt x="2368505" y="833528"/>
                  </a:cubicBezTo>
                  <a:cubicBezTo>
                    <a:pt x="2361994" y="840039"/>
                    <a:pt x="2353164" y="843696"/>
                    <a:pt x="2343956" y="843696"/>
                  </a:cubicBezTo>
                  <a:lnTo>
                    <a:pt x="34717" y="843696"/>
                  </a:lnTo>
                  <a:cubicBezTo>
                    <a:pt x="25510" y="843696"/>
                    <a:pt x="16679" y="840039"/>
                    <a:pt x="10168" y="833528"/>
                  </a:cubicBezTo>
                  <a:cubicBezTo>
                    <a:pt x="3658" y="827017"/>
                    <a:pt x="0" y="818187"/>
                    <a:pt x="0" y="808979"/>
                  </a:cubicBezTo>
                  <a:lnTo>
                    <a:pt x="0" y="34717"/>
                  </a:lnTo>
                  <a:cubicBezTo>
                    <a:pt x="0" y="25510"/>
                    <a:pt x="3658" y="16679"/>
                    <a:pt x="10168" y="10168"/>
                  </a:cubicBezTo>
                  <a:cubicBezTo>
                    <a:pt x="16679" y="3658"/>
                    <a:pt x="25510" y="0"/>
                    <a:pt x="34717" y="0"/>
                  </a:cubicBezTo>
                  <a:close/>
                </a:path>
              </a:pathLst>
            </a:custGeom>
            <a:solidFill>
              <a:srgbClr val="FFF9FC"/>
            </a:solidFill>
          </p:spPr>
          <p:txBody>
            <a:bodyPr/>
            <a:lstStyle/>
            <a:p>
              <a:endParaRPr lang="en-US"/>
            </a:p>
          </p:txBody>
        </p:sp>
        <p:sp>
          <p:nvSpPr>
            <p:cNvPr id="6" name="TextBox 6"/>
            <p:cNvSpPr txBox="1"/>
            <p:nvPr/>
          </p:nvSpPr>
          <p:spPr>
            <a:xfrm>
              <a:off x="0" y="-9525"/>
              <a:ext cx="2378673" cy="853221"/>
            </a:xfrm>
            <a:prstGeom prst="rect">
              <a:avLst/>
            </a:prstGeom>
          </p:spPr>
          <p:txBody>
            <a:bodyPr lIns="53070" tIns="53070" rIns="53070" bIns="53070" rtlCol="0" anchor="ctr"/>
            <a:lstStyle/>
            <a:p>
              <a:pPr algn="ctr">
                <a:lnSpc>
                  <a:spcPts val="3343"/>
                </a:lnSpc>
              </a:pPr>
              <a:endParaRPr/>
            </a:p>
          </p:txBody>
        </p:sp>
      </p:grpSp>
      <p:sp>
        <p:nvSpPr>
          <p:cNvPr id="7" name="TextBox 7"/>
          <p:cNvSpPr txBox="1"/>
          <p:nvPr/>
        </p:nvSpPr>
        <p:spPr>
          <a:xfrm>
            <a:off x="7728286" y="4403221"/>
            <a:ext cx="10056452" cy="3370666"/>
          </a:xfrm>
          <a:prstGeom prst="rect">
            <a:avLst/>
          </a:prstGeom>
        </p:spPr>
        <p:txBody>
          <a:bodyPr lIns="0" tIns="0" rIns="0" bIns="0" rtlCol="0" anchor="t">
            <a:spAutoFit/>
          </a:bodyPr>
          <a:lstStyle/>
          <a:p>
            <a:pPr>
              <a:lnSpc>
                <a:spcPts val="2351"/>
              </a:lnSpc>
            </a:pPr>
            <a:r>
              <a:rPr lang="en-US" sz="1959" dirty="0">
                <a:solidFill>
                  <a:srgbClr val="003399"/>
                </a:solidFill>
                <a:latin typeface="Montserrat"/>
                <a:ea typeface="Montserrat"/>
                <a:cs typeface="Montserrat"/>
                <a:sym typeface="Montserrat"/>
              </a:rPr>
              <a:t>It is estimated that 60% of all existing infectious diseases in the world (in 2021) are caused by a zoonotic (animal) pathogen.</a:t>
            </a:r>
          </a:p>
          <a:p>
            <a:pPr>
              <a:lnSpc>
                <a:spcPts val="2351"/>
              </a:lnSpc>
            </a:pPr>
            <a:endParaRPr lang="en-US" sz="1959" dirty="0">
              <a:solidFill>
                <a:srgbClr val="003399"/>
              </a:solidFill>
              <a:latin typeface="Montserrat"/>
              <a:ea typeface="Montserrat"/>
              <a:cs typeface="Montserrat"/>
              <a:sym typeface="Montserrat"/>
            </a:endParaRPr>
          </a:p>
          <a:p>
            <a:pPr>
              <a:lnSpc>
                <a:spcPts val="2351"/>
              </a:lnSpc>
            </a:pPr>
            <a:r>
              <a:rPr lang="en-US" sz="1959" dirty="0">
                <a:solidFill>
                  <a:srgbClr val="003399"/>
                </a:solidFill>
                <a:latin typeface="Montserrat"/>
                <a:ea typeface="Montserrat"/>
                <a:cs typeface="Montserrat"/>
                <a:sym typeface="Montserrat"/>
              </a:rPr>
              <a:t>The proportion is even higher for new emerging diseases: around 75% of all new infectious diseases are zoonoses.</a:t>
            </a:r>
          </a:p>
          <a:p>
            <a:pPr>
              <a:lnSpc>
                <a:spcPts val="2351"/>
              </a:lnSpc>
            </a:pPr>
            <a:endParaRPr lang="en-US" sz="1959" dirty="0">
              <a:solidFill>
                <a:srgbClr val="003399"/>
              </a:solidFill>
              <a:latin typeface="Montserrat"/>
              <a:ea typeface="Montserrat"/>
              <a:cs typeface="Montserrat"/>
              <a:sym typeface="Montserrat"/>
            </a:endParaRPr>
          </a:p>
          <a:p>
            <a:pPr>
              <a:lnSpc>
                <a:spcPts val="2351"/>
              </a:lnSpc>
            </a:pPr>
            <a:r>
              <a:rPr lang="en-US" sz="1959" dirty="0">
                <a:solidFill>
                  <a:srgbClr val="003399"/>
                </a:solidFill>
                <a:latin typeface="Montserrat"/>
                <a:ea typeface="Montserrat"/>
                <a:cs typeface="Montserrat"/>
                <a:sym typeface="Montserrat"/>
              </a:rPr>
              <a:t>Zoonoses are infectious diseases caused by pathogens that can be present in both animals and humans, and are transmissible between the two. These pathogens can be viruses, bacteria, fungi, protozoa and other parasites.</a:t>
            </a:r>
          </a:p>
          <a:p>
            <a:pPr>
              <a:lnSpc>
                <a:spcPts val="2351"/>
              </a:lnSpc>
            </a:pPr>
            <a:endParaRPr lang="en-US" sz="1959" dirty="0">
              <a:solidFill>
                <a:srgbClr val="003399"/>
              </a:solidFill>
              <a:latin typeface="Montserrat"/>
              <a:ea typeface="Montserrat"/>
              <a:cs typeface="Montserrat"/>
              <a:sym typeface="Montserrat"/>
            </a:endParaRPr>
          </a:p>
          <a:p>
            <a:pPr>
              <a:lnSpc>
                <a:spcPts val="2351"/>
              </a:lnSpc>
              <a:spcBef>
                <a:spcPct val="0"/>
              </a:spcBef>
            </a:pPr>
            <a:endParaRPr lang="en-US" sz="1959" dirty="0">
              <a:solidFill>
                <a:srgbClr val="003399"/>
              </a:solidFill>
              <a:latin typeface="Montserrat"/>
              <a:ea typeface="Montserrat"/>
              <a:cs typeface="Montserrat"/>
              <a:sym typeface="Montserrat"/>
            </a:endParaRPr>
          </a:p>
        </p:txBody>
      </p:sp>
      <p:sp>
        <p:nvSpPr>
          <p:cNvPr id="8" name="TextBox 8"/>
          <p:cNvSpPr txBox="1"/>
          <p:nvPr/>
        </p:nvSpPr>
        <p:spPr>
          <a:xfrm>
            <a:off x="7514816" y="2765939"/>
            <a:ext cx="2708269" cy="520805"/>
          </a:xfrm>
          <a:prstGeom prst="rect">
            <a:avLst/>
          </a:prstGeom>
        </p:spPr>
        <p:txBody>
          <a:bodyPr lIns="0" tIns="0" rIns="0" bIns="0" rtlCol="0" anchor="t">
            <a:spAutoFit/>
          </a:bodyPr>
          <a:lstStyle/>
          <a:p>
            <a:pPr algn="ctr">
              <a:lnSpc>
                <a:spcPts val="4112"/>
              </a:lnSpc>
              <a:spcBef>
                <a:spcPct val="0"/>
              </a:spcBef>
            </a:pPr>
            <a:r>
              <a:rPr lang="en-US" sz="3427" b="1">
                <a:solidFill>
                  <a:srgbClr val="003399">
                    <a:alpha val="30980"/>
                  </a:srgbClr>
                </a:solidFill>
                <a:latin typeface="Montserrat Bold"/>
                <a:ea typeface="Montserrat Bold"/>
                <a:cs typeface="Montserrat Bold"/>
                <a:sym typeface="Montserrat Bold"/>
              </a:rPr>
              <a:t>15 - 20%</a:t>
            </a:r>
          </a:p>
        </p:txBody>
      </p:sp>
      <p:sp>
        <p:nvSpPr>
          <p:cNvPr id="9" name="TextBox 9"/>
          <p:cNvSpPr txBox="1"/>
          <p:nvPr/>
        </p:nvSpPr>
        <p:spPr>
          <a:xfrm>
            <a:off x="15065860" y="2765939"/>
            <a:ext cx="2708269" cy="520805"/>
          </a:xfrm>
          <a:prstGeom prst="rect">
            <a:avLst/>
          </a:prstGeom>
        </p:spPr>
        <p:txBody>
          <a:bodyPr lIns="0" tIns="0" rIns="0" bIns="0" rtlCol="0" anchor="t">
            <a:spAutoFit/>
          </a:bodyPr>
          <a:lstStyle/>
          <a:p>
            <a:pPr algn="ctr">
              <a:lnSpc>
                <a:spcPts val="4112"/>
              </a:lnSpc>
              <a:spcBef>
                <a:spcPct val="0"/>
              </a:spcBef>
            </a:pPr>
            <a:r>
              <a:rPr lang="en-US" sz="3427" b="1">
                <a:solidFill>
                  <a:srgbClr val="003399"/>
                </a:solidFill>
                <a:latin typeface="Montserrat Bold"/>
                <a:ea typeface="Montserrat Bold"/>
                <a:cs typeface="Montserrat Bold"/>
                <a:sym typeface="Montserrat Bold"/>
              </a:rPr>
              <a:t>60 - 75%</a:t>
            </a:r>
          </a:p>
        </p:txBody>
      </p:sp>
      <p:sp>
        <p:nvSpPr>
          <p:cNvPr id="10" name="TextBox 10"/>
          <p:cNvSpPr txBox="1"/>
          <p:nvPr/>
        </p:nvSpPr>
        <p:spPr>
          <a:xfrm>
            <a:off x="11289885" y="2746591"/>
            <a:ext cx="2708269" cy="520805"/>
          </a:xfrm>
          <a:prstGeom prst="rect">
            <a:avLst/>
          </a:prstGeom>
        </p:spPr>
        <p:txBody>
          <a:bodyPr lIns="0" tIns="0" rIns="0" bIns="0" rtlCol="0" anchor="t">
            <a:spAutoFit/>
          </a:bodyPr>
          <a:lstStyle/>
          <a:p>
            <a:pPr algn="ctr">
              <a:lnSpc>
                <a:spcPts val="4112"/>
              </a:lnSpc>
              <a:spcBef>
                <a:spcPct val="0"/>
              </a:spcBef>
            </a:pPr>
            <a:r>
              <a:rPr lang="en-US" sz="3427" b="1">
                <a:solidFill>
                  <a:srgbClr val="003399">
                    <a:alpha val="30980"/>
                  </a:srgbClr>
                </a:solidFill>
                <a:latin typeface="Montserrat Bold"/>
                <a:ea typeface="Montserrat Bold"/>
                <a:cs typeface="Montserrat Bold"/>
                <a:sym typeface="Montserrat Bold"/>
              </a:rPr>
              <a:t>20 - 35%</a:t>
            </a:r>
          </a:p>
        </p:txBody>
      </p:sp>
      <p:sp>
        <p:nvSpPr>
          <p:cNvPr id="11" name="Freeform 11"/>
          <p:cNvSpPr/>
          <p:nvPr/>
        </p:nvSpPr>
        <p:spPr>
          <a:xfrm>
            <a:off x="17259300" y="3267396"/>
            <a:ext cx="417823" cy="417823"/>
          </a:xfrm>
          <a:custGeom>
            <a:avLst/>
            <a:gdLst/>
            <a:ahLst/>
            <a:cxnLst/>
            <a:rect l="l" t="t" r="r" b="b"/>
            <a:pathLst>
              <a:path w="417823" h="417823">
                <a:moveTo>
                  <a:pt x="0" y="0"/>
                </a:moveTo>
                <a:lnTo>
                  <a:pt x="417823" y="0"/>
                </a:lnTo>
                <a:lnTo>
                  <a:pt x="417823" y="417824"/>
                </a:lnTo>
                <a:lnTo>
                  <a:pt x="0" y="417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rot="1424553">
            <a:off x="14990403" y="2075601"/>
            <a:ext cx="598072" cy="846828"/>
          </a:xfrm>
          <a:custGeom>
            <a:avLst/>
            <a:gdLst/>
            <a:ahLst/>
            <a:cxnLst/>
            <a:rect l="l" t="t" r="r" b="b"/>
            <a:pathLst>
              <a:path w="598072" h="846828">
                <a:moveTo>
                  <a:pt x="0" y="0"/>
                </a:moveTo>
                <a:lnTo>
                  <a:pt x="598072" y="0"/>
                </a:lnTo>
                <a:lnTo>
                  <a:pt x="598072" y="846828"/>
                </a:lnTo>
                <a:lnTo>
                  <a:pt x="0" y="8468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9FAEE5">
                <a:alpha val="44500"/>
              </a:srgbClr>
            </a:gs>
            <a:gs pos="100000">
              <a:srgbClr val="FFCC00">
                <a:alpha val="56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520137" y="2047171"/>
            <a:ext cx="7333121" cy="1555296"/>
          </a:xfrm>
          <a:prstGeom prst="rect">
            <a:avLst/>
          </a:prstGeom>
        </p:spPr>
        <p:txBody>
          <a:bodyPr lIns="0" tIns="0" rIns="0" bIns="0" rtlCol="0" anchor="t">
            <a:spAutoFit/>
          </a:bodyPr>
          <a:lstStyle/>
          <a:p>
            <a:pPr algn="ctr">
              <a:lnSpc>
                <a:spcPts val="6204"/>
              </a:lnSpc>
              <a:spcBef>
                <a:spcPct val="0"/>
              </a:spcBef>
            </a:pPr>
            <a:r>
              <a:rPr lang="en-US" sz="5170" b="1">
                <a:solidFill>
                  <a:srgbClr val="003399"/>
                </a:solidFill>
                <a:latin typeface="Montserrat Bold"/>
                <a:ea typeface="Montserrat Bold"/>
                <a:cs typeface="Montserrat Bold"/>
                <a:sym typeface="Montserrat Bold"/>
              </a:rPr>
              <a:t>Where is this noise coming from?</a:t>
            </a:r>
          </a:p>
        </p:txBody>
      </p:sp>
      <p:sp>
        <p:nvSpPr>
          <p:cNvPr id="3" name="Freeform 3"/>
          <p:cNvSpPr/>
          <p:nvPr/>
        </p:nvSpPr>
        <p:spPr>
          <a:xfrm rot="-1458219">
            <a:off x="4857970" y="899586"/>
            <a:ext cx="1513696" cy="1345297"/>
          </a:xfrm>
          <a:custGeom>
            <a:avLst/>
            <a:gdLst/>
            <a:ahLst/>
            <a:cxnLst/>
            <a:rect l="l" t="t" r="r" b="b"/>
            <a:pathLst>
              <a:path w="1513696" h="1345297">
                <a:moveTo>
                  <a:pt x="0" y="0"/>
                </a:moveTo>
                <a:lnTo>
                  <a:pt x="1513695" y="0"/>
                </a:lnTo>
                <a:lnTo>
                  <a:pt x="1513695" y="1345297"/>
                </a:lnTo>
                <a:lnTo>
                  <a:pt x="0" y="13452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1562187">
            <a:off x="-73347" y="2421302"/>
            <a:ext cx="5014955" cy="5822880"/>
          </a:xfrm>
          <a:custGeom>
            <a:avLst/>
            <a:gdLst/>
            <a:ahLst/>
            <a:cxnLst/>
            <a:rect l="l" t="t" r="r" b="b"/>
            <a:pathLst>
              <a:path w="5014955" h="5822880">
                <a:moveTo>
                  <a:pt x="0" y="0"/>
                </a:moveTo>
                <a:lnTo>
                  <a:pt x="5014955" y="0"/>
                </a:lnTo>
                <a:lnTo>
                  <a:pt x="5014955" y="5822880"/>
                </a:lnTo>
                <a:lnTo>
                  <a:pt x="0" y="5822880"/>
                </a:lnTo>
                <a:lnTo>
                  <a:pt x="0" y="0"/>
                </a:lnTo>
                <a:close/>
              </a:path>
            </a:pathLst>
          </a:custGeom>
          <a:blipFill>
            <a:blip r:embed="rId6">
              <a:alphaModFix amt="9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11314413" y="3092076"/>
            <a:ext cx="1385164" cy="1517987"/>
          </a:xfrm>
          <a:custGeom>
            <a:avLst/>
            <a:gdLst/>
            <a:ahLst/>
            <a:cxnLst/>
            <a:rect l="l" t="t" r="r" b="b"/>
            <a:pathLst>
              <a:path w="1385164" h="1517987">
                <a:moveTo>
                  <a:pt x="0" y="0"/>
                </a:moveTo>
                <a:lnTo>
                  <a:pt x="1385164" y="0"/>
                </a:lnTo>
                <a:lnTo>
                  <a:pt x="1385164" y="1517988"/>
                </a:lnTo>
                <a:lnTo>
                  <a:pt x="0" y="151798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TextBox 6"/>
          <p:cNvSpPr txBox="1"/>
          <p:nvPr/>
        </p:nvSpPr>
        <p:spPr>
          <a:xfrm>
            <a:off x="958493" y="6172274"/>
            <a:ext cx="5345451" cy="685800"/>
          </a:xfrm>
          <a:prstGeom prst="rect">
            <a:avLst/>
          </a:prstGeom>
        </p:spPr>
        <p:txBody>
          <a:bodyPr lIns="0" tIns="0" rIns="0" bIns="0" rtlCol="0" anchor="t">
            <a:spAutoFit/>
          </a:bodyPr>
          <a:lstStyle/>
          <a:p>
            <a:pPr algn="ctr">
              <a:lnSpc>
                <a:spcPts val="5435"/>
              </a:lnSpc>
              <a:spcBef>
                <a:spcPct val="0"/>
              </a:spcBef>
            </a:pPr>
            <a:r>
              <a:rPr lang="en-US" sz="4530" b="1">
                <a:solidFill>
                  <a:srgbClr val="003399"/>
                </a:solidFill>
                <a:latin typeface="Montserrat Bold"/>
                <a:ea typeface="Montserrat Bold"/>
                <a:cs typeface="Montserrat Bold"/>
                <a:sym typeface="Montserrat Bold"/>
              </a:rPr>
              <a:t>A mammal</a:t>
            </a:r>
          </a:p>
        </p:txBody>
      </p:sp>
      <p:sp>
        <p:nvSpPr>
          <p:cNvPr id="7" name="TextBox 7"/>
          <p:cNvSpPr txBox="1"/>
          <p:nvPr/>
        </p:nvSpPr>
        <p:spPr>
          <a:xfrm>
            <a:off x="7796378" y="6172274"/>
            <a:ext cx="4087585" cy="685800"/>
          </a:xfrm>
          <a:prstGeom prst="rect">
            <a:avLst/>
          </a:prstGeom>
        </p:spPr>
        <p:txBody>
          <a:bodyPr lIns="0" tIns="0" rIns="0" bIns="0" rtlCol="0" anchor="t">
            <a:spAutoFit/>
          </a:bodyPr>
          <a:lstStyle/>
          <a:p>
            <a:pPr algn="ctr">
              <a:lnSpc>
                <a:spcPts val="5435"/>
              </a:lnSpc>
              <a:spcBef>
                <a:spcPct val="0"/>
              </a:spcBef>
            </a:pPr>
            <a:r>
              <a:rPr lang="en-US" sz="4530" b="1">
                <a:solidFill>
                  <a:srgbClr val="174196"/>
                </a:solidFill>
                <a:latin typeface="Montserrat Bold"/>
                <a:ea typeface="Montserrat Bold"/>
                <a:cs typeface="Montserrat Bold"/>
                <a:sym typeface="Montserrat Bold"/>
              </a:rPr>
              <a:t>An insect</a:t>
            </a:r>
          </a:p>
        </p:txBody>
      </p:sp>
      <p:sp>
        <p:nvSpPr>
          <p:cNvPr id="8" name="TextBox 8"/>
          <p:cNvSpPr txBox="1"/>
          <p:nvPr/>
        </p:nvSpPr>
        <p:spPr>
          <a:xfrm>
            <a:off x="13379388" y="6172274"/>
            <a:ext cx="3950118" cy="685800"/>
          </a:xfrm>
          <a:prstGeom prst="rect">
            <a:avLst/>
          </a:prstGeom>
        </p:spPr>
        <p:txBody>
          <a:bodyPr lIns="0" tIns="0" rIns="0" bIns="0" rtlCol="0" anchor="t">
            <a:spAutoFit/>
          </a:bodyPr>
          <a:lstStyle/>
          <a:p>
            <a:pPr algn="ctr">
              <a:lnSpc>
                <a:spcPts val="5435"/>
              </a:lnSpc>
              <a:spcBef>
                <a:spcPct val="0"/>
              </a:spcBef>
            </a:pPr>
            <a:r>
              <a:rPr lang="en-US" sz="4530" b="1">
                <a:solidFill>
                  <a:srgbClr val="174196"/>
                </a:solidFill>
                <a:latin typeface="Montserrat Bold"/>
                <a:ea typeface="Montserrat Bold"/>
                <a:cs typeface="Montserrat Bold"/>
                <a:sym typeface="Montserrat Bold"/>
              </a:rPr>
              <a:t>A plant</a:t>
            </a:r>
          </a:p>
        </p:txBody>
      </p:sp>
      <p:sp>
        <p:nvSpPr>
          <p:cNvPr id="24" name="Freeform 24"/>
          <p:cNvSpPr/>
          <p:nvPr/>
        </p:nvSpPr>
        <p:spPr>
          <a:xfrm rot="1424553">
            <a:off x="13718056" y="5583782"/>
            <a:ext cx="598072" cy="846828"/>
          </a:xfrm>
          <a:custGeom>
            <a:avLst/>
            <a:gdLst/>
            <a:ahLst/>
            <a:cxnLst/>
            <a:rect l="l" t="t" r="r" b="b"/>
            <a:pathLst>
              <a:path w="598072" h="846828">
                <a:moveTo>
                  <a:pt x="0" y="0"/>
                </a:moveTo>
                <a:lnTo>
                  <a:pt x="598072" y="0"/>
                </a:lnTo>
                <a:lnTo>
                  <a:pt x="598072" y="846828"/>
                </a:lnTo>
                <a:lnTo>
                  <a:pt x="0" y="84682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5" name="Freeform 25"/>
          <p:cNvSpPr/>
          <p:nvPr/>
        </p:nvSpPr>
        <p:spPr>
          <a:xfrm rot="1424553">
            <a:off x="1465431" y="5417306"/>
            <a:ext cx="598072" cy="846828"/>
          </a:xfrm>
          <a:custGeom>
            <a:avLst/>
            <a:gdLst/>
            <a:ahLst/>
            <a:cxnLst/>
            <a:rect l="l" t="t" r="r" b="b"/>
            <a:pathLst>
              <a:path w="598072" h="846828">
                <a:moveTo>
                  <a:pt x="0" y="0"/>
                </a:moveTo>
                <a:lnTo>
                  <a:pt x="598073" y="0"/>
                </a:lnTo>
                <a:lnTo>
                  <a:pt x="598073" y="846828"/>
                </a:lnTo>
                <a:lnTo>
                  <a:pt x="0" y="84682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6" name="Freeform 26"/>
          <p:cNvSpPr/>
          <p:nvPr/>
        </p:nvSpPr>
        <p:spPr>
          <a:xfrm rot="1424553">
            <a:off x="7941547" y="5583782"/>
            <a:ext cx="598072" cy="846828"/>
          </a:xfrm>
          <a:custGeom>
            <a:avLst/>
            <a:gdLst/>
            <a:ahLst/>
            <a:cxnLst/>
            <a:rect l="l" t="t" r="r" b="b"/>
            <a:pathLst>
              <a:path w="598072" h="846828">
                <a:moveTo>
                  <a:pt x="0" y="0"/>
                </a:moveTo>
                <a:lnTo>
                  <a:pt x="598072" y="0"/>
                </a:lnTo>
                <a:lnTo>
                  <a:pt x="598072" y="846828"/>
                </a:lnTo>
                <a:lnTo>
                  <a:pt x="0" y="84682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pic>
        <p:nvPicPr>
          <p:cNvPr id="27" name="Picture 21">
            <a:hlinkClick r:id="" action="ppaction://media"/>
            <a:extLst>
              <a:ext uri="{FF2B5EF4-FFF2-40B4-BE49-F238E27FC236}">
                <a16:creationId xmlns:a16="http://schemas.microsoft.com/office/drawing/2014/main" id="{CBDFE2B3-4645-48F2-6705-CEF7D4B0A44F}"/>
              </a:ext>
            </a:extLst>
          </p:cNvPr>
          <p:cNvPicPr>
            <a:picLocks noChangeAspect="1"/>
          </p:cNvPicPr>
          <p:nvPr>
            <a:audioFile r:link="rId1"/>
            <p:extLst>
              <p:ext uri="{DAA4B4D4-6D71-4841-9C94-3DE7FCFB9230}">
                <p14:media xmlns:p14="http://schemas.microsoft.com/office/powerpoint/2010/main" r:embed="rId2">
                  <p14:trim end="20691.997"/>
                  <p14:fade out="2600"/>
                </p14:media>
              </p:ext>
            </p:extLst>
          </p:nvPr>
        </p:nvPicPr>
        <p:blipFill>
          <a:blip r:embed="rId16">
            <a:extLst>
              <a:ext uri="{96DAC541-7B7A-43D3-8B79-37D633B846F1}">
                <asvg:svgBlip xmlns:asvg="http://schemas.microsoft.com/office/drawing/2016/SVG/main" r:embed="rId17"/>
              </a:ext>
            </a:extLst>
          </a:blip>
          <a:stretch>
            <a:fillRect/>
          </a:stretch>
        </p:blipFill>
        <p:spPr>
          <a:xfrm>
            <a:off x="8740290" y="3929342"/>
            <a:ext cx="1028700" cy="1028700"/>
          </a:xfrm>
          <a:prstGeom prst="rect">
            <a:avLst/>
          </a:prstGeom>
        </p:spPr>
      </p:pic>
    </p:spTree>
  </p:cSld>
  <p:clrMapOvr>
    <a:masterClrMapping/>
  </p:clrMapOvr>
  <p:timing>
    <p:tnLst>
      <p:par>
        <p:cTn id="1" dur="indefinite" restart="never" nodeType="tmRoot">
          <p:childTnLst>
            <p:audio>
              <p:cMediaNode vol="100000" showWhenStopped="0">
                <p:cTn id="2"/>
                <p:tgtEl>
                  <p:spTgt spid="2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9FAEE5">
                <a:alpha val="44500"/>
              </a:srgbClr>
            </a:gs>
            <a:gs pos="100000">
              <a:srgbClr val="FFCC00">
                <a:alpha val="56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1061338" y="4883860"/>
            <a:ext cx="5711322" cy="1190625"/>
          </a:xfrm>
          <a:prstGeom prst="rect">
            <a:avLst/>
          </a:prstGeom>
        </p:spPr>
        <p:txBody>
          <a:bodyPr lIns="0" tIns="0" rIns="0" bIns="0" rtlCol="0" anchor="t">
            <a:spAutoFit/>
          </a:bodyPr>
          <a:lstStyle/>
          <a:p>
            <a:pPr algn="ctr">
              <a:lnSpc>
                <a:spcPts val="4799"/>
              </a:lnSpc>
              <a:spcBef>
                <a:spcPct val="0"/>
              </a:spcBef>
            </a:pPr>
            <a:r>
              <a:rPr lang="en-US" sz="3999" b="1">
                <a:solidFill>
                  <a:srgbClr val="174196"/>
                </a:solidFill>
                <a:latin typeface="Montserrat Bold"/>
                <a:ea typeface="Montserrat Bold"/>
                <a:cs typeface="Montserrat Bold"/>
                <a:sym typeface="Montserrat Bold"/>
              </a:rPr>
              <a:t>Where is this noise coming from?</a:t>
            </a:r>
          </a:p>
        </p:txBody>
      </p:sp>
      <p:sp>
        <p:nvSpPr>
          <p:cNvPr id="3" name="Freeform 3"/>
          <p:cNvSpPr/>
          <p:nvPr/>
        </p:nvSpPr>
        <p:spPr>
          <a:xfrm rot="-1657999">
            <a:off x="1018425" y="4143969"/>
            <a:ext cx="1047554" cy="931014"/>
          </a:xfrm>
          <a:custGeom>
            <a:avLst/>
            <a:gdLst/>
            <a:ahLst/>
            <a:cxnLst/>
            <a:rect l="l" t="t" r="r" b="b"/>
            <a:pathLst>
              <a:path w="1047554" h="931014">
                <a:moveTo>
                  <a:pt x="0" y="0"/>
                </a:moveTo>
                <a:lnTo>
                  <a:pt x="1047554" y="0"/>
                </a:lnTo>
                <a:lnTo>
                  <a:pt x="1047554" y="931014"/>
                </a:lnTo>
                <a:lnTo>
                  <a:pt x="0" y="9310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p:cNvGrpSpPr/>
          <p:nvPr/>
        </p:nvGrpSpPr>
        <p:grpSpPr>
          <a:xfrm>
            <a:off x="7699491" y="4465349"/>
            <a:ext cx="8446834" cy="2625220"/>
            <a:chOff x="0" y="0"/>
            <a:chExt cx="2378673" cy="668758"/>
          </a:xfrm>
        </p:grpSpPr>
        <p:sp>
          <p:nvSpPr>
            <p:cNvPr id="5" name="Freeform 5"/>
            <p:cNvSpPr/>
            <p:nvPr/>
          </p:nvSpPr>
          <p:spPr>
            <a:xfrm>
              <a:off x="0" y="0"/>
              <a:ext cx="2378673" cy="668758"/>
            </a:xfrm>
            <a:custGeom>
              <a:avLst/>
              <a:gdLst/>
              <a:ahLst/>
              <a:cxnLst/>
              <a:rect l="l" t="t" r="r" b="b"/>
              <a:pathLst>
                <a:path w="2378673" h="668758">
                  <a:moveTo>
                    <a:pt x="34717" y="0"/>
                  </a:moveTo>
                  <a:lnTo>
                    <a:pt x="2343956" y="0"/>
                  </a:lnTo>
                  <a:cubicBezTo>
                    <a:pt x="2353164" y="0"/>
                    <a:pt x="2361994" y="3658"/>
                    <a:pt x="2368505" y="10168"/>
                  </a:cubicBezTo>
                  <a:cubicBezTo>
                    <a:pt x="2375015" y="16679"/>
                    <a:pt x="2378673" y="25510"/>
                    <a:pt x="2378673" y="34717"/>
                  </a:cubicBezTo>
                  <a:lnTo>
                    <a:pt x="2378673" y="634041"/>
                  </a:lnTo>
                  <a:cubicBezTo>
                    <a:pt x="2378673" y="643249"/>
                    <a:pt x="2375015" y="652079"/>
                    <a:pt x="2368505" y="658590"/>
                  </a:cubicBezTo>
                  <a:cubicBezTo>
                    <a:pt x="2361994" y="665101"/>
                    <a:pt x="2353164" y="668758"/>
                    <a:pt x="2343956" y="668758"/>
                  </a:cubicBezTo>
                  <a:lnTo>
                    <a:pt x="34717" y="668758"/>
                  </a:lnTo>
                  <a:cubicBezTo>
                    <a:pt x="25510" y="668758"/>
                    <a:pt x="16679" y="665101"/>
                    <a:pt x="10168" y="658590"/>
                  </a:cubicBezTo>
                  <a:cubicBezTo>
                    <a:pt x="3658" y="652079"/>
                    <a:pt x="0" y="643249"/>
                    <a:pt x="0" y="634041"/>
                  </a:cubicBezTo>
                  <a:lnTo>
                    <a:pt x="0" y="34717"/>
                  </a:lnTo>
                  <a:cubicBezTo>
                    <a:pt x="0" y="25510"/>
                    <a:pt x="3658" y="16679"/>
                    <a:pt x="10168" y="10168"/>
                  </a:cubicBezTo>
                  <a:cubicBezTo>
                    <a:pt x="16679" y="3658"/>
                    <a:pt x="25510" y="0"/>
                    <a:pt x="34717" y="0"/>
                  </a:cubicBezTo>
                  <a:close/>
                </a:path>
              </a:pathLst>
            </a:custGeom>
            <a:solidFill>
              <a:srgbClr val="FFF9FC"/>
            </a:solidFill>
          </p:spPr>
          <p:txBody>
            <a:bodyPr/>
            <a:lstStyle/>
            <a:p>
              <a:endParaRPr lang="en-US"/>
            </a:p>
          </p:txBody>
        </p:sp>
        <p:sp>
          <p:nvSpPr>
            <p:cNvPr id="6" name="TextBox 6"/>
            <p:cNvSpPr txBox="1"/>
            <p:nvPr/>
          </p:nvSpPr>
          <p:spPr>
            <a:xfrm>
              <a:off x="0" y="9525"/>
              <a:ext cx="2378673" cy="659233"/>
            </a:xfrm>
            <a:prstGeom prst="rect">
              <a:avLst/>
            </a:prstGeom>
          </p:spPr>
          <p:txBody>
            <a:bodyPr lIns="47269" tIns="47269" rIns="47269" bIns="47269" rtlCol="0" anchor="ctr"/>
            <a:lstStyle/>
            <a:p>
              <a:pPr algn="ctr">
                <a:lnSpc>
                  <a:spcPts val="2978"/>
                </a:lnSpc>
              </a:pPr>
              <a:endParaRPr/>
            </a:p>
          </p:txBody>
        </p:sp>
      </p:grpSp>
      <p:sp>
        <p:nvSpPr>
          <p:cNvPr id="7" name="TextBox 7"/>
          <p:cNvSpPr txBox="1"/>
          <p:nvPr/>
        </p:nvSpPr>
        <p:spPr>
          <a:xfrm>
            <a:off x="7974519" y="4599951"/>
            <a:ext cx="8446834" cy="2755113"/>
          </a:xfrm>
          <a:prstGeom prst="rect">
            <a:avLst/>
          </a:prstGeom>
        </p:spPr>
        <p:txBody>
          <a:bodyPr lIns="0" tIns="0" rIns="0" bIns="0" rtlCol="0" anchor="t">
            <a:spAutoFit/>
          </a:bodyPr>
          <a:lstStyle/>
          <a:p>
            <a:pPr algn="just">
              <a:lnSpc>
                <a:spcPts val="2351"/>
              </a:lnSpc>
            </a:pPr>
            <a:endParaRPr dirty="0"/>
          </a:p>
          <a:p>
            <a:pPr>
              <a:lnSpc>
                <a:spcPts val="2351"/>
              </a:lnSpc>
            </a:pPr>
            <a:r>
              <a:rPr lang="en-US" sz="1959" dirty="0">
                <a:solidFill>
                  <a:srgbClr val="174196"/>
                </a:solidFill>
                <a:latin typeface="Montserrat"/>
                <a:ea typeface="Montserrat"/>
                <a:cs typeface="Montserrat"/>
                <a:sym typeface="Montserrat"/>
              </a:rPr>
              <a:t>Discovered by researchers at Tel Aviv University, following experiments carried out on tomato, tobacco, maize, wheat and cactus plants: plants emit sounds in the ultrasound range when they are under stress. </a:t>
            </a:r>
          </a:p>
          <a:p>
            <a:pPr algn="just">
              <a:lnSpc>
                <a:spcPts val="2351"/>
              </a:lnSpc>
            </a:pPr>
            <a:endParaRPr lang="en-US" sz="1959" dirty="0">
              <a:solidFill>
                <a:srgbClr val="174196"/>
              </a:solidFill>
              <a:latin typeface="Montserrat"/>
              <a:ea typeface="Montserrat"/>
              <a:cs typeface="Montserrat"/>
              <a:sym typeface="Montserrat"/>
            </a:endParaRPr>
          </a:p>
          <a:p>
            <a:pPr algn="just">
              <a:lnSpc>
                <a:spcPts val="2351"/>
              </a:lnSpc>
            </a:pPr>
            <a:r>
              <a:rPr lang="en-US" sz="1959" dirty="0">
                <a:solidFill>
                  <a:srgbClr val="174196"/>
                </a:solidFill>
                <a:latin typeface="Montserrat"/>
                <a:ea typeface="Montserrat"/>
                <a:cs typeface="Montserrat"/>
                <a:sym typeface="Montserrat"/>
              </a:rPr>
              <a:t>A possible ‘early warning system’ for farmers in the future.</a:t>
            </a:r>
          </a:p>
          <a:p>
            <a:pPr algn="just">
              <a:lnSpc>
                <a:spcPts val="2351"/>
              </a:lnSpc>
              <a:spcBef>
                <a:spcPct val="0"/>
              </a:spcBef>
            </a:pPr>
            <a:endParaRPr lang="en-US" sz="1959" dirty="0">
              <a:solidFill>
                <a:srgbClr val="174196"/>
              </a:solidFill>
              <a:latin typeface="Montserrat"/>
              <a:ea typeface="Montserrat"/>
              <a:cs typeface="Montserrat"/>
              <a:sym typeface="Montserrat"/>
            </a:endParaRPr>
          </a:p>
          <a:p>
            <a:pPr algn="just">
              <a:lnSpc>
                <a:spcPts val="2351"/>
              </a:lnSpc>
              <a:spcBef>
                <a:spcPct val="0"/>
              </a:spcBef>
            </a:pPr>
            <a:endParaRPr lang="en-US" sz="1959" dirty="0">
              <a:solidFill>
                <a:srgbClr val="174196"/>
              </a:solidFill>
              <a:latin typeface="Montserrat"/>
              <a:ea typeface="Montserrat"/>
              <a:cs typeface="Montserrat"/>
              <a:sym typeface="Montserrat"/>
            </a:endParaRPr>
          </a:p>
        </p:txBody>
      </p:sp>
      <p:sp>
        <p:nvSpPr>
          <p:cNvPr id="8" name="TextBox 8"/>
          <p:cNvSpPr txBox="1"/>
          <p:nvPr/>
        </p:nvSpPr>
        <p:spPr>
          <a:xfrm>
            <a:off x="6772661" y="3319883"/>
            <a:ext cx="4047821" cy="534924"/>
          </a:xfrm>
          <a:prstGeom prst="rect">
            <a:avLst/>
          </a:prstGeom>
        </p:spPr>
        <p:txBody>
          <a:bodyPr lIns="0" tIns="0" rIns="0" bIns="0" rtlCol="0" anchor="t">
            <a:spAutoFit/>
          </a:bodyPr>
          <a:lstStyle/>
          <a:p>
            <a:pPr algn="ctr">
              <a:lnSpc>
                <a:spcPts val="4227"/>
              </a:lnSpc>
              <a:spcBef>
                <a:spcPct val="0"/>
              </a:spcBef>
            </a:pPr>
            <a:r>
              <a:rPr lang="en-US" sz="3522" b="1">
                <a:solidFill>
                  <a:srgbClr val="003399">
                    <a:alpha val="14902"/>
                  </a:srgbClr>
                </a:solidFill>
                <a:latin typeface="Montserrat Bold"/>
                <a:ea typeface="Montserrat Bold"/>
                <a:cs typeface="Montserrat Bold"/>
                <a:sym typeface="Montserrat Bold"/>
              </a:rPr>
              <a:t>A mammal</a:t>
            </a:r>
          </a:p>
        </p:txBody>
      </p:sp>
      <p:sp>
        <p:nvSpPr>
          <p:cNvPr id="9" name="TextBox 9"/>
          <p:cNvSpPr txBox="1"/>
          <p:nvPr/>
        </p:nvSpPr>
        <p:spPr>
          <a:xfrm>
            <a:off x="11003620" y="3319863"/>
            <a:ext cx="3222498" cy="534924"/>
          </a:xfrm>
          <a:prstGeom prst="rect">
            <a:avLst/>
          </a:prstGeom>
        </p:spPr>
        <p:txBody>
          <a:bodyPr lIns="0" tIns="0" rIns="0" bIns="0" rtlCol="0" anchor="t">
            <a:spAutoFit/>
          </a:bodyPr>
          <a:lstStyle/>
          <a:p>
            <a:pPr algn="ctr">
              <a:lnSpc>
                <a:spcPts val="4227"/>
              </a:lnSpc>
              <a:spcBef>
                <a:spcPct val="0"/>
              </a:spcBef>
            </a:pPr>
            <a:r>
              <a:rPr lang="en-US" sz="3522" b="1">
                <a:solidFill>
                  <a:srgbClr val="174196">
                    <a:alpha val="14902"/>
                  </a:srgbClr>
                </a:solidFill>
                <a:latin typeface="Montserrat Bold"/>
                <a:ea typeface="Montserrat Bold"/>
                <a:cs typeface="Montserrat Bold"/>
                <a:sym typeface="Montserrat Bold"/>
              </a:rPr>
              <a:t>An Insect</a:t>
            </a:r>
          </a:p>
        </p:txBody>
      </p:sp>
      <p:sp>
        <p:nvSpPr>
          <p:cNvPr id="10" name="TextBox 10"/>
          <p:cNvSpPr txBox="1"/>
          <p:nvPr/>
        </p:nvSpPr>
        <p:spPr>
          <a:xfrm>
            <a:off x="14864291" y="3319883"/>
            <a:ext cx="3114125" cy="534924"/>
          </a:xfrm>
          <a:prstGeom prst="rect">
            <a:avLst/>
          </a:prstGeom>
        </p:spPr>
        <p:txBody>
          <a:bodyPr lIns="0" tIns="0" rIns="0" bIns="0" rtlCol="0" anchor="t">
            <a:spAutoFit/>
          </a:bodyPr>
          <a:lstStyle/>
          <a:p>
            <a:pPr algn="ctr">
              <a:lnSpc>
                <a:spcPts val="4227"/>
              </a:lnSpc>
              <a:spcBef>
                <a:spcPct val="0"/>
              </a:spcBef>
            </a:pPr>
            <a:r>
              <a:rPr lang="en-US" sz="3522" b="1">
                <a:solidFill>
                  <a:srgbClr val="174196"/>
                </a:solidFill>
                <a:latin typeface="Montserrat Bold"/>
                <a:ea typeface="Montserrat Bold"/>
                <a:cs typeface="Montserrat Bold"/>
                <a:sym typeface="Montserrat Bold"/>
              </a:rPr>
              <a:t>A plant</a:t>
            </a:r>
          </a:p>
        </p:txBody>
      </p:sp>
      <p:sp>
        <p:nvSpPr>
          <p:cNvPr id="11" name="Freeform 11"/>
          <p:cNvSpPr/>
          <p:nvPr/>
        </p:nvSpPr>
        <p:spPr>
          <a:xfrm>
            <a:off x="17259300" y="3745223"/>
            <a:ext cx="417823" cy="417823"/>
          </a:xfrm>
          <a:custGeom>
            <a:avLst/>
            <a:gdLst/>
            <a:ahLst/>
            <a:cxnLst/>
            <a:rect l="l" t="t" r="r" b="b"/>
            <a:pathLst>
              <a:path w="417823" h="417823">
                <a:moveTo>
                  <a:pt x="0" y="0"/>
                </a:moveTo>
                <a:lnTo>
                  <a:pt x="417823" y="0"/>
                </a:lnTo>
                <a:lnTo>
                  <a:pt x="417823" y="417823"/>
                </a:lnTo>
                <a:lnTo>
                  <a:pt x="0" y="4178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rot="1562187">
            <a:off x="270806" y="2567732"/>
            <a:ext cx="5014955" cy="5822880"/>
          </a:xfrm>
          <a:custGeom>
            <a:avLst/>
            <a:gdLst/>
            <a:ahLst/>
            <a:cxnLst/>
            <a:rect l="l" t="t" r="r" b="b"/>
            <a:pathLst>
              <a:path w="5014955" h="5822880">
                <a:moveTo>
                  <a:pt x="0" y="0"/>
                </a:moveTo>
                <a:lnTo>
                  <a:pt x="5014955" y="0"/>
                </a:lnTo>
                <a:lnTo>
                  <a:pt x="5014955" y="5822880"/>
                </a:lnTo>
                <a:lnTo>
                  <a:pt x="0" y="5822880"/>
                </a:lnTo>
                <a:lnTo>
                  <a:pt x="0" y="0"/>
                </a:lnTo>
                <a:close/>
              </a:path>
            </a:pathLst>
          </a:custGeom>
          <a:blipFill>
            <a:blip r:embed="rId6">
              <a:alphaModFix amt="9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Freeform 13"/>
          <p:cNvSpPr/>
          <p:nvPr/>
        </p:nvSpPr>
        <p:spPr>
          <a:xfrm rot="1424553">
            <a:off x="15104712" y="2655933"/>
            <a:ext cx="598072" cy="846828"/>
          </a:xfrm>
          <a:custGeom>
            <a:avLst/>
            <a:gdLst/>
            <a:ahLst/>
            <a:cxnLst/>
            <a:rect l="l" t="t" r="r" b="b"/>
            <a:pathLst>
              <a:path w="598072" h="846828">
                <a:moveTo>
                  <a:pt x="0" y="0"/>
                </a:moveTo>
                <a:lnTo>
                  <a:pt x="598073" y="0"/>
                </a:lnTo>
                <a:lnTo>
                  <a:pt x="598073" y="846828"/>
                </a:lnTo>
                <a:lnTo>
                  <a:pt x="0" y="8468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70075">
                <a:alpha val="47000"/>
              </a:srgbClr>
            </a:gs>
            <a:gs pos="100000">
              <a:srgbClr val="9FAEE5">
                <a:alpha val="6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0162927" y="1028700"/>
            <a:ext cx="4951513" cy="4951513"/>
          </a:xfrm>
          <a:custGeom>
            <a:avLst/>
            <a:gdLst/>
            <a:ahLst/>
            <a:cxnLst/>
            <a:rect l="l" t="t" r="r" b="b"/>
            <a:pathLst>
              <a:path w="4951513" h="4951513">
                <a:moveTo>
                  <a:pt x="0" y="0"/>
                </a:moveTo>
                <a:lnTo>
                  <a:pt x="4951513" y="0"/>
                </a:lnTo>
                <a:lnTo>
                  <a:pt x="4951513" y="4951513"/>
                </a:lnTo>
                <a:lnTo>
                  <a:pt x="0" y="4951513"/>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13467356" y="6118881"/>
            <a:ext cx="4533920" cy="1371600"/>
          </a:xfrm>
          <a:prstGeom prst="rect">
            <a:avLst/>
          </a:prstGeom>
        </p:spPr>
        <p:txBody>
          <a:bodyPr lIns="0" tIns="0" rIns="0" bIns="0" rtlCol="0" anchor="t">
            <a:spAutoFit/>
          </a:bodyPr>
          <a:lstStyle/>
          <a:p>
            <a:pPr algn="ctr">
              <a:lnSpc>
                <a:spcPts val="5435"/>
              </a:lnSpc>
              <a:spcBef>
                <a:spcPct val="0"/>
              </a:spcBef>
            </a:pPr>
            <a:r>
              <a:rPr lang="en-US" sz="4530" b="1">
                <a:solidFill>
                  <a:srgbClr val="003399"/>
                </a:solidFill>
                <a:latin typeface="Montserrat Bold"/>
                <a:ea typeface="Montserrat Bold"/>
                <a:cs typeface="Montserrat Bold"/>
                <a:sym typeface="Montserrat Bold"/>
              </a:rPr>
              <a:t>Approximately 1 kg</a:t>
            </a:r>
          </a:p>
        </p:txBody>
      </p:sp>
      <p:sp>
        <p:nvSpPr>
          <p:cNvPr id="4" name="TextBox 4"/>
          <p:cNvSpPr txBox="1"/>
          <p:nvPr/>
        </p:nvSpPr>
        <p:spPr>
          <a:xfrm>
            <a:off x="7400400" y="6118881"/>
            <a:ext cx="4834706" cy="1371600"/>
          </a:xfrm>
          <a:prstGeom prst="rect">
            <a:avLst/>
          </a:prstGeom>
        </p:spPr>
        <p:txBody>
          <a:bodyPr lIns="0" tIns="0" rIns="0" bIns="0" rtlCol="0" anchor="t">
            <a:spAutoFit/>
          </a:bodyPr>
          <a:lstStyle/>
          <a:p>
            <a:pPr algn="ctr">
              <a:lnSpc>
                <a:spcPts val="5435"/>
              </a:lnSpc>
              <a:spcBef>
                <a:spcPct val="0"/>
              </a:spcBef>
            </a:pPr>
            <a:r>
              <a:rPr lang="en-US" sz="4530" b="1">
                <a:solidFill>
                  <a:srgbClr val="003399"/>
                </a:solidFill>
                <a:latin typeface="Montserrat Bold"/>
                <a:ea typeface="Montserrat Bold"/>
                <a:cs typeface="Montserrat Bold"/>
                <a:sym typeface="Montserrat Bold"/>
              </a:rPr>
              <a:t>Approximately 500 g</a:t>
            </a:r>
          </a:p>
        </p:txBody>
      </p:sp>
      <p:sp>
        <p:nvSpPr>
          <p:cNvPr id="5" name="TextBox 5"/>
          <p:cNvSpPr txBox="1"/>
          <p:nvPr/>
        </p:nvSpPr>
        <p:spPr>
          <a:xfrm>
            <a:off x="920041" y="6018240"/>
            <a:ext cx="4859039" cy="1371600"/>
          </a:xfrm>
          <a:prstGeom prst="rect">
            <a:avLst/>
          </a:prstGeom>
        </p:spPr>
        <p:txBody>
          <a:bodyPr lIns="0" tIns="0" rIns="0" bIns="0" rtlCol="0" anchor="t">
            <a:spAutoFit/>
          </a:bodyPr>
          <a:lstStyle/>
          <a:p>
            <a:pPr algn="ctr">
              <a:lnSpc>
                <a:spcPts val="5435"/>
              </a:lnSpc>
              <a:spcBef>
                <a:spcPct val="0"/>
              </a:spcBef>
            </a:pPr>
            <a:r>
              <a:rPr lang="en-US" sz="4530" b="1">
                <a:solidFill>
                  <a:srgbClr val="003399"/>
                </a:solidFill>
                <a:latin typeface="Montserrat Bold"/>
                <a:ea typeface="Montserrat Bold"/>
                <a:cs typeface="Montserrat Bold"/>
                <a:sym typeface="Montserrat Bold"/>
              </a:rPr>
              <a:t>Approximately 300 mg</a:t>
            </a:r>
          </a:p>
        </p:txBody>
      </p:sp>
      <p:sp>
        <p:nvSpPr>
          <p:cNvPr id="6" name="TextBox 6"/>
          <p:cNvSpPr txBox="1"/>
          <p:nvPr/>
        </p:nvSpPr>
        <p:spPr>
          <a:xfrm>
            <a:off x="5366378" y="1568056"/>
            <a:ext cx="8428412" cy="2332945"/>
          </a:xfrm>
          <a:prstGeom prst="rect">
            <a:avLst/>
          </a:prstGeom>
        </p:spPr>
        <p:txBody>
          <a:bodyPr lIns="0" tIns="0" rIns="0" bIns="0" rtlCol="0" anchor="t">
            <a:spAutoFit/>
          </a:bodyPr>
          <a:lstStyle/>
          <a:p>
            <a:pPr algn="ctr">
              <a:lnSpc>
                <a:spcPts val="6209"/>
              </a:lnSpc>
              <a:spcBef>
                <a:spcPct val="0"/>
              </a:spcBef>
            </a:pPr>
            <a:r>
              <a:rPr lang="en-US" sz="5174" b="1">
                <a:solidFill>
                  <a:srgbClr val="003399"/>
                </a:solidFill>
                <a:latin typeface="Montserrat Bold"/>
                <a:ea typeface="Montserrat Bold"/>
                <a:cs typeface="Montserrat Bold"/>
                <a:sym typeface="Montserrat Bold"/>
              </a:rPr>
              <a:t>How much do all the bacteria in our body weigh?</a:t>
            </a:r>
          </a:p>
        </p:txBody>
      </p:sp>
      <p:sp>
        <p:nvSpPr>
          <p:cNvPr id="7" name="Freeform 7"/>
          <p:cNvSpPr/>
          <p:nvPr/>
        </p:nvSpPr>
        <p:spPr>
          <a:xfrm rot="-1657999">
            <a:off x="4731011" y="613395"/>
            <a:ext cx="1595197" cy="1417731"/>
          </a:xfrm>
          <a:custGeom>
            <a:avLst/>
            <a:gdLst/>
            <a:ahLst/>
            <a:cxnLst/>
            <a:rect l="l" t="t" r="r" b="b"/>
            <a:pathLst>
              <a:path w="1595197" h="1417731">
                <a:moveTo>
                  <a:pt x="0" y="0"/>
                </a:moveTo>
                <a:lnTo>
                  <a:pt x="1595197" y="0"/>
                </a:lnTo>
                <a:lnTo>
                  <a:pt x="1595197" y="1417731"/>
                </a:lnTo>
                <a:lnTo>
                  <a:pt x="0" y="14177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3" name="Freeform 23"/>
          <p:cNvSpPr/>
          <p:nvPr/>
        </p:nvSpPr>
        <p:spPr>
          <a:xfrm rot="1424553">
            <a:off x="13041025" y="5328705"/>
            <a:ext cx="598072" cy="846828"/>
          </a:xfrm>
          <a:custGeom>
            <a:avLst/>
            <a:gdLst/>
            <a:ahLst/>
            <a:cxnLst/>
            <a:rect l="l" t="t" r="r" b="b"/>
            <a:pathLst>
              <a:path w="598072" h="846828">
                <a:moveTo>
                  <a:pt x="0" y="0"/>
                </a:moveTo>
                <a:lnTo>
                  <a:pt x="598072" y="0"/>
                </a:lnTo>
                <a:lnTo>
                  <a:pt x="598072" y="846829"/>
                </a:lnTo>
                <a:lnTo>
                  <a:pt x="0" y="84682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4" name="Freeform 24"/>
          <p:cNvSpPr/>
          <p:nvPr/>
        </p:nvSpPr>
        <p:spPr>
          <a:xfrm rot="1424553">
            <a:off x="7101364" y="5328705"/>
            <a:ext cx="598072" cy="846828"/>
          </a:xfrm>
          <a:custGeom>
            <a:avLst/>
            <a:gdLst/>
            <a:ahLst/>
            <a:cxnLst/>
            <a:rect l="l" t="t" r="r" b="b"/>
            <a:pathLst>
              <a:path w="598072" h="846828">
                <a:moveTo>
                  <a:pt x="0" y="0"/>
                </a:moveTo>
                <a:lnTo>
                  <a:pt x="598072" y="0"/>
                </a:lnTo>
                <a:lnTo>
                  <a:pt x="598072" y="846829"/>
                </a:lnTo>
                <a:lnTo>
                  <a:pt x="0" y="84682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5" name="Freeform 25"/>
          <p:cNvSpPr/>
          <p:nvPr/>
        </p:nvSpPr>
        <p:spPr>
          <a:xfrm rot="1424553">
            <a:off x="621005" y="5228064"/>
            <a:ext cx="598072" cy="846828"/>
          </a:xfrm>
          <a:custGeom>
            <a:avLst/>
            <a:gdLst/>
            <a:ahLst/>
            <a:cxnLst/>
            <a:rect l="l" t="t" r="r" b="b"/>
            <a:pathLst>
              <a:path w="598072" h="846828">
                <a:moveTo>
                  <a:pt x="0" y="0"/>
                </a:moveTo>
                <a:lnTo>
                  <a:pt x="598072" y="0"/>
                </a:lnTo>
                <a:lnTo>
                  <a:pt x="598072" y="846828"/>
                </a:lnTo>
                <a:lnTo>
                  <a:pt x="0" y="84682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C70075">
                <a:alpha val="47000"/>
              </a:srgbClr>
            </a:gs>
            <a:gs pos="100000">
              <a:srgbClr val="9FAEE5">
                <a:alpha val="6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548696" y="1449465"/>
            <a:ext cx="7674627" cy="1190625"/>
          </a:xfrm>
          <a:prstGeom prst="rect">
            <a:avLst/>
          </a:prstGeom>
        </p:spPr>
        <p:txBody>
          <a:bodyPr lIns="0" tIns="0" rIns="0" bIns="0" rtlCol="0" anchor="t">
            <a:spAutoFit/>
          </a:bodyPr>
          <a:lstStyle/>
          <a:p>
            <a:pPr algn="ctr">
              <a:lnSpc>
                <a:spcPts val="4799"/>
              </a:lnSpc>
              <a:spcBef>
                <a:spcPct val="0"/>
              </a:spcBef>
            </a:pPr>
            <a:r>
              <a:rPr lang="en-US" sz="3999" b="1">
                <a:solidFill>
                  <a:srgbClr val="003399"/>
                </a:solidFill>
                <a:latin typeface="Montserrat Bold"/>
                <a:ea typeface="Montserrat Bold"/>
                <a:cs typeface="Montserrat Bold"/>
                <a:sym typeface="Montserrat Bold"/>
              </a:rPr>
              <a:t>How much do all the bacteria in our body weigh?</a:t>
            </a:r>
          </a:p>
        </p:txBody>
      </p:sp>
      <p:sp>
        <p:nvSpPr>
          <p:cNvPr id="3" name="Freeform 3"/>
          <p:cNvSpPr/>
          <p:nvPr/>
        </p:nvSpPr>
        <p:spPr>
          <a:xfrm rot="-1657999">
            <a:off x="5210079" y="772922"/>
            <a:ext cx="975376" cy="866865"/>
          </a:xfrm>
          <a:custGeom>
            <a:avLst/>
            <a:gdLst/>
            <a:ahLst/>
            <a:cxnLst/>
            <a:rect l="l" t="t" r="r" b="b"/>
            <a:pathLst>
              <a:path w="975376" h="866865">
                <a:moveTo>
                  <a:pt x="0" y="0"/>
                </a:moveTo>
                <a:lnTo>
                  <a:pt x="975376" y="0"/>
                </a:lnTo>
                <a:lnTo>
                  <a:pt x="975376" y="866865"/>
                </a:lnTo>
                <a:lnTo>
                  <a:pt x="0" y="8668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p:cNvGrpSpPr/>
          <p:nvPr/>
        </p:nvGrpSpPr>
        <p:grpSpPr>
          <a:xfrm>
            <a:off x="5262249" y="6741993"/>
            <a:ext cx="8340073" cy="2745986"/>
            <a:chOff x="0" y="0"/>
            <a:chExt cx="2378673" cy="751287"/>
          </a:xfrm>
        </p:grpSpPr>
        <p:sp>
          <p:nvSpPr>
            <p:cNvPr id="5" name="Freeform 5"/>
            <p:cNvSpPr/>
            <p:nvPr/>
          </p:nvSpPr>
          <p:spPr>
            <a:xfrm>
              <a:off x="0" y="0"/>
              <a:ext cx="2378673" cy="751287"/>
            </a:xfrm>
            <a:custGeom>
              <a:avLst/>
              <a:gdLst/>
              <a:ahLst/>
              <a:cxnLst/>
              <a:rect l="l" t="t" r="r" b="b"/>
              <a:pathLst>
                <a:path w="2378673" h="751287">
                  <a:moveTo>
                    <a:pt x="34717" y="0"/>
                  </a:moveTo>
                  <a:lnTo>
                    <a:pt x="2343956" y="0"/>
                  </a:lnTo>
                  <a:cubicBezTo>
                    <a:pt x="2353164" y="0"/>
                    <a:pt x="2361994" y="3658"/>
                    <a:pt x="2368505" y="10168"/>
                  </a:cubicBezTo>
                  <a:cubicBezTo>
                    <a:pt x="2375015" y="16679"/>
                    <a:pt x="2378673" y="25510"/>
                    <a:pt x="2378673" y="34717"/>
                  </a:cubicBezTo>
                  <a:lnTo>
                    <a:pt x="2378673" y="716570"/>
                  </a:lnTo>
                  <a:cubicBezTo>
                    <a:pt x="2378673" y="725778"/>
                    <a:pt x="2375015" y="734608"/>
                    <a:pt x="2368505" y="741119"/>
                  </a:cubicBezTo>
                  <a:cubicBezTo>
                    <a:pt x="2361994" y="747630"/>
                    <a:pt x="2353164" y="751287"/>
                    <a:pt x="2343956" y="751287"/>
                  </a:cubicBezTo>
                  <a:lnTo>
                    <a:pt x="34717" y="751287"/>
                  </a:lnTo>
                  <a:cubicBezTo>
                    <a:pt x="25510" y="751287"/>
                    <a:pt x="16679" y="747630"/>
                    <a:pt x="10168" y="741119"/>
                  </a:cubicBezTo>
                  <a:cubicBezTo>
                    <a:pt x="3658" y="734608"/>
                    <a:pt x="0" y="725778"/>
                    <a:pt x="0" y="716570"/>
                  </a:cubicBezTo>
                  <a:lnTo>
                    <a:pt x="0" y="34717"/>
                  </a:lnTo>
                  <a:cubicBezTo>
                    <a:pt x="0" y="25510"/>
                    <a:pt x="3658" y="16679"/>
                    <a:pt x="10168" y="10168"/>
                  </a:cubicBezTo>
                  <a:cubicBezTo>
                    <a:pt x="16679" y="3658"/>
                    <a:pt x="25510" y="0"/>
                    <a:pt x="34717" y="0"/>
                  </a:cubicBezTo>
                  <a:close/>
                </a:path>
              </a:pathLst>
            </a:custGeom>
            <a:solidFill>
              <a:srgbClr val="FFFFFF"/>
            </a:solidFill>
          </p:spPr>
          <p:txBody>
            <a:bodyPr/>
            <a:lstStyle/>
            <a:p>
              <a:endParaRPr lang="en-US"/>
            </a:p>
          </p:txBody>
        </p:sp>
        <p:sp>
          <p:nvSpPr>
            <p:cNvPr id="6" name="TextBox 6"/>
            <p:cNvSpPr txBox="1"/>
            <p:nvPr/>
          </p:nvSpPr>
          <p:spPr>
            <a:xfrm>
              <a:off x="0" y="0"/>
              <a:ext cx="2378673" cy="751287"/>
            </a:xfrm>
            <a:prstGeom prst="rect">
              <a:avLst/>
            </a:prstGeom>
          </p:spPr>
          <p:txBody>
            <a:bodyPr lIns="44012" tIns="44012" rIns="44012" bIns="44012" rtlCol="0" anchor="ctr"/>
            <a:lstStyle/>
            <a:p>
              <a:pPr algn="ctr">
                <a:lnSpc>
                  <a:spcPts val="2772"/>
                </a:lnSpc>
              </a:pPr>
              <a:endParaRPr/>
            </a:p>
          </p:txBody>
        </p:sp>
      </p:grpSp>
      <p:sp>
        <p:nvSpPr>
          <p:cNvPr id="7" name="TextBox 7"/>
          <p:cNvSpPr txBox="1"/>
          <p:nvPr/>
        </p:nvSpPr>
        <p:spPr>
          <a:xfrm>
            <a:off x="5439285" y="6882322"/>
            <a:ext cx="8340073" cy="3063018"/>
          </a:xfrm>
          <a:prstGeom prst="rect">
            <a:avLst/>
          </a:prstGeom>
        </p:spPr>
        <p:txBody>
          <a:bodyPr lIns="0" tIns="0" rIns="0" bIns="0" rtlCol="0" anchor="t">
            <a:spAutoFit/>
          </a:bodyPr>
          <a:lstStyle/>
          <a:p>
            <a:pPr>
              <a:lnSpc>
                <a:spcPts val="2356"/>
              </a:lnSpc>
            </a:pPr>
            <a:r>
              <a:rPr lang="en-US" sz="1963" dirty="0">
                <a:solidFill>
                  <a:srgbClr val="003399"/>
                </a:solidFill>
                <a:latin typeface="Montserrat"/>
                <a:ea typeface="Montserrat"/>
                <a:cs typeface="Montserrat"/>
                <a:sym typeface="Montserrat"/>
              </a:rPr>
              <a:t>The numbers are astonishing: the gut alone is estimated to be populated by</a:t>
            </a:r>
            <a:r>
              <a:rPr lang="en-US" sz="1963" b="1" dirty="0">
                <a:solidFill>
                  <a:srgbClr val="003399"/>
                </a:solidFill>
                <a:latin typeface="Montserrat Bold"/>
                <a:ea typeface="Montserrat Bold"/>
                <a:cs typeface="Montserrat Bold"/>
                <a:sym typeface="Montserrat Bold"/>
              </a:rPr>
              <a:t> 40 to 100 trillion bacteria</a:t>
            </a:r>
            <a:r>
              <a:rPr lang="en-US" sz="1963" dirty="0">
                <a:solidFill>
                  <a:srgbClr val="003399"/>
                </a:solidFill>
                <a:latin typeface="Montserrat"/>
                <a:ea typeface="Montserrat"/>
                <a:cs typeface="Montserrat"/>
                <a:sym typeface="Montserrat"/>
              </a:rPr>
              <a:t>, which make up around one </a:t>
            </a:r>
            <a:r>
              <a:rPr lang="en-US" sz="1963" dirty="0" err="1">
                <a:solidFill>
                  <a:srgbClr val="003399"/>
                </a:solidFill>
                <a:latin typeface="Montserrat"/>
                <a:ea typeface="Montserrat"/>
                <a:cs typeface="Montserrat"/>
                <a:sym typeface="Montserrat"/>
              </a:rPr>
              <a:t>kilogramme</a:t>
            </a:r>
            <a:r>
              <a:rPr lang="en-US" sz="1963" dirty="0">
                <a:solidFill>
                  <a:srgbClr val="003399"/>
                </a:solidFill>
                <a:latin typeface="Montserrat"/>
                <a:ea typeface="Montserrat"/>
                <a:cs typeface="Montserrat"/>
                <a:sym typeface="Montserrat"/>
              </a:rPr>
              <a:t> of our body weight. </a:t>
            </a:r>
          </a:p>
          <a:p>
            <a:pPr>
              <a:lnSpc>
                <a:spcPts val="2356"/>
              </a:lnSpc>
            </a:pPr>
            <a:endParaRPr lang="en-US" sz="1963" dirty="0">
              <a:solidFill>
                <a:srgbClr val="003399"/>
              </a:solidFill>
              <a:latin typeface="Montserrat"/>
              <a:ea typeface="Montserrat"/>
              <a:cs typeface="Montserrat"/>
              <a:sym typeface="Montserrat"/>
            </a:endParaRPr>
          </a:p>
          <a:p>
            <a:pPr>
              <a:lnSpc>
                <a:spcPts val="2356"/>
              </a:lnSpc>
            </a:pPr>
            <a:r>
              <a:rPr lang="en-US" sz="1963" dirty="0">
                <a:solidFill>
                  <a:srgbClr val="003399"/>
                </a:solidFill>
                <a:latin typeface="Montserrat"/>
                <a:ea typeface="Montserrat"/>
                <a:cs typeface="Montserrat"/>
                <a:sym typeface="Montserrat"/>
              </a:rPr>
              <a:t>The number of bacterial cells exceeds that of our body cells by a factor of 1.3. In addition to bacteria, there are other microorganisms such as </a:t>
            </a:r>
            <a:r>
              <a:rPr lang="en-US" sz="1963" b="1" dirty="0">
                <a:solidFill>
                  <a:srgbClr val="003399"/>
                </a:solidFill>
                <a:latin typeface="Montserrat Bold"/>
                <a:ea typeface="Montserrat Bold"/>
                <a:cs typeface="Montserrat Bold"/>
                <a:sym typeface="Montserrat Bold"/>
              </a:rPr>
              <a:t>viruses</a:t>
            </a:r>
            <a:r>
              <a:rPr lang="en-US" sz="1963" dirty="0">
                <a:solidFill>
                  <a:srgbClr val="003399"/>
                </a:solidFill>
                <a:latin typeface="Montserrat"/>
                <a:ea typeface="Montserrat"/>
                <a:cs typeface="Montserrat"/>
                <a:sym typeface="Montserrat"/>
              </a:rPr>
              <a:t>, </a:t>
            </a:r>
            <a:r>
              <a:rPr lang="en-US" sz="1963" b="1" dirty="0">
                <a:solidFill>
                  <a:srgbClr val="003399"/>
                </a:solidFill>
                <a:latin typeface="Montserrat Bold"/>
                <a:ea typeface="Montserrat Bold"/>
                <a:cs typeface="Montserrat Bold"/>
                <a:sym typeface="Montserrat Bold"/>
              </a:rPr>
              <a:t>parasites</a:t>
            </a:r>
            <a:r>
              <a:rPr lang="en-US" sz="1963" dirty="0">
                <a:solidFill>
                  <a:srgbClr val="003399"/>
                </a:solidFill>
                <a:latin typeface="Montserrat"/>
                <a:ea typeface="Montserrat"/>
                <a:cs typeface="Montserrat"/>
                <a:sym typeface="Montserrat"/>
              </a:rPr>
              <a:t>, </a:t>
            </a:r>
            <a:r>
              <a:rPr lang="en-US" sz="1963" b="1" dirty="0">
                <a:solidFill>
                  <a:srgbClr val="003399"/>
                </a:solidFill>
                <a:latin typeface="Montserrat Bold"/>
                <a:ea typeface="Montserrat Bold"/>
                <a:cs typeface="Montserrat Bold"/>
                <a:sym typeface="Montserrat Bold"/>
              </a:rPr>
              <a:t>fungi </a:t>
            </a:r>
            <a:r>
              <a:rPr lang="en-US" sz="1963" dirty="0">
                <a:solidFill>
                  <a:srgbClr val="003399"/>
                </a:solidFill>
                <a:latin typeface="Montserrat"/>
                <a:ea typeface="Montserrat"/>
                <a:cs typeface="Montserrat"/>
                <a:sym typeface="Montserrat"/>
              </a:rPr>
              <a:t>and </a:t>
            </a:r>
            <a:r>
              <a:rPr lang="en-US" sz="1963" b="1" dirty="0">
                <a:solidFill>
                  <a:srgbClr val="003399"/>
                </a:solidFill>
                <a:latin typeface="Montserrat Bold"/>
                <a:ea typeface="Montserrat Bold"/>
                <a:cs typeface="Montserrat Bold"/>
                <a:sym typeface="Montserrat Bold"/>
              </a:rPr>
              <a:t>archaea </a:t>
            </a:r>
            <a:r>
              <a:rPr lang="en-US" sz="1963" dirty="0">
                <a:solidFill>
                  <a:srgbClr val="003399"/>
                </a:solidFill>
                <a:latin typeface="Montserrat"/>
                <a:ea typeface="Montserrat"/>
                <a:cs typeface="Montserrat"/>
                <a:sym typeface="Montserrat"/>
              </a:rPr>
              <a:t>(ancient single-celled organisms).</a:t>
            </a:r>
          </a:p>
          <a:p>
            <a:pPr>
              <a:lnSpc>
                <a:spcPts val="2356"/>
              </a:lnSpc>
              <a:spcBef>
                <a:spcPct val="0"/>
              </a:spcBef>
            </a:pPr>
            <a:endParaRPr lang="en-US" sz="1963" dirty="0">
              <a:solidFill>
                <a:srgbClr val="003399"/>
              </a:solidFill>
              <a:latin typeface="Montserrat"/>
              <a:ea typeface="Montserrat"/>
              <a:cs typeface="Montserrat"/>
              <a:sym typeface="Montserrat"/>
            </a:endParaRPr>
          </a:p>
          <a:p>
            <a:pPr>
              <a:lnSpc>
                <a:spcPts val="2356"/>
              </a:lnSpc>
              <a:spcBef>
                <a:spcPct val="0"/>
              </a:spcBef>
            </a:pPr>
            <a:endParaRPr lang="en-US" sz="1963" dirty="0">
              <a:solidFill>
                <a:srgbClr val="003399"/>
              </a:solidFill>
              <a:latin typeface="Montserrat"/>
              <a:ea typeface="Montserrat"/>
              <a:cs typeface="Montserrat"/>
              <a:sym typeface="Montserrat"/>
            </a:endParaRPr>
          </a:p>
        </p:txBody>
      </p:sp>
      <p:grpSp>
        <p:nvGrpSpPr>
          <p:cNvPr id="8" name="Group 8"/>
          <p:cNvGrpSpPr/>
          <p:nvPr/>
        </p:nvGrpSpPr>
        <p:grpSpPr>
          <a:xfrm>
            <a:off x="4827282" y="6021912"/>
            <a:ext cx="869935" cy="869935"/>
            <a:chOff x="0" y="0"/>
            <a:chExt cx="1159913" cy="1159913"/>
          </a:xfrm>
        </p:grpSpPr>
        <p:sp>
          <p:nvSpPr>
            <p:cNvPr id="9" name="Freeform 9"/>
            <p:cNvSpPr/>
            <p:nvPr/>
          </p:nvSpPr>
          <p:spPr>
            <a:xfrm>
              <a:off x="0" y="0"/>
              <a:ext cx="1159913" cy="1159913"/>
            </a:xfrm>
            <a:custGeom>
              <a:avLst/>
              <a:gdLst/>
              <a:ahLst/>
              <a:cxnLst/>
              <a:rect l="l" t="t" r="r" b="b"/>
              <a:pathLst>
                <a:path w="1159913" h="1159913">
                  <a:moveTo>
                    <a:pt x="0" y="0"/>
                  </a:moveTo>
                  <a:lnTo>
                    <a:pt x="1159913" y="0"/>
                  </a:lnTo>
                  <a:lnTo>
                    <a:pt x="1159913" y="1159913"/>
                  </a:lnTo>
                  <a:lnTo>
                    <a:pt x="0" y="115991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a:off x="214448" y="224417"/>
              <a:ext cx="731017" cy="711080"/>
            </a:xfrm>
            <a:custGeom>
              <a:avLst/>
              <a:gdLst/>
              <a:ahLst/>
              <a:cxnLst/>
              <a:rect l="l" t="t" r="r" b="b"/>
              <a:pathLst>
                <a:path w="731017" h="711080">
                  <a:moveTo>
                    <a:pt x="0" y="0"/>
                  </a:moveTo>
                  <a:lnTo>
                    <a:pt x="731017" y="0"/>
                  </a:lnTo>
                  <a:lnTo>
                    <a:pt x="731017" y="711080"/>
                  </a:lnTo>
                  <a:lnTo>
                    <a:pt x="0" y="7110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sp>
        <p:nvSpPr>
          <p:cNvPr id="11" name="TextBox 11"/>
          <p:cNvSpPr txBox="1"/>
          <p:nvPr/>
        </p:nvSpPr>
        <p:spPr>
          <a:xfrm>
            <a:off x="9979215" y="5358195"/>
            <a:ext cx="2707844" cy="542925"/>
          </a:xfrm>
          <a:prstGeom prst="rect">
            <a:avLst/>
          </a:prstGeom>
        </p:spPr>
        <p:txBody>
          <a:bodyPr lIns="0" tIns="0" rIns="0" bIns="0" rtlCol="0" anchor="t">
            <a:spAutoFit/>
          </a:bodyPr>
          <a:lstStyle/>
          <a:p>
            <a:pPr algn="ctr">
              <a:lnSpc>
                <a:spcPts val="4200"/>
              </a:lnSpc>
              <a:spcBef>
                <a:spcPct val="0"/>
              </a:spcBef>
            </a:pPr>
            <a:r>
              <a:rPr lang="en-US" sz="3500" b="1">
                <a:solidFill>
                  <a:srgbClr val="003399"/>
                </a:solidFill>
                <a:latin typeface="Montserrat Bold"/>
                <a:ea typeface="Montserrat Bold"/>
                <a:cs typeface="Montserrat Bold"/>
                <a:sym typeface="Montserrat Bold"/>
              </a:rPr>
              <a:t>About 1 kg</a:t>
            </a:r>
          </a:p>
        </p:txBody>
      </p:sp>
      <p:sp>
        <p:nvSpPr>
          <p:cNvPr id="12" name="TextBox 12"/>
          <p:cNvSpPr txBox="1"/>
          <p:nvPr/>
        </p:nvSpPr>
        <p:spPr>
          <a:xfrm>
            <a:off x="6495644" y="5358195"/>
            <a:ext cx="2875022" cy="542925"/>
          </a:xfrm>
          <a:prstGeom prst="rect">
            <a:avLst/>
          </a:prstGeom>
        </p:spPr>
        <p:txBody>
          <a:bodyPr lIns="0" tIns="0" rIns="0" bIns="0" rtlCol="0" anchor="t">
            <a:spAutoFit/>
          </a:bodyPr>
          <a:lstStyle/>
          <a:p>
            <a:pPr algn="ctr">
              <a:lnSpc>
                <a:spcPts val="4200"/>
              </a:lnSpc>
              <a:spcBef>
                <a:spcPct val="0"/>
              </a:spcBef>
            </a:pPr>
            <a:r>
              <a:rPr lang="en-US" sz="3500" b="1">
                <a:solidFill>
                  <a:srgbClr val="003399">
                    <a:alpha val="25882"/>
                  </a:srgbClr>
                </a:solidFill>
                <a:latin typeface="Montserrat Bold"/>
                <a:ea typeface="Montserrat Bold"/>
                <a:cs typeface="Montserrat Bold"/>
                <a:sym typeface="Montserrat Bold"/>
              </a:rPr>
              <a:t>About 500 g</a:t>
            </a:r>
          </a:p>
        </p:txBody>
      </p:sp>
      <p:sp>
        <p:nvSpPr>
          <p:cNvPr id="13" name="TextBox 13"/>
          <p:cNvSpPr txBox="1"/>
          <p:nvPr/>
        </p:nvSpPr>
        <p:spPr>
          <a:xfrm>
            <a:off x="8223110" y="4346510"/>
            <a:ext cx="3479532" cy="542925"/>
          </a:xfrm>
          <a:prstGeom prst="rect">
            <a:avLst/>
          </a:prstGeom>
        </p:spPr>
        <p:txBody>
          <a:bodyPr lIns="0" tIns="0" rIns="0" bIns="0" rtlCol="0" anchor="t">
            <a:spAutoFit/>
          </a:bodyPr>
          <a:lstStyle/>
          <a:p>
            <a:pPr algn="ctr">
              <a:lnSpc>
                <a:spcPts val="4200"/>
              </a:lnSpc>
              <a:spcBef>
                <a:spcPct val="0"/>
              </a:spcBef>
            </a:pPr>
            <a:r>
              <a:rPr lang="en-US" sz="3500" b="1">
                <a:solidFill>
                  <a:srgbClr val="003399">
                    <a:alpha val="25882"/>
                  </a:srgbClr>
                </a:solidFill>
                <a:latin typeface="Montserrat Bold"/>
                <a:ea typeface="Montserrat Bold"/>
                <a:cs typeface="Montserrat Bold"/>
                <a:sym typeface="Montserrat Bold"/>
              </a:rPr>
              <a:t>About 300 mg</a:t>
            </a:r>
          </a:p>
        </p:txBody>
      </p:sp>
      <p:sp>
        <p:nvSpPr>
          <p:cNvPr id="14" name="Freeform 14"/>
          <p:cNvSpPr/>
          <p:nvPr/>
        </p:nvSpPr>
        <p:spPr>
          <a:xfrm>
            <a:off x="12513803" y="5727864"/>
            <a:ext cx="346512" cy="346512"/>
          </a:xfrm>
          <a:custGeom>
            <a:avLst/>
            <a:gdLst/>
            <a:ahLst/>
            <a:cxnLst/>
            <a:rect l="l" t="t" r="r" b="b"/>
            <a:pathLst>
              <a:path w="346512" h="346512">
                <a:moveTo>
                  <a:pt x="0" y="0"/>
                </a:moveTo>
                <a:lnTo>
                  <a:pt x="346512" y="0"/>
                </a:lnTo>
                <a:lnTo>
                  <a:pt x="346512" y="346512"/>
                </a:lnTo>
                <a:lnTo>
                  <a:pt x="0" y="34651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Freeform 15"/>
          <p:cNvSpPr/>
          <p:nvPr/>
        </p:nvSpPr>
        <p:spPr>
          <a:xfrm rot="1424553">
            <a:off x="6170188" y="5040545"/>
            <a:ext cx="321340" cy="454995"/>
          </a:xfrm>
          <a:custGeom>
            <a:avLst/>
            <a:gdLst/>
            <a:ahLst/>
            <a:cxnLst/>
            <a:rect l="l" t="t" r="r" b="b"/>
            <a:pathLst>
              <a:path w="321340" h="454995">
                <a:moveTo>
                  <a:pt x="0" y="0"/>
                </a:moveTo>
                <a:lnTo>
                  <a:pt x="321340" y="0"/>
                </a:lnTo>
                <a:lnTo>
                  <a:pt x="321340" y="454995"/>
                </a:lnTo>
                <a:lnTo>
                  <a:pt x="0" y="454995"/>
                </a:lnTo>
                <a:lnTo>
                  <a:pt x="0" y="0"/>
                </a:lnTo>
                <a:close/>
              </a:path>
            </a:pathLst>
          </a:custGeom>
          <a:blipFill>
            <a:blip r:embed="rId10">
              <a:alphaModFix amt="5500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6" name="Freeform 16"/>
          <p:cNvSpPr/>
          <p:nvPr/>
        </p:nvSpPr>
        <p:spPr>
          <a:xfrm rot="1424553">
            <a:off x="8062440" y="4029090"/>
            <a:ext cx="321340" cy="454995"/>
          </a:xfrm>
          <a:custGeom>
            <a:avLst/>
            <a:gdLst/>
            <a:ahLst/>
            <a:cxnLst/>
            <a:rect l="l" t="t" r="r" b="b"/>
            <a:pathLst>
              <a:path w="321340" h="454995">
                <a:moveTo>
                  <a:pt x="0" y="0"/>
                </a:moveTo>
                <a:lnTo>
                  <a:pt x="321340" y="0"/>
                </a:lnTo>
                <a:lnTo>
                  <a:pt x="321340" y="454994"/>
                </a:lnTo>
                <a:lnTo>
                  <a:pt x="0" y="454994"/>
                </a:lnTo>
                <a:lnTo>
                  <a:pt x="0" y="0"/>
                </a:lnTo>
                <a:close/>
              </a:path>
            </a:pathLst>
          </a:custGeom>
          <a:blipFill>
            <a:blip r:embed="rId12">
              <a:alphaModFix amt="55000"/>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7" name="Freeform 17"/>
          <p:cNvSpPr/>
          <p:nvPr/>
        </p:nvSpPr>
        <p:spPr>
          <a:xfrm rot="1424553">
            <a:off x="9818545" y="5040545"/>
            <a:ext cx="321340" cy="454995"/>
          </a:xfrm>
          <a:custGeom>
            <a:avLst/>
            <a:gdLst/>
            <a:ahLst/>
            <a:cxnLst/>
            <a:rect l="l" t="t" r="r" b="b"/>
            <a:pathLst>
              <a:path w="321340" h="454995">
                <a:moveTo>
                  <a:pt x="0" y="0"/>
                </a:moveTo>
                <a:lnTo>
                  <a:pt x="321340" y="0"/>
                </a:lnTo>
                <a:lnTo>
                  <a:pt x="321340" y="454995"/>
                </a:lnTo>
                <a:lnTo>
                  <a:pt x="0" y="45499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CC00">
                <a:alpha val="47000"/>
              </a:srgbClr>
            </a:gs>
            <a:gs pos="100000">
              <a:srgbClr val="018E91">
                <a:alpha val="645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a:off x="12845794" y="5321027"/>
            <a:ext cx="4514521" cy="4965973"/>
          </a:xfrm>
          <a:custGeom>
            <a:avLst/>
            <a:gdLst/>
            <a:ahLst/>
            <a:cxnLst/>
            <a:rect l="l" t="t" r="r" b="b"/>
            <a:pathLst>
              <a:path w="4514521" h="4965973">
                <a:moveTo>
                  <a:pt x="0" y="0"/>
                </a:moveTo>
                <a:lnTo>
                  <a:pt x="4514522" y="0"/>
                </a:lnTo>
                <a:lnTo>
                  <a:pt x="4514522" y="4965973"/>
                </a:lnTo>
                <a:lnTo>
                  <a:pt x="0" y="4965973"/>
                </a:lnTo>
                <a:lnTo>
                  <a:pt x="0" y="0"/>
                </a:lnTo>
                <a:close/>
              </a:path>
            </a:pathLst>
          </a:custGeom>
          <a:blipFill>
            <a:blip r:embed="rId2">
              <a:alphaModFix amt="1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2815139" y="2415376"/>
            <a:ext cx="12657722" cy="2314774"/>
          </a:xfrm>
          <a:prstGeom prst="rect">
            <a:avLst/>
          </a:prstGeom>
        </p:spPr>
        <p:txBody>
          <a:bodyPr lIns="0" tIns="0" rIns="0" bIns="0" rtlCol="0" anchor="t">
            <a:spAutoFit/>
          </a:bodyPr>
          <a:lstStyle/>
          <a:p>
            <a:pPr algn="ctr">
              <a:lnSpc>
                <a:spcPts val="6120"/>
              </a:lnSpc>
              <a:spcBef>
                <a:spcPct val="0"/>
              </a:spcBef>
            </a:pPr>
            <a:r>
              <a:rPr lang="en-US" sz="5100" b="1">
                <a:solidFill>
                  <a:srgbClr val="003399"/>
                </a:solidFill>
                <a:latin typeface="Montserrat Bold"/>
                <a:ea typeface="Montserrat Bold"/>
                <a:cs typeface="Montserrat Bold"/>
                <a:sym typeface="Montserrat Bold"/>
              </a:rPr>
              <a:t>The air breathed by pedestrians and cyclists is more polluted than the air breathed by a passenger in a car</a:t>
            </a:r>
          </a:p>
        </p:txBody>
      </p:sp>
      <p:sp>
        <p:nvSpPr>
          <p:cNvPr id="4" name="Freeform 4"/>
          <p:cNvSpPr/>
          <p:nvPr/>
        </p:nvSpPr>
        <p:spPr>
          <a:xfrm rot="-1657999">
            <a:off x="2714791" y="927115"/>
            <a:ext cx="1595197" cy="1417731"/>
          </a:xfrm>
          <a:custGeom>
            <a:avLst/>
            <a:gdLst/>
            <a:ahLst/>
            <a:cxnLst/>
            <a:rect l="l" t="t" r="r" b="b"/>
            <a:pathLst>
              <a:path w="1595197" h="1417731">
                <a:moveTo>
                  <a:pt x="0" y="0"/>
                </a:moveTo>
                <a:lnTo>
                  <a:pt x="1595197" y="0"/>
                </a:lnTo>
                <a:lnTo>
                  <a:pt x="1595197" y="1417732"/>
                </a:lnTo>
                <a:lnTo>
                  <a:pt x="0" y="14177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5487361" y="6869676"/>
            <a:ext cx="2399595" cy="685800"/>
          </a:xfrm>
          <a:prstGeom prst="rect">
            <a:avLst/>
          </a:prstGeom>
        </p:spPr>
        <p:txBody>
          <a:bodyPr lIns="0" tIns="0" rIns="0" bIns="0" rtlCol="0" anchor="t">
            <a:spAutoFit/>
          </a:bodyPr>
          <a:lstStyle/>
          <a:p>
            <a:pPr algn="ctr">
              <a:lnSpc>
                <a:spcPts val="5435"/>
              </a:lnSpc>
              <a:spcBef>
                <a:spcPct val="0"/>
              </a:spcBef>
            </a:pPr>
            <a:r>
              <a:rPr lang="en-US" sz="4530" b="1">
                <a:solidFill>
                  <a:srgbClr val="003399"/>
                </a:solidFill>
                <a:latin typeface="Montserrat Bold"/>
                <a:ea typeface="Montserrat Bold"/>
                <a:cs typeface="Montserrat Bold"/>
                <a:sym typeface="Montserrat Bold"/>
              </a:rPr>
              <a:t>True</a:t>
            </a:r>
          </a:p>
        </p:txBody>
      </p:sp>
      <p:sp>
        <p:nvSpPr>
          <p:cNvPr id="6" name="TextBox 6"/>
          <p:cNvSpPr txBox="1"/>
          <p:nvPr/>
        </p:nvSpPr>
        <p:spPr>
          <a:xfrm>
            <a:off x="10042929" y="6869676"/>
            <a:ext cx="2757710" cy="685800"/>
          </a:xfrm>
          <a:prstGeom prst="rect">
            <a:avLst/>
          </a:prstGeom>
        </p:spPr>
        <p:txBody>
          <a:bodyPr lIns="0" tIns="0" rIns="0" bIns="0" rtlCol="0" anchor="t">
            <a:spAutoFit/>
          </a:bodyPr>
          <a:lstStyle/>
          <a:p>
            <a:pPr algn="ctr">
              <a:lnSpc>
                <a:spcPts val="5435"/>
              </a:lnSpc>
              <a:spcBef>
                <a:spcPct val="0"/>
              </a:spcBef>
            </a:pPr>
            <a:r>
              <a:rPr lang="en-US" sz="4530" b="1">
                <a:solidFill>
                  <a:srgbClr val="003399"/>
                </a:solidFill>
                <a:latin typeface="Montserrat Bold"/>
                <a:ea typeface="Montserrat Bold"/>
                <a:cs typeface="Montserrat Bold"/>
                <a:sym typeface="Montserrat Bold"/>
              </a:rPr>
              <a:t>False</a:t>
            </a:r>
          </a:p>
        </p:txBody>
      </p:sp>
      <p:sp>
        <p:nvSpPr>
          <p:cNvPr id="22" name="Freeform 22"/>
          <p:cNvSpPr/>
          <p:nvPr/>
        </p:nvSpPr>
        <p:spPr>
          <a:xfrm rot="1424553">
            <a:off x="5320104" y="6201572"/>
            <a:ext cx="598072" cy="846828"/>
          </a:xfrm>
          <a:custGeom>
            <a:avLst/>
            <a:gdLst/>
            <a:ahLst/>
            <a:cxnLst/>
            <a:rect l="l" t="t" r="r" b="b"/>
            <a:pathLst>
              <a:path w="598072" h="846828">
                <a:moveTo>
                  <a:pt x="0" y="0"/>
                </a:moveTo>
                <a:lnTo>
                  <a:pt x="598073" y="0"/>
                </a:lnTo>
                <a:lnTo>
                  <a:pt x="598073" y="846829"/>
                </a:lnTo>
                <a:lnTo>
                  <a:pt x="0" y="84682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3" name="Freeform 23"/>
          <p:cNvSpPr/>
          <p:nvPr/>
        </p:nvSpPr>
        <p:spPr>
          <a:xfrm rot="1424553">
            <a:off x="9989210" y="6201572"/>
            <a:ext cx="598072" cy="846828"/>
          </a:xfrm>
          <a:custGeom>
            <a:avLst/>
            <a:gdLst/>
            <a:ahLst/>
            <a:cxnLst/>
            <a:rect l="l" t="t" r="r" b="b"/>
            <a:pathLst>
              <a:path w="598072" h="846828">
                <a:moveTo>
                  <a:pt x="0" y="0"/>
                </a:moveTo>
                <a:lnTo>
                  <a:pt x="598073" y="0"/>
                </a:lnTo>
                <a:lnTo>
                  <a:pt x="598073" y="846829"/>
                </a:lnTo>
                <a:lnTo>
                  <a:pt x="0" y="84682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CC00">
                <a:alpha val="47000"/>
              </a:srgbClr>
            </a:gs>
            <a:gs pos="100000">
              <a:srgbClr val="018E91">
                <a:alpha val="645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a:off x="6377818" y="5271339"/>
            <a:ext cx="4514521" cy="4965973"/>
          </a:xfrm>
          <a:custGeom>
            <a:avLst/>
            <a:gdLst/>
            <a:ahLst/>
            <a:cxnLst/>
            <a:rect l="l" t="t" r="r" b="b"/>
            <a:pathLst>
              <a:path w="4514521" h="4965973">
                <a:moveTo>
                  <a:pt x="0" y="0"/>
                </a:moveTo>
                <a:lnTo>
                  <a:pt x="4514521" y="0"/>
                </a:lnTo>
                <a:lnTo>
                  <a:pt x="4514521" y="4965973"/>
                </a:lnTo>
                <a:lnTo>
                  <a:pt x="0" y="4965973"/>
                </a:lnTo>
                <a:lnTo>
                  <a:pt x="0" y="0"/>
                </a:lnTo>
                <a:close/>
              </a:path>
            </a:pathLst>
          </a:custGeom>
          <a:blipFill>
            <a:blip r:embed="rId2">
              <a:alphaModFix amt="1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704073" y="2890605"/>
            <a:ext cx="8728125" cy="1577444"/>
          </a:xfrm>
          <a:prstGeom prst="rect">
            <a:avLst/>
          </a:prstGeom>
        </p:spPr>
        <p:txBody>
          <a:bodyPr lIns="0" tIns="0" rIns="0" bIns="0" rtlCol="0" anchor="t">
            <a:spAutoFit/>
          </a:bodyPr>
          <a:lstStyle/>
          <a:p>
            <a:pPr algn="ctr">
              <a:lnSpc>
                <a:spcPts val="4170"/>
              </a:lnSpc>
              <a:spcBef>
                <a:spcPct val="0"/>
              </a:spcBef>
            </a:pPr>
            <a:r>
              <a:rPr lang="en-US" sz="3475" b="1">
                <a:solidFill>
                  <a:srgbClr val="003399"/>
                </a:solidFill>
                <a:latin typeface="Montserrat Bold"/>
                <a:ea typeface="Montserrat Bold"/>
                <a:cs typeface="Montserrat Bold"/>
                <a:sym typeface="Montserrat Bold"/>
              </a:rPr>
              <a:t>The air breathed by pedestrians and cyclists is more polluted than the air breathed by a passenger in a car</a:t>
            </a:r>
          </a:p>
        </p:txBody>
      </p:sp>
      <p:sp>
        <p:nvSpPr>
          <p:cNvPr id="4" name="Freeform 4"/>
          <p:cNvSpPr/>
          <p:nvPr/>
        </p:nvSpPr>
        <p:spPr>
          <a:xfrm rot="-1657999">
            <a:off x="162054" y="2109863"/>
            <a:ext cx="1087075" cy="966138"/>
          </a:xfrm>
          <a:custGeom>
            <a:avLst/>
            <a:gdLst/>
            <a:ahLst/>
            <a:cxnLst/>
            <a:rect l="l" t="t" r="r" b="b"/>
            <a:pathLst>
              <a:path w="1087075" h="966138">
                <a:moveTo>
                  <a:pt x="0" y="0"/>
                </a:moveTo>
                <a:lnTo>
                  <a:pt x="1087075" y="0"/>
                </a:lnTo>
                <a:lnTo>
                  <a:pt x="1087075" y="966138"/>
                </a:lnTo>
                <a:lnTo>
                  <a:pt x="0" y="9661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10729299" y="4477574"/>
            <a:ext cx="1974264" cy="650957"/>
          </a:xfrm>
          <a:prstGeom prst="rect">
            <a:avLst/>
          </a:prstGeom>
        </p:spPr>
        <p:txBody>
          <a:bodyPr lIns="0" tIns="0" rIns="0" bIns="0" rtlCol="0" anchor="t">
            <a:spAutoFit/>
          </a:bodyPr>
          <a:lstStyle/>
          <a:p>
            <a:pPr algn="ctr">
              <a:lnSpc>
                <a:spcPts val="5274"/>
              </a:lnSpc>
              <a:spcBef>
                <a:spcPct val="0"/>
              </a:spcBef>
            </a:pPr>
            <a:r>
              <a:rPr lang="en-US" sz="4395" b="1">
                <a:solidFill>
                  <a:srgbClr val="003399">
                    <a:alpha val="23922"/>
                  </a:srgbClr>
                </a:solidFill>
                <a:latin typeface="Montserrat Bold"/>
                <a:ea typeface="Montserrat Bold"/>
                <a:cs typeface="Montserrat Bold"/>
                <a:sym typeface="Montserrat Bold"/>
              </a:rPr>
              <a:t>True</a:t>
            </a:r>
          </a:p>
        </p:txBody>
      </p:sp>
      <p:sp>
        <p:nvSpPr>
          <p:cNvPr id="6" name="TextBox 6"/>
          <p:cNvSpPr txBox="1"/>
          <p:nvPr/>
        </p:nvSpPr>
        <p:spPr>
          <a:xfrm>
            <a:off x="14206268" y="4477574"/>
            <a:ext cx="2268903" cy="650957"/>
          </a:xfrm>
          <a:prstGeom prst="rect">
            <a:avLst/>
          </a:prstGeom>
        </p:spPr>
        <p:txBody>
          <a:bodyPr lIns="0" tIns="0" rIns="0" bIns="0" rtlCol="0" anchor="t">
            <a:spAutoFit/>
          </a:bodyPr>
          <a:lstStyle/>
          <a:p>
            <a:pPr algn="ctr">
              <a:lnSpc>
                <a:spcPts val="5274"/>
              </a:lnSpc>
              <a:spcBef>
                <a:spcPct val="0"/>
              </a:spcBef>
            </a:pPr>
            <a:r>
              <a:rPr lang="en-US" sz="4395" b="1">
                <a:solidFill>
                  <a:srgbClr val="003399"/>
                </a:solidFill>
                <a:latin typeface="Montserrat Bold"/>
                <a:ea typeface="Montserrat Bold"/>
                <a:cs typeface="Montserrat Bold"/>
                <a:sym typeface="Montserrat Bold"/>
              </a:rPr>
              <a:t>False</a:t>
            </a:r>
          </a:p>
        </p:txBody>
      </p:sp>
      <p:grpSp>
        <p:nvGrpSpPr>
          <p:cNvPr id="7" name="Group 7"/>
          <p:cNvGrpSpPr/>
          <p:nvPr/>
        </p:nvGrpSpPr>
        <p:grpSpPr>
          <a:xfrm>
            <a:off x="9255162" y="6319896"/>
            <a:ext cx="8517109" cy="1434429"/>
            <a:chOff x="0" y="0"/>
            <a:chExt cx="2378673" cy="392452"/>
          </a:xfrm>
        </p:grpSpPr>
        <p:sp>
          <p:nvSpPr>
            <p:cNvPr id="8" name="Freeform 8"/>
            <p:cNvSpPr/>
            <p:nvPr/>
          </p:nvSpPr>
          <p:spPr>
            <a:xfrm>
              <a:off x="0" y="0"/>
              <a:ext cx="2378673" cy="392452"/>
            </a:xfrm>
            <a:custGeom>
              <a:avLst/>
              <a:gdLst/>
              <a:ahLst/>
              <a:cxnLst/>
              <a:rect l="l" t="t" r="r" b="b"/>
              <a:pathLst>
                <a:path w="2378673" h="392452">
                  <a:moveTo>
                    <a:pt x="34717" y="0"/>
                  </a:moveTo>
                  <a:lnTo>
                    <a:pt x="2343956" y="0"/>
                  </a:lnTo>
                  <a:cubicBezTo>
                    <a:pt x="2353164" y="0"/>
                    <a:pt x="2361994" y="3658"/>
                    <a:pt x="2368505" y="10168"/>
                  </a:cubicBezTo>
                  <a:cubicBezTo>
                    <a:pt x="2375015" y="16679"/>
                    <a:pt x="2378673" y="25510"/>
                    <a:pt x="2378673" y="34717"/>
                  </a:cubicBezTo>
                  <a:lnTo>
                    <a:pt x="2378673" y="357735"/>
                  </a:lnTo>
                  <a:cubicBezTo>
                    <a:pt x="2378673" y="366943"/>
                    <a:pt x="2375015" y="375773"/>
                    <a:pt x="2368505" y="382284"/>
                  </a:cubicBezTo>
                  <a:cubicBezTo>
                    <a:pt x="2361994" y="388795"/>
                    <a:pt x="2353164" y="392452"/>
                    <a:pt x="2343956" y="392452"/>
                  </a:cubicBezTo>
                  <a:lnTo>
                    <a:pt x="34717" y="392452"/>
                  </a:lnTo>
                  <a:cubicBezTo>
                    <a:pt x="25510" y="392452"/>
                    <a:pt x="16679" y="388795"/>
                    <a:pt x="10168" y="382284"/>
                  </a:cubicBezTo>
                  <a:cubicBezTo>
                    <a:pt x="3658" y="375773"/>
                    <a:pt x="0" y="366943"/>
                    <a:pt x="0" y="357735"/>
                  </a:cubicBezTo>
                  <a:lnTo>
                    <a:pt x="0" y="34717"/>
                  </a:lnTo>
                  <a:cubicBezTo>
                    <a:pt x="0" y="25510"/>
                    <a:pt x="3658" y="16679"/>
                    <a:pt x="10168" y="10168"/>
                  </a:cubicBezTo>
                  <a:cubicBezTo>
                    <a:pt x="16679" y="3658"/>
                    <a:pt x="25510" y="0"/>
                    <a:pt x="34717" y="0"/>
                  </a:cubicBezTo>
                  <a:close/>
                </a:path>
              </a:pathLst>
            </a:custGeom>
            <a:solidFill>
              <a:srgbClr val="FFFFFF"/>
            </a:solidFill>
          </p:spPr>
          <p:txBody>
            <a:bodyPr/>
            <a:lstStyle/>
            <a:p>
              <a:endParaRPr lang="en-US"/>
            </a:p>
          </p:txBody>
        </p:sp>
        <p:sp>
          <p:nvSpPr>
            <p:cNvPr id="9" name="TextBox 9"/>
            <p:cNvSpPr txBox="1"/>
            <p:nvPr/>
          </p:nvSpPr>
          <p:spPr>
            <a:xfrm>
              <a:off x="0" y="0"/>
              <a:ext cx="2378673" cy="392452"/>
            </a:xfrm>
            <a:prstGeom prst="rect">
              <a:avLst/>
            </a:prstGeom>
          </p:spPr>
          <p:txBody>
            <a:bodyPr lIns="44012" tIns="44012" rIns="44012" bIns="44012" rtlCol="0" anchor="ctr"/>
            <a:lstStyle/>
            <a:p>
              <a:pPr algn="ctr">
                <a:lnSpc>
                  <a:spcPts val="2772"/>
                </a:lnSpc>
              </a:pPr>
              <a:endParaRPr/>
            </a:p>
          </p:txBody>
        </p:sp>
      </p:grpSp>
      <p:sp>
        <p:nvSpPr>
          <p:cNvPr id="10" name="TextBox 10"/>
          <p:cNvSpPr txBox="1"/>
          <p:nvPr/>
        </p:nvSpPr>
        <p:spPr>
          <a:xfrm>
            <a:off x="9432198" y="6460226"/>
            <a:ext cx="8340073" cy="1216359"/>
          </a:xfrm>
          <a:prstGeom prst="rect">
            <a:avLst/>
          </a:prstGeom>
        </p:spPr>
        <p:txBody>
          <a:bodyPr lIns="0" tIns="0" rIns="0" bIns="0" rtlCol="0" anchor="t">
            <a:spAutoFit/>
          </a:bodyPr>
          <a:lstStyle/>
          <a:p>
            <a:pPr>
              <a:lnSpc>
                <a:spcPts val="2356"/>
              </a:lnSpc>
              <a:spcBef>
                <a:spcPct val="0"/>
              </a:spcBef>
            </a:pPr>
            <a:r>
              <a:rPr lang="en-US" sz="1963" dirty="0">
                <a:solidFill>
                  <a:srgbClr val="003399"/>
                </a:solidFill>
                <a:latin typeface="Montserrat"/>
                <a:ea typeface="Montserrat"/>
                <a:cs typeface="Montserrat"/>
                <a:sym typeface="Montserrat"/>
              </a:rPr>
              <a:t>False: contrary to popular belief, the air breathed by pedestrians and cyclists is less polluted than the air inside a car: 5.9 mg/m3 of carbon monoxide exposure when cycling compared with 14.1 mg/m3 in a car.</a:t>
            </a:r>
          </a:p>
        </p:txBody>
      </p:sp>
      <p:sp>
        <p:nvSpPr>
          <p:cNvPr id="11" name="Freeform 11"/>
          <p:cNvSpPr/>
          <p:nvPr/>
        </p:nvSpPr>
        <p:spPr>
          <a:xfrm>
            <a:off x="15917642" y="5062427"/>
            <a:ext cx="417823" cy="417823"/>
          </a:xfrm>
          <a:custGeom>
            <a:avLst/>
            <a:gdLst/>
            <a:ahLst/>
            <a:cxnLst/>
            <a:rect l="l" t="t" r="r" b="b"/>
            <a:pathLst>
              <a:path w="417823" h="417823">
                <a:moveTo>
                  <a:pt x="0" y="0"/>
                </a:moveTo>
                <a:lnTo>
                  <a:pt x="417824" y="0"/>
                </a:lnTo>
                <a:lnTo>
                  <a:pt x="417824" y="417823"/>
                </a:lnTo>
                <a:lnTo>
                  <a:pt x="0" y="4178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rot="1424553">
            <a:off x="14070181" y="3796459"/>
            <a:ext cx="598072" cy="846828"/>
          </a:xfrm>
          <a:custGeom>
            <a:avLst/>
            <a:gdLst/>
            <a:ahLst/>
            <a:cxnLst/>
            <a:rect l="l" t="t" r="r" b="b"/>
            <a:pathLst>
              <a:path w="598072" h="846828">
                <a:moveTo>
                  <a:pt x="0" y="0"/>
                </a:moveTo>
                <a:lnTo>
                  <a:pt x="598072" y="0"/>
                </a:lnTo>
                <a:lnTo>
                  <a:pt x="598072" y="846829"/>
                </a:lnTo>
                <a:lnTo>
                  <a:pt x="0" y="84682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679</Words>
  <Application>Microsoft Macintosh PowerPoint</Application>
  <PresentationFormat>Custom</PresentationFormat>
  <Paragraphs>71</Paragraphs>
  <Slides>14</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Montserrat Bold</vt:lpstr>
      <vt:lpstr>Montserrat</vt:lpstr>
      <vt:lpstr>Montserrat Bold Italics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Quiz OH format PPT</dc:title>
  <cp:lastModifiedBy>Sofia Aivalioti</cp:lastModifiedBy>
  <cp:revision>5</cp:revision>
  <dcterms:created xsi:type="dcterms:W3CDTF">2006-08-16T00:00:00Z</dcterms:created>
  <dcterms:modified xsi:type="dcterms:W3CDTF">2025-12-02T15:53:52Z</dcterms:modified>
  <dc:identifier>DAGl7ZnHMIY</dc:identifier>
</cp:coreProperties>
</file>