
<file path=[Content_Types].xml><?xml version="1.0" encoding="utf-8"?>
<Types xmlns="http://schemas.openxmlformats.org/package/2006/content-types">
  <Default Extension="fntdata" ContentType="application/x-fontdata"/>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8288000" cy="10287000"/>
  <p:notesSz cx="6858000" cy="9144000"/>
  <p:embeddedFontLst>
    <p:embeddedFont>
      <p:font typeface="Montserrat" pitchFamily="2" charset="77"/>
      <p:regular r:id="rId16"/>
      <p:bold r:id="rId17"/>
      <p:italic r:id="rId18"/>
      <p:boldItalic r:id="rId19"/>
    </p:embeddedFont>
    <p:embeddedFont>
      <p:font typeface="Montserrat Bold" pitchFamily="2" charset="77"/>
      <p:regular r:id="rId20"/>
      <p:bold r:id="rId21"/>
    </p:embeddedFont>
    <p:embeddedFont>
      <p:font typeface="Montserrat Bold Italics" pitchFamily="2" charset="77"/>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62" autoAdjust="0"/>
  </p:normalViewPr>
  <p:slideViewPr>
    <p:cSldViewPr>
      <p:cViewPr varScale="1">
        <p:scale>
          <a:sx n="60" d="100"/>
          <a:sy n="60" d="100"/>
        </p:scale>
        <p:origin x="664"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1.svg"/><Relationship Id="rId7" Type="http://schemas.openxmlformats.org/officeDocument/2006/relationships/image" Target="../media/image15.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1.svg"/><Relationship Id="rId7" Type="http://schemas.openxmlformats.org/officeDocument/2006/relationships/image" Target="../media/image21.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7.sv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svg"/><Relationship Id="rId7" Type="http://schemas.openxmlformats.org/officeDocument/2006/relationships/image" Target="../media/image19.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15.svg"/><Relationship Id="rId5" Type="http://schemas.openxmlformats.org/officeDocument/2006/relationships/image" Target="../media/image33.svg"/><Relationship Id="rId10" Type="http://schemas.openxmlformats.org/officeDocument/2006/relationships/image" Target="../media/image14.png"/><Relationship Id="rId4" Type="http://schemas.openxmlformats.org/officeDocument/2006/relationships/image" Target="../media/image32.png"/><Relationship Id="rId9" Type="http://schemas.openxmlformats.org/officeDocument/2006/relationships/image" Target="../media/image17.svg"/></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15.svg"/><Relationship Id="rId3" Type="http://schemas.openxmlformats.org/officeDocument/2006/relationships/image" Target="../media/image13.svg"/><Relationship Id="rId7" Type="http://schemas.openxmlformats.org/officeDocument/2006/relationships/image" Target="../media/image21.svg"/><Relationship Id="rId12"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17.svg"/><Relationship Id="rId5" Type="http://schemas.openxmlformats.org/officeDocument/2006/relationships/image" Target="../media/image33.svg"/><Relationship Id="rId10" Type="http://schemas.openxmlformats.org/officeDocument/2006/relationships/image" Target="../media/image16.png"/><Relationship Id="rId4" Type="http://schemas.openxmlformats.org/officeDocument/2006/relationships/image" Target="../media/image32.png"/><Relationship Id="rId9" Type="http://schemas.openxmlformats.org/officeDocument/2006/relationships/image" Target="../media/image19.sv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svg"/><Relationship Id="rId7" Type="http://schemas.openxmlformats.org/officeDocument/2006/relationships/image" Target="../media/image15.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s/_rels/slide3.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9.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21.sv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17.svg"/><Relationship Id="rId3" Type="http://schemas.openxmlformats.org/officeDocument/2006/relationships/slideLayout" Target="../slideLayouts/slideLayout7.xml"/><Relationship Id="rId7" Type="http://schemas.openxmlformats.org/officeDocument/2006/relationships/image" Target="../media/image8.svg"/><Relationship Id="rId12" Type="http://schemas.openxmlformats.org/officeDocument/2006/relationships/image" Target="../media/image16.png"/><Relationship Id="rId17" Type="http://schemas.openxmlformats.org/officeDocument/2006/relationships/image" Target="../media/image25.svg"/><Relationship Id="rId2" Type="http://schemas.microsoft.com/office/2007/relationships/media" Target="../media/media1.m4a"/><Relationship Id="rId16" Type="http://schemas.openxmlformats.org/officeDocument/2006/relationships/image" Target="../media/image24.png"/><Relationship Id="rId1" Type="http://schemas.openxmlformats.org/officeDocument/2006/relationships/audio" Target="NULL" TargetMode="External"/><Relationship Id="rId6" Type="http://schemas.openxmlformats.org/officeDocument/2006/relationships/image" Target="../media/image7.png"/><Relationship Id="rId11" Type="http://schemas.openxmlformats.org/officeDocument/2006/relationships/image" Target="../media/image15.svg"/><Relationship Id="rId5" Type="http://schemas.openxmlformats.org/officeDocument/2006/relationships/image" Target="../media/image13.svg"/><Relationship Id="rId15" Type="http://schemas.openxmlformats.org/officeDocument/2006/relationships/image" Target="../media/image19.svg"/><Relationship Id="rId10" Type="http://schemas.openxmlformats.org/officeDocument/2006/relationships/image" Target="../media/image14.png"/><Relationship Id="rId4" Type="http://schemas.openxmlformats.org/officeDocument/2006/relationships/image" Target="../media/image12.png"/><Relationship Id="rId9" Type="http://schemas.openxmlformats.org/officeDocument/2006/relationships/image" Target="../media/image23.svg"/><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svg"/><Relationship Id="rId7"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15.sv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7.svg"/><Relationship Id="rId7" Type="http://schemas.openxmlformats.org/officeDocument/2006/relationships/image" Target="../media/image15.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7.svg"/><Relationship Id="rId7" Type="http://schemas.openxmlformats.org/officeDocument/2006/relationships/image" Target="../media/image21.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5.sv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9.svg"/><Relationship Id="rId7" Type="http://schemas.openxmlformats.org/officeDocument/2006/relationships/image" Target="../media/image15.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7.sv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9.svg"/><Relationship Id="rId7" Type="http://schemas.openxmlformats.org/officeDocument/2006/relationships/image" Target="../media/image21.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9FAEE5">
                <a:alpha val="44500"/>
              </a:srgbClr>
            </a:gs>
            <a:gs pos="100000">
              <a:srgbClr val="FFCC00">
                <a:alpha val="56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rot="1814244">
            <a:off x="8223445" y="2322800"/>
            <a:ext cx="5588982" cy="4967208"/>
          </a:xfrm>
          <a:custGeom>
            <a:avLst/>
            <a:gdLst/>
            <a:ahLst/>
            <a:cxnLst/>
            <a:rect l="l" t="t" r="r" b="b"/>
            <a:pathLst>
              <a:path w="5588982" h="4967208">
                <a:moveTo>
                  <a:pt x="0" y="0"/>
                </a:moveTo>
                <a:lnTo>
                  <a:pt x="5588981" y="0"/>
                </a:lnTo>
                <a:lnTo>
                  <a:pt x="5588981" y="4967208"/>
                </a:lnTo>
                <a:lnTo>
                  <a:pt x="0" y="4967208"/>
                </a:lnTo>
                <a:lnTo>
                  <a:pt x="0" y="0"/>
                </a:lnTo>
                <a:close/>
              </a:path>
            </a:pathLst>
          </a:custGeom>
          <a:blipFill>
            <a:blip r:embed="rId2">
              <a:alphaModFix amt="28000"/>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15730551" y="8273611"/>
            <a:ext cx="1528749" cy="1528749"/>
            <a:chOff x="0" y="0"/>
            <a:chExt cx="2038332" cy="2038332"/>
          </a:xfrm>
        </p:grpSpPr>
        <p:grpSp>
          <p:nvGrpSpPr>
            <p:cNvPr id="4" name="Group 4"/>
            <p:cNvGrpSpPr/>
            <p:nvPr/>
          </p:nvGrpSpPr>
          <p:grpSpPr>
            <a:xfrm>
              <a:off x="0" y="679444"/>
              <a:ext cx="1358888" cy="1358888"/>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4196">
                  <a:alpha val="80000"/>
                </a:srgbClr>
              </a:solidFill>
            </p:spPr>
            <p:txBody>
              <a:bodyPr/>
              <a:lstStyle/>
              <a:p>
                <a:endParaRPr lang="en-US"/>
              </a:p>
            </p:txBody>
          </p:sp>
          <p:sp>
            <p:nvSpPr>
              <p:cNvPr id="6" name="TextBox 6"/>
              <p:cNvSpPr txBox="1"/>
              <p:nvPr/>
            </p:nvSpPr>
            <p:spPr>
              <a:xfrm>
                <a:off x="76200" y="57150"/>
                <a:ext cx="660400" cy="679450"/>
              </a:xfrm>
              <a:prstGeom prst="rect">
                <a:avLst/>
              </a:prstGeom>
            </p:spPr>
            <p:txBody>
              <a:bodyPr lIns="45315" tIns="45315" rIns="45315" bIns="45315" rtlCol="0" anchor="ctr"/>
              <a:lstStyle/>
              <a:p>
                <a:pPr algn="ctr">
                  <a:lnSpc>
                    <a:spcPts val="956"/>
                  </a:lnSpc>
                </a:pPr>
                <a:endParaRPr/>
              </a:p>
            </p:txBody>
          </p:sp>
        </p:grpSp>
        <p:sp>
          <p:nvSpPr>
            <p:cNvPr id="7" name="Freeform 7"/>
            <p:cNvSpPr/>
            <p:nvPr/>
          </p:nvSpPr>
          <p:spPr>
            <a:xfrm>
              <a:off x="143958" y="1262389"/>
              <a:ext cx="417696" cy="464107"/>
            </a:xfrm>
            <a:custGeom>
              <a:avLst/>
              <a:gdLst/>
              <a:ahLst/>
              <a:cxnLst/>
              <a:rect l="l" t="t" r="r" b="b"/>
              <a:pathLst>
                <a:path w="417696" h="464107">
                  <a:moveTo>
                    <a:pt x="0" y="0"/>
                  </a:moveTo>
                  <a:lnTo>
                    <a:pt x="417697" y="0"/>
                  </a:lnTo>
                  <a:lnTo>
                    <a:pt x="417697" y="464107"/>
                  </a:lnTo>
                  <a:lnTo>
                    <a:pt x="0" y="46410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8" name="Group 8"/>
            <p:cNvGrpSpPr/>
            <p:nvPr/>
          </p:nvGrpSpPr>
          <p:grpSpPr>
            <a:xfrm>
              <a:off x="339722" y="0"/>
              <a:ext cx="1358888" cy="1358888"/>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C00">
                  <a:alpha val="80000"/>
                </a:srgbClr>
              </a:solidFill>
            </p:spPr>
            <p:txBody>
              <a:bodyPr/>
              <a:lstStyle/>
              <a:p>
                <a:endParaRPr lang="en-US"/>
              </a:p>
            </p:txBody>
          </p:sp>
          <p:sp>
            <p:nvSpPr>
              <p:cNvPr id="10" name="TextBox 10"/>
              <p:cNvSpPr txBox="1"/>
              <p:nvPr/>
            </p:nvSpPr>
            <p:spPr>
              <a:xfrm>
                <a:off x="76200" y="57150"/>
                <a:ext cx="660400" cy="679450"/>
              </a:xfrm>
              <a:prstGeom prst="rect">
                <a:avLst/>
              </a:prstGeom>
            </p:spPr>
            <p:txBody>
              <a:bodyPr lIns="38559" tIns="38559" rIns="38559" bIns="38559" rtlCol="0" anchor="ctr"/>
              <a:lstStyle/>
              <a:p>
                <a:pPr algn="ctr">
                  <a:lnSpc>
                    <a:spcPts val="956"/>
                  </a:lnSpc>
                </a:pPr>
                <a:endParaRPr/>
              </a:p>
            </p:txBody>
          </p:sp>
        </p:grpSp>
        <p:grpSp>
          <p:nvGrpSpPr>
            <p:cNvPr id="11" name="Group 11"/>
            <p:cNvGrpSpPr/>
            <p:nvPr/>
          </p:nvGrpSpPr>
          <p:grpSpPr>
            <a:xfrm>
              <a:off x="679444" y="679444"/>
              <a:ext cx="1358888" cy="1358888"/>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18E91">
                  <a:alpha val="80000"/>
                </a:srgbClr>
              </a:solidFill>
            </p:spPr>
            <p:txBody>
              <a:bodyPr/>
              <a:lstStyle/>
              <a:p>
                <a:endParaRPr lang="en-US"/>
              </a:p>
            </p:txBody>
          </p:sp>
          <p:sp>
            <p:nvSpPr>
              <p:cNvPr id="13" name="TextBox 13"/>
              <p:cNvSpPr txBox="1"/>
              <p:nvPr/>
            </p:nvSpPr>
            <p:spPr>
              <a:xfrm>
                <a:off x="76200" y="57150"/>
                <a:ext cx="660400" cy="679450"/>
              </a:xfrm>
              <a:prstGeom prst="rect">
                <a:avLst/>
              </a:prstGeom>
            </p:spPr>
            <p:txBody>
              <a:bodyPr lIns="45315" tIns="45315" rIns="45315" bIns="45315" rtlCol="0" anchor="ctr"/>
              <a:lstStyle/>
              <a:p>
                <a:pPr algn="ctr">
                  <a:lnSpc>
                    <a:spcPts val="956"/>
                  </a:lnSpc>
                </a:pPr>
                <a:endParaRPr/>
              </a:p>
            </p:txBody>
          </p:sp>
        </p:grpSp>
        <p:sp>
          <p:nvSpPr>
            <p:cNvPr id="14" name="Freeform 14"/>
            <p:cNvSpPr/>
            <p:nvPr/>
          </p:nvSpPr>
          <p:spPr>
            <a:xfrm>
              <a:off x="1361031" y="1241772"/>
              <a:ext cx="533342" cy="505342"/>
            </a:xfrm>
            <a:custGeom>
              <a:avLst/>
              <a:gdLst/>
              <a:ahLst/>
              <a:cxnLst/>
              <a:rect l="l" t="t" r="r" b="b"/>
              <a:pathLst>
                <a:path w="533342" h="505342">
                  <a:moveTo>
                    <a:pt x="0" y="0"/>
                  </a:moveTo>
                  <a:lnTo>
                    <a:pt x="533342" y="0"/>
                  </a:lnTo>
                  <a:lnTo>
                    <a:pt x="533342" y="505342"/>
                  </a:lnTo>
                  <a:lnTo>
                    <a:pt x="0" y="50534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5" name="Freeform 15"/>
            <p:cNvSpPr/>
            <p:nvPr/>
          </p:nvSpPr>
          <p:spPr>
            <a:xfrm>
              <a:off x="801553" y="111588"/>
              <a:ext cx="435226" cy="505342"/>
            </a:xfrm>
            <a:custGeom>
              <a:avLst/>
              <a:gdLst/>
              <a:ahLst/>
              <a:cxnLst/>
              <a:rect l="l" t="t" r="r" b="b"/>
              <a:pathLst>
                <a:path w="435226" h="505342">
                  <a:moveTo>
                    <a:pt x="0" y="0"/>
                  </a:moveTo>
                  <a:lnTo>
                    <a:pt x="435226" y="0"/>
                  </a:lnTo>
                  <a:lnTo>
                    <a:pt x="435226" y="505342"/>
                  </a:lnTo>
                  <a:lnTo>
                    <a:pt x="0" y="50534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6" name="Freeform 16"/>
            <p:cNvSpPr/>
            <p:nvPr/>
          </p:nvSpPr>
          <p:spPr>
            <a:xfrm>
              <a:off x="860724" y="945506"/>
              <a:ext cx="316883" cy="316883"/>
            </a:xfrm>
            <a:custGeom>
              <a:avLst/>
              <a:gdLst/>
              <a:ahLst/>
              <a:cxnLst/>
              <a:rect l="l" t="t" r="r" b="b"/>
              <a:pathLst>
                <a:path w="316883" h="316883">
                  <a:moveTo>
                    <a:pt x="0" y="0"/>
                  </a:moveTo>
                  <a:lnTo>
                    <a:pt x="316883" y="0"/>
                  </a:lnTo>
                  <a:lnTo>
                    <a:pt x="316883" y="316883"/>
                  </a:lnTo>
                  <a:lnTo>
                    <a:pt x="0" y="316883"/>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ysDot"/>
              <a:miter/>
            </a:ln>
          </p:spPr>
          <p:txBody>
            <a:bodyPr/>
            <a:lstStyle/>
            <a:p>
              <a:endParaRPr lang="en-US"/>
            </a:p>
          </p:txBody>
        </p:sp>
      </p:grpSp>
      <p:sp>
        <p:nvSpPr>
          <p:cNvPr id="18" name="TextBox 18"/>
          <p:cNvSpPr txBox="1"/>
          <p:nvPr/>
        </p:nvSpPr>
        <p:spPr>
          <a:xfrm>
            <a:off x="7162800" y="4629150"/>
            <a:ext cx="4443754" cy="2148244"/>
          </a:xfrm>
          <a:prstGeom prst="rect">
            <a:avLst/>
          </a:prstGeom>
        </p:spPr>
        <p:txBody>
          <a:bodyPr wrap="square" lIns="0" tIns="0" rIns="0" bIns="0" rtlCol="0" anchor="t">
            <a:spAutoFit/>
          </a:bodyPr>
          <a:lstStyle/>
          <a:p>
            <a:pPr algn="ctr">
              <a:lnSpc>
                <a:spcPts val="17547"/>
              </a:lnSpc>
            </a:pPr>
            <a:r>
              <a:rPr lang="en-US" sz="12533" b="1" i="1" dirty="0">
                <a:solidFill>
                  <a:srgbClr val="003399"/>
                </a:solidFill>
                <a:latin typeface="Montserrat Bold Italics"/>
                <a:ea typeface="Montserrat Bold Italics"/>
                <a:cs typeface="Montserrat Bold Italics"/>
                <a:sym typeface="Montserrat Bold Italics"/>
              </a:rPr>
              <a:t>UIZ</a:t>
            </a:r>
          </a:p>
        </p:txBody>
      </p:sp>
      <p:sp>
        <p:nvSpPr>
          <p:cNvPr id="19" name="TextBox 19"/>
          <p:cNvSpPr txBox="1"/>
          <p:nvPr/>
        </p:nvSpPr>
        <p:spPr>
          <a:xfrm>
            <a:off x="5097832" y="2813603"/>
            <a:ext cx="2837708" cy="4028428"/>
          </a:xfrm>
          <a:prstGeom prst="rect">
            <a:avLst/>
          </a:prstGeom>
        </p:spPr>
        <p:txBody>
          <a:bodyPr lIns="0" tIns="0" rIns="0" bIns="0" rtlCol="0" anchor="t">
            <a:spAutoFit/>
          </a:bodyPr>
          <a:lstStyle/>
          <a:p>
            <a:pPr algn="ctr">
              <a:lnSpc>
                <a:spcPts val="31768"/>
              </a:lnSpc>
              <a:spcBef>
                <a:spcPct val="0"/>
              </a:spcBef>
            </a:pPr>
            <a:r>
              <a:rPr lang="en-US" sz="26473" b="1" i="1">
                <a:solidFill>
                  <a:srgbClr val="003399"/>
                </a:solidFill>
                <a:latin typeface="Montserrat Bold Italics"/>
                <a:ea typeface="Montserrat Bold Italics"/>
                <a:cs typeface="Montserrat Bold Italics"/>
                <a:sym typeface="Montserrat Bold Italics"/>
              </a:rPr>
              <a:t>Q</a:t>
            </a:r>
          </a:p>
        </p:txBody>
      </p:sp>
      <p:pic>
        <p:nvPicPr>
          <p:cNvPr id="22" name="Picture 6" descr="urbact.eu - Homepage">
            <a:extLst>
              <a:ext uri="{FF2B5EF4-FFF2-40B4-BE49-F238E27FC236}">
                <a16:creationId xmlns:a16="http://schemas.microsoft.com/office/drawing/2014/main" id="{B251268A-8967-B184-A43B-DF601B700A38}"/>
              </a:ext>
            </a:extLst>
          </p:cNvPr>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3460" y="8736309"/>
            <a:ext cx="3876894" cy="1261602"/>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18">
            <a:extLst>
              <a:ext uri="{FF2B5EF4-FFF2-40B4-BE49-F238E27FC236}">
                <a16:creationId xmlns:a16="http://schemas.microsoft.com/office/drawing/2014/main" id="{10A8FF35-2EAE-BEAF-02BF-EA28DEF2F4BC}"/>
              </a:ext>
            </a:extLst>
          </p:cNvPr>
          <p:cNvSpPr txBox="1"/>
          <p:nvPr/>
        </p:nvSpPr>
        <p:spPr>
          <a:xfrm>
            <a:off x="1820490" y="2156179"/>
            <a:ext cx="12230100" cy="657424"/>
          </a:xfrm>
          <a:prstGeom prst="rect">
            <a:avLst/>
          </a:prstGeom>
        </p:spPr>
        <p:txBody>
          <a:bodyPr wrap="square" lIns="0" tIns="0" rIns="0" bIns="0" rtlCol="0" anchor="t">
            <a:spAutoFit/>
          </a:bodyPr>
          <a:lstStyle/>
          <a:p>
            <a:pPr algn="l">
              <a:lnSpc>
                <a:spcPts val="4204"/>
              </a:lnSpc>
            </a:pPr>
            <a:r>
              <a:rPr lang="en-US" sz="8000" b="1" dirty="0">
                <a:solidFill>
                  <a:srgbClr val="174196"/>
                </a:solidFill>
                <a:latin typeface="Montserrat Bold"/>
                <a:sym typeface="Montserrat Bold"/>
              </a:rPr>
              <a:t>One Health</a:t>
            </a:r>
            <a:endParaRPr lang="en-US" sz="8000" b="1" dirty="0">
              <a:solidFill>
                <a:srgbClr val="174196"/>
              </a:solidFill>
              <a:latin typeface="Montserrat Bold"/>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018E91">
                <a:alpha val="47000"/>
              </a:srgbClr>
            </a:gs>
            <a:gs pos="100000">
              <a:srgbClr val="9FAEE5">
                <a:alpha val="6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12487502" y="2351384"/>
            <a:ext cx="6775047" cy="6283856"/>
          </a:xfrm>
          <a:custGeom>
            <a:avLst/>
            <a:gdLst/>
            <a:ahLst/>
            <a:cxnLst/>
            <a:rect l="l" t="t" r="r" b="b"/>
            <a:pathLst>
              <a:path w="6775047" h="6283856">
                <a:moveTo>
                  <a:pt x="0" y="0"/>
                </a:moveTo>
                <a:lnTo>
                  <a:pt x="6775047" y="0"/>
                </a:lnTo>
                <a:lnTo>
                  <a:pt x="6775047" y="6283856"/>
                </a:lnTo>
                <a:lnTo>
                  <a:pt x="0" y="6283856"/>
                </a:lnTo>
                <a:lnTo>
                  <a:pt x="0" y="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3614052" y="1579913"/>
            <a:ext cx="11059896" cy="2314575"/>
          </a:xfrm>
          <a:prstGeom prst="rect">
            <a:avLst/>
          </a:prstGeom>
        </p:spPr>
        <p:txBody>
          <a:bodyPr lIns="0" tIns="0" rIns="0" bIns="0" rtlCol="0" anchor="t">
            <a:spAutoFit/>
          </a:bodyPr>
          <a:lstStyle/>
          <a:p>
            <a:pPr algn="ctr">
              <a:lnSpc>
                <a:spcPts val="6120"/>
              </a:lnSpc>
              <a:spcBef>
                <a:spcPct val="0"/>
              </a:spcBef>
            </a:pPr>
            <a:r>
              <a:rPr lang="en-US" sz="5100" b="1">
                <a:solidFill>
                  <a:srgbClr val="003399"/>
                </a:solidFill>
                <a:latin typeface="Montserrat Bold"/>
                <a:ea typeface="Montserrat Bold"/>
                <a:cs typeface="Montserrat Bold"/>
                <a:sym typeface="Montserrat Bold"/>
              </a:rPr>
              <a:t>Quel élément </a:t>
            </a:r>
            <a:r>
              <a:rPr lang="en-US" sz="5100" b="1" u="sng">
                <a:solidFill>
                  <a:srgbClr val="003399"/>
                </a:solidFill>
                <a:latin typeface="Montserrat Bold"/>
                <a:ea typeface="Montserrat Bold"/>
                <a:cs typeface="Montserrat Bold"/>
                <a:sym typeface="Montserrat Bold"/>
              </a:rPr>
              <a:t>n’est pas </a:t>
            </a:r>
            <a:r>
              <a:rPr lang="en-US" sz="5100" b="1">
                <a:solidFill>
                  <a:srgbClr val="003399"/>
                </a:solidFill>
                <a:latin typeface="Montserrat Bold"/>
                <a:ea typeface="Montserrat Bold"/>
                <a:cs typeface="Montserrat Bold"/>
                <a:sym typeface="Montserrat Bold"/>
              </a:rPr>
              <a:t>un facteur de risques d'épidémies zoonotiques ? </a:t>
            </a:r>
          </a:p>
        </p:txBody>
      </p:sp>
      <p:sp>
        <p:nvSpPr>
          <p:cNvPr id="4" name="Freeform 4"/>
          <p:cNvSpPr/>
          <p:nvPr/>
        </p:nvSpPr>
        <p:spPr>
          <a:xfrm rot="-1657999">
            <a:off x="3365259" y="644575"/>
            <a:ext cx="1595197" cy="1417731"/>
          </a:xfrm>
          <a:custGeom>
            <a:avLst/>
            <a:gdLst/>
            <a:ahLst/>
            <a:cxnLst/>
            <a:rect l="l" t="t" r="r" b="b"/>
            <a:pathLst>
              <a:path w="1595197" h="1417731">
                <a:moveTo>
                  <a:pt x="0" y="0"/>
                </a:moveTo>
                <a:lnTo>
                  <a:pt x="1595197" y="0"/>
                </a:lnTo>
                <a:lnTo>
                  <a:pt x="1595197" y="1417731"/>
                </a:lnTo>
                <a:lnTo>
                  <a:pt x="0" y="14177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TextBox 5"/>
          <p:cNvSpPr txBox="1"/>
          <p:nvPr/>
        </p:nvSpPr>
        <p:spPr>
          <a:xfrm>
            <a:off x="692308" y="6282506"/>
            <a:ext cx="4161678" cy="1371654"/>
          </a:xfrm>
          <a:prstGeom prst="rect">
            <a:avLst/>
          </a:prstGeom>
        </p:spPr>
        <p:txBody>
          <a:bodyPr lIns="0" tIns="0" rIns="0" bIns="0" rtlCol="0" anchor="t">
            <a:spAutoFit/>
          </a:bodyPr>
          <a:lstStyle/>
          <a:p>
            <a:pPr algn="ctr">
              <a:lnSpc>
                <a:spcPts val="5435"/>
              </a:lnSpc>
              <a:spcBef>
                <a:spcPct val="0"/>
              </a:spcBef>
            </a:pPr>
            <a:r>
              <a:rPr lang="en-US" sz="4530" b="1">
                <a:solidFill>
                  <a:srgbClr val="003399"/>
                </a:solidFill>
                <a:latin typeface="Montserrat Bold"/>
                <a:ea typeface="Montserrat Bold"/>
                <a:cs typeface="Montserrat Bold"/>
                <a:sym typeface="Montserrat Bold"/>
              </a:rPr>
              <a:t>La densité de population </a:t>
            </a:r>
          </a:p>
        </p:txBody>
      </p:sp>
      <p:sp>
        <p:nvSpPr>
          <p:cNvPr id="6" name="TextBox 6"/>
          <p:cNvSpPr txBox="1"/>
          <p:nvPr/>
        </p:nvSpPr>
        <p:spPr>
          <a:xfrm>
            <a:off x="6495669" y="6282506"/>
            <a:ext cx="5494731" cy="1371654"/>
          </a:xfrm>
          <a:prstGeom prst="rect">
            <a:avLst/>
          </a:prstGeom>
        </p:spPr>
        <p:txBody>
          <a:bodyPr lIns="0" tIns="0" rIns="0" bIns="0" rtlCol="0" anchor="t">
            <a:spAutoFit/>
          </a:bodyPr>
          <a:lstStyle/>
          <a:p>
            <a:pPr algn="ctr">
              <a:lnSpc>
                <a:spcPts val="5435"/>
              </a:lnSpc>
              <a:spcBef>
                <a:spcPct val="0"/>
              </a:spcBef>
            </a:pPr>
            <a:r>
              <a:rPr lang="en-US" sz="4530" b="1">
                <a:solidFill>
                  <a:srgbClr val="003399"/>
                </a:solidFill>
                <a:latin typeface="Montserrat Bold"/>
                <a:ea typeface="Montserrat Bold"/>
                <a:cs typeface="Montserrat Bold"/>
                <a:sym typeface="Montserrat Bold"/>
              </a:rPr>
              <a:t>L’augmentation des espaces verts </a:t>
            </a:r>
          </a:p>
        </p:txBody>
      </p:sp>
      <p:sp>
        <p:nvSpPr>
          <p:cNvPr id="7" name="TextBox 7"/>
          <p:cNvSpPr txBox="1"/>
          <p:nvPr/>
        </p:nvSpPr>
        <p:spPr>
          <a:xfrm>
            <a:off x="13072243" y="6282506"/>
            <a:ext cx="4999849" cy="1905000"/>
          </a:xfrm>
          <a:prstGeom prst="rect">
            <a:avLst/>
          </a:prstGeom>
        </p:spPr>
        <p:txBody>
          <a:bodyPr lIns="0" tIns="0" rIns="0" bIns="0" rtlCol="0" anchor="t">
            <a:spAutoFit/>
          </a:bodyPr>
          <a:lstStyle/>
          <a:p>
            <a:pPr algn="ctr">
              <a:lnSpc>
                <a:spcPts val="5435"/>
              </a:lnSpc>
            </a:pPr>
            <a:r>
              <a:rPr lang="en-US" sz="4530" b="1">
                <a:solidFill>
                  <a:srgbClr val="003399"/>
                </a:solidFill>
                <a:latin typeface="Montserrat Bold"/>
                <a:ea typeface="Montserrat Bold"/>
                <a:cs typeface="Montserrat Bold"/>
                <a:sym typeface="Montserrat Bold"/>
              </a:rPr>
              <a:t>Le changement climatique </a:t>
            </a:r>
          </a:p>
          <a:p>
            <a:pPr algn="ctr">
              <a:lnSpc>
                <a:spcPts val="4264"/>
              </a:lnSpc>
              <a:spcBef>
                <a:spcPct val="0"/>
              </a:spcBef>
            </a:pPr>
            <a:endParaRPr lang="en-US" sz="4530" b="1">
              <a:solidFill>
                <a:srgbClr val="003399"/>
              </a:solidFill>
              <a:latin typeface="Montserrat Bold"/>
              <a:ea typeface="Montserrat Bold"/>
              <a:cs typeface="Montserrat Bold"/>
              <a:sym typeface="Montserrat Bold"/>
            </a:endParaRPr>
          </a:p>
        </p:txBody>
      </p:sp>
      <p:sp>
        <p:nvSpPr>
          <p:cNvPr id="23" name="Freeform 23"/>
          <p:cNvSpPr/>
          <p:nvPr/>
        </p:nvSpPr>
        <p:spPr>
          <a:xfrm rot="1424553">
            <a:off x="285459" y="5577876"/>
            <a:ext cx="598072" cy="846828"/>
          </a:xfrm>
          <a:custGeom>
            <a:avLst/>
            <a:gdLst/>
            <a:ahLst/>
            <a:cxnLst/>
            <a:rect l="l" t="t" r="r" b="b"/>
            <a:pathLst>
              <a:path w="598072" h="846828">
                <a:moveTo>
                  <a:pt x="0" y="0"/>
                </a:moveTo>
                <a:lnTo>
                  <a:pt x="598072" y="0"/>
                </a:lnTo>
                <a:lnTo>
                  <a:pt x="598072" y="846828"/>
                </a:lnTo>
                <a:lnTo>
                  <a:pt x="0" y="84682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4" name="Freeform 24"/>
          <p:cNvSpPr/>
          <p:nvPr/>
        </p:nvSpPr>
        <p:spPr>
          <a:xfrm rot="1424553">
            <a:off x="6309597" y="5577876"/>
            <a:ext cx="598072" cy="846828"/>
          </a:xfrm>
          <a:custGeom>
            <a:avLst/>
            <a:gdLst/>
            <a:ahLst/>
            <a:cxnLst/>
            <a:rect l="l" t="t" r="r" b="b"/>
            <a:pathLst>
              <a:path w="598072" h="846828">
                <a:moveTo>
                  <a:pt x="0" y="0"/>
                </a:moveTo>
                <a:lnTo>
                  <a:pt x="598073" y="0"/>
                </a:lnTo>
                <a:lnTo>
                  <a:pt x="598073" y="846828"/>
                </a:lnTo>
                <a:lnTo>
                  <a:pt x="0" y="84682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5" name="Freeform 25"/>
          <p:cNvSpPr/>
          <p:nvPr/>
        </p:nvSpPr>
        <p:spPr>
          <a:xfrm rot="1424553">
            <a:off x="13217412" y="5577876"/>
            <a:ext cx="598072" cy="846828"/>
          </a:xfrm>
          <a:custGeom>
            <a:avLst/>
            <a:gdLst/>
            <a:ahLst/>
            <a:cxnLst/>
            <a:rect l="l" t="t" r="r" b="b"/>
            <a:pathLst>
              <a:path w="598072" h="846828">
                <a:moveTo>
                  <a:pt x="0" y="0"/>
                </a:moveTo>
                <a:lnTo>
                  <a:pt x="598073" y="0"/>
                </a:lnTo>
                <a:lnTo>
                  <a:pt x="598073" y="846828"/>
                </a:lnTo>
                <a:lnTo>
                  <a:pt x="0" y="84682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18E91">
                <a:alpha val="47000"/>
              </a:srgbClr>
            </a:gs>
            <a:gs pos="100000">
              <a:srgbClr val="9FAEE5">
                <a:alpha val="6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0" y="-98189"/>
            <a:ext cx="6775047" cy="6283856"/>
          </a:xfrm>
          <a:custGeom>
            <a:avLst/>
            <a:gdLst/>
            <a:ahLst/>
            <a:cxnLst/>
            <a:rect l="l" t="t" r="r" b="b"/>
            <a:pathLst>
              <a:path w="6775047" h="6283856">
                <a:moveTo>
                  <a:pt x="0" y="0"/>
                </a:moveTo>
                <a:lnTo>
                  <a:pt x="6775047" y="0"/>
                </a:lnTo>
                <a:lnTo>
                  <a:pt x="6775047" y="6283856"/>
                </a:lnTo>
                <a:lnTo>
                  <a:pt x="0" y="6283856"/>
                </a:lnTo>
                <a:lnTo>
                  <a:pt x="0" y="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580275" y="4600509"/>
            <a:ext cx="7866766" cy="1609725"/>
          </a:xfrm>
          <a:prstGeom prst="rect">
            <a:avLst/>
          </a:prstGeom>
        </p:spPr>
        <p:txBody>
          <a:bodyPr lIns="0" tIns="0" rIns="0" bIns="0" rtlCol="0" anchor="t">
            <a:spAutoFit/>
          </a:bodyPr>
          <a:lstStyle/>
          <a:p>
            <a:pPr algn="ctr">
              <a:lnSpc>
                <a:spcPts val="4200"/>
              </a:lnSpc>
              <a:spcBef>
                <a:spcPct val="0"/>
              </a:spcBef>
            </a:pPr>
            <a:r>
              <a:rPr lang="en-US" sz="3500" b="1">
                <a:solidFill>
                  <a:srgbClr val="003399"/>
                </a:solidFill>
                <a:latin typeface="Montserrat Bold"/>
                <a:ea typeface="Montserrat Bold"/>
                <a:cs typeface="Montserrat Bold"/>
                <a:sym typeface="Montserrat Bold"/>
              </a:rPr>
              <a:t>Quel élément </a:t>
            </a:r>
            <a:r>
              <a:rPr lang="en-US" sz="3500" b="1" u="sng">
                <a:solidFill>
                  <a:srgbClr val="003399"/>
                </a:solidFill>
                <a:latin typeface="Montserrat Bold"/>
                <a:ea typeface="Montserrat Bold"/>
                <a:cs typeface="Montserrat Bold"/>
                <a:sym typeface="Montserrat Bold"/>
              </a:rPr>
              <a:t>n’est pas </a:t>
            </a:r>
            <a:r>
              <a:rPr lang="en-US" sz="3500" b="1">
                <a:solidFill>
                  <a:srgbClr val="003399"/>
                </a:solidFill>
                <a:latin typeface="Montserrat Bold"/>
                <a:ea typeface="Montserrat Bold"/>
                <a:cs typeface="Montserrat Bold"/>
                <a:sym typeface="Montserrat Bold"/>
              </a:rPr>
              <a:t>un facteur de risques d'épidémies zoonotiques ? </a:t>
            </a:r>
          </a:p>
        </p:txBody>
      </p:sp>
      <p:sp>
        <p:nvSpPr>
          <p:cNvPr id="4" name="Freeform 4"/>
          <p:cNvSpPr/>
          <p:nvPr/>
        </p:nvSpPr>
        <p:spPr>
          <a:xfrm rot="-1657999">
            <a:off x="163076" y="3973025"/>
            <a:ext cx="1093935" cy="972235"/>
          </a:xfrm>
          <a:custGeom>
            <a:avLst/>
            <a:gdLst/>
            <a:ahLst/>
            <a:cxnLst/>
            <a:rect l="l" t="t" r="r" b="b"/>
            <a:pathLst>
              <a:path w="1093935" h="972235">
                <a:moveTo>
                  <a:pt x="0" y="0"/>
                </a:moveTo>
                <a:lnTo>
                  <a:pt x="1093936" y="0"/>
                </a:lnTo>
                <a:lnTo>
                  <a:pt x="1093936" y="972235"/>
                </a:lnTo>
                <a:lnTo>
                  <a:pt x="0" y="97223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TextBox 5"/>
          <p:cNvSpPr txBox="1"/>
          <p:nvPr/>
        </p:nvSpPr>
        <p:spPr>
          <a:xfrm>
            <a:off x="8782051" y="2819488"/>
            <a:ext cx="2884816" cy="735833"/>
          </a:xfrm>
          <a:prstGeom prst="rect">
            <a:avLst/>
          </a:prstGeom>
        </p:spPr>
        <p:txBody>
          <a:bodyPr lIns="0" tIns="0" rIns="0" bIns="0" rtlCol="0" anchor="t">
            <a:spAutoFit/>
          </a:bodyPr>
          <a:lstStyle/>
          <a:p>
            <a:pPr algn="ctr">
              <a:lnSpc>
                <a:spcPts val="2956"/>
              </a:lnSpc>
              <a:spcBef>
                <a:spcPct val="0"/>
              </a:spcBef>
            </a:pPr>
            <a:r>
              <a:rPr lang="en-US" sz="2463" b="1">
                <a:solidFill>
                  <a:srgbClr val="003399">
                    <a:alpha val="13725"/>
                  </a:srgbClr>
                </a:solidFill>
                <a:latin typeface="Montserrat Bold"/>
                <a:ea typeface="Montserrat Bold"/>
                <a:cs typeface="Montserrat Bold"/>
                <a:sym typeface="Montserrat Bold"/>
              </a:rPr>
              <a:t>Le changement climatique </a:t>
            </a:r>
          </a:p>
        </p:txBody>
      </p:sp>
      <p:sp>
        <p:nvSpPr>
          <p:cNvPr id="6" name="TextBox 6"/>
          <p:cNvSpPr txBox="1"/>
          <p:nvPr/>
        </p:nvSpPr>
        <p:spPr>
          <a:xfrm>
            <a:off x="15598413" y="2819488"/>
            <a:ext cx="2446450" cy="735833"/>
          </a:xfrm>
          <a:prstGeom prst="rect">
            <a:avLst/>
          </a:prstGeom>
        </p:spPr>
        <p:txBody>
          <a:bodyPr lIns="0" tIns="0" rIns="0" bIns="0" rtlCol="0" anchor="t">
            <a:spAutoFit/>
          </a:bodyPr>
          <a:lstStyle/>
          <a:p>
            <a:pPr algn="ctr">
              <a:lnSpc>
                <a:spcPts val="2956"/>
              </a:lnSpc>
              <a:spcBef>
                <a:spcPct val="0"/>
              </a:spcBef>
            </a:pPr>
            <a:r>
              <a:rPr lang="en-US" sz="2463" b="1">
                <a:solidFill>
                  <a:srgbClr val="003399">
                    <a:alpha val="13725"/>
                  </a:srgbClr>
                </a:solidFill>
                <a:latin typeface="Montserrat Bold"/>
                <a:ea typeface="Montserrat Bold"/>
                <a:cs typeface="Montserrat Bold"/>
                <a:sym typeface="Montserrat Bold"/>
              </a:rPr>
              <a:t>La densité de population </a:t>
            </a:r>
          </a:p>
        </p:txBody>
      </p:sp>
      <p:sp>
        <p:nvSpPr>
          <p:cNvPr id="7" name="TextBox 7"/>
          <p:cNvSpPr txBox="1"/>
          <p:nvPr/>
        </p:nvSpPr>
        <p:spPr>
          <a:xfrm>
            <a:off x="12034736" y="2819488"/>
            <a:ext cx="3196928" cy="735833"/>
          </a:xfrm>
          <a:prstGeom prst="rect">
            <a:avLst/>
          </a:prstGeom>
        </p:spPr>
        <p:txBody>
          <a:bodyPr lIns="0" tIns="0" rIns="0" bIns="0" rtlCol="0" anchor="t">
            <a:spAutoFit/>
          </a:bodyPr>
          <a:lstStyle/>
          <a:p>
            <a:pPr algn="ctr">
              <a:lnSpc>
                <a:spcPts val="2956"/>
              </a:lnSpc>
              <a:spcBef>
                <a:spcPct val="0"/>
              </a:spcBef>
            </a:pPr>
            <a:r>
              <a:rPr lang="en-US" sz="2463" b="1">
                <a:solidFill>
                  <a:srgbClr val="003399"/>
                </a:solidFill>
                <a:latin typeface="Montserrat Bold"/>
                <a:ea typeface="Montserrat Bold"/>
                <a:cs typeface="Montserrat Bold"/>
                <a:sym typeface="Montserrat Bold"/>
              </a:rPr>
              <a:t>L’augmentation des espaces verts </a:t>
            </a:r>
          </a:p>
        </p:txBody>
      </p:sp>
      <p:grpSp>
        <p:nvGrpSpPr>
          <p:cNvPr id="8" name="Group 8"/>
          <p:cNvGrpSpPr/>
          <p:nvPr/>
        </p:nvGrpSpPr>
        <p:grpSpPr>
          <a:xfrm>
            <a:off x="9144000" y="3937507"/>
            <a:ext cx="8694145" cy="5320793"/>
            <a:chOff x="0" y="0"/>
            <a:chExt cx="2378673" cy="1455741"/>
          </a:xfrm>
        </p:grpSpPr>
        <p:sp>
          <p:nvSpPr>
            <p:cNvPr id="9" name="Freeform 9"/>
            <p:cNvSpPr/>
            <p:nvPr/>
          </p:nvSpPr>
          <p:spPr>
            <a:xfrm>
              <a:off x="0" y="0"/>
              <a:ext cx="2378673" cy="1455741"/>
            </a:xfrm>
            <a:custGeom>
              <a:avLst/>
              <a:gdLst/>
              <a:ahLst/>
              <a:cxnLst/>
              <a:rect l="l" t="t" r="r" b="b"/>
              <a:pathLst>
                <a:path w="2378673" h="1455741">
                  <a:moveTo>
                    <a:pt x="34717" y="0"/>
                  </a:moveTo>
                  <a:lnTo>
                    <a:pt x="2343956" y="0"/>
                  </a:lnTo>
                  <a:cubicBezTo>
                    <a:pt x="2353164" y="0"/>
                    <a:pt x="2361994" y="3658"/>
                    <a:pt x="2368505" y="10168"/>
                  </a:cubicBezTo>
                  <a:cubicBezTo>
                    <a:pt x="2375015" y="16679"/>
                    <a:pt x="2378673" y="25510"/>
                    <a:pt x="2378673" y="34717"/>
                  </a:cubicBezTo>
                  <a:lnTo>
                    <a:pt x="2378673" y="1421024"/>
                  </a:lnTo>
                  <a:cubicBezTo>
                    <a:pt x="2378673" y="1430232"/>
                    <a:pt x="2375015" y="1439062"/>
                    <a:pt x="2368505" y="1445573"/>
                  </a:cubicBezTo>
                  <a:cubicBezTo>
                    <a:pt x="2361994" y="1452084"/>
                    <a:pt x="2353164" y="1455741"/>
                    <a:pt x="2343956" y="1455741"/>
                  </a:cubicBezTo>
                  <a:lnTo>
                    <a:pt x="34717" y="1455741"/>
                  </a:lnTo>
                  <a:cubicBezTo>
                    <a:pt x="25510" y="1455741"/>
                    <a:pt x="16679" y="1452084"/>
                    <a:pt x="10168" y="1445573"/>
                  </a:cubicBezTo>
                  <a:cubicBezTo>
                    <a:pt x="3658" y="1439062"/>
                    <a:pt x="0" y="1430232"/>
                    <a:pt x="0" y="1421024"/>
                  </a:cubicBezTo>
                  <a:lnTo>
                    <a:pt x="0" y="34717"/>
                  </a:lnTo>
                  <a:cubicBezTo>
                    <a:pt x="0" y="25510"/>
                    <a:pt x="3658" y="16679"/>
                    <a:pt x="10168" y="10168"/>
                  </a:cubicBezTo>
                  <a:cubicBezTo>
                    <a:pt x="16679" y="3658"/>
                    <a:pt x="25510" y="0"/>
                    <a:pt x="34717" y="0"/>
                  </a:cubicBezTo>
                  <a:close/>
                </a:path>
              </a:pathLst>
            </a:custGeom>
            <a:solidFill>
              <a:srgbClr val="FFFFFF"/>
            </a:solidFill>
          </p:spPr>
          <p:txBody>
            <a:bodyPr/>
            <a:lstStyle/>
            <a:p>
              <a:endParaRPr lang="en-US"/>
            </a:p>
          </p:txBody>
        </p:sp>
        <p:sp>
          <p:nvSpPr>
            <p:cNvPr id="10" name="TextBox 10"/>
            <p:cNvSpPr txBox="1"/>
            <p:nvPr/>
          </p:nvSpPr>
          <p:spPr>
            <a:xfrm>
              <a:off x="0" y="0"/>
              <a:ext cx="2378673" cy="1455741"/>
            </a:xfrm>
            <a:prstGeom prst="rect">
              <a:avLst/>
            </a:prstGeom>
          </p:spPr>
          <p:txBody>
            <a:bodyPr lIns="44012" tIns="44012" rIns="44012" bIns="44012" rtlCol="0" anchor="ctr"/>
            <a:lstStyle/>
            <a:p>
              <a:pPr algn="ctr">
                <a:lnSpc>
                  <a:spcPts val="2772"/>
                </a:lnSpc>
              </a:pPr>
              <a:endParaRPr/>
            </a:p>
          </p:txBody>
        </p:sp>
      </p:grpSp>
      <p:sp>
        <p:nvSpPr>
          <p:cNvPr id="11" name="TextBox 11"/>
          <p:cNvSpPr txBox="1"/>
          <p:nvPr/>
        </p:nvSpPr>
        <p:spPr>
          <a:xfrm>
            <a:off x="9321036" y="4077837"/>
            <a:ext cx="8340073" cy="5029200"/>
          </a:xfrm>
          <a:prstGeom prst="rect">
            <a:avLst/>
          </a:prstGeom>
        </p:spPr>
        <p:txBody>
          <a:bodyPr lIns="0" tIns="0" rIns="0" bIns="0" rtlCol="0" anchor="t">
            <a:spAutoFit/>
          </a:bodyPr>
          <a:lstStyle/>
          <a:p>
            <a:pPr algn="just">
              <a:lnSpc>
                <a:spcPts val="2356"/>
              </a:lnSpc>
            </a:pPr>
            <a:r>
              <a:rPr lang="en-US" sz="1963">
                <a:solidFill>
                  <a:srgbClr val="003399"/>
                </a:solidFill>
                <a:latin typeface="Montserrat"/>
                <a:ea typeface="Montserrat"/>
                <a:cs typeface="Montserrat"/>
                <a:sym typeface="Montserrat"/>
              </a:rPr>
              <a:t>Les espaces verts, s’ils sont bien gérés, permettent de </a:t>
            </a:r>
            <a:r>
              <a:rPr lang="en-US" sz="1963" b="1">
                <a:solidFill>
                  <a:srgbClr val="003399"/>
                </a:solidFill>
                <a:latin typeface="Montserrat Bold"/>
                <a:ea typeface="Montserrat Bold"/>
                <a:cs typeface="Montserrat Bold"/>
                <a:sym typeface="Montserrat Bold"/>
              </a:rPr>
              <a:t>réduire le nombre d'espèces à enjeux </a:t>
            </a:r>
            <a:r>
              <a:rPr lang="en-US" sz="1963">
                <a:solidFill>
                  <a:srgbClr val="003399"/>
                </a:solidFill>
                <a:latin typeface="Montserrat"/>
                <a:ea typeface="Montserrat"/>
                <a:cs typeface="Montserrat"/>
                <a:sym typeface="Montserrat"/>
              </a:rPr>
              <a:t>en créant plus de compétition et en </a:t>
            </a:r>
            <a:r>
              <a:rPr lang="en-US" sz="1963" b="1">
                <a:solidFill>
                  <a:srgbClr val="003399"/>
                </a:solidFill>
                <a:latin typeface="Montserrat Bold"/>
                <a:ea typeface="Montserrat Bold"/>
                <a:cs typeface="Montserrat Bold"/>
                <a:sym typeface="Montserrat Bold"/>
              </a:rPr>
              <a:t>diminuant les chaînes de transmission</a:t>
            </a:r>
            <a:r>
              <a:rPr lang="en-US" sz="1963">
                <a:solidFill>
                  <a:srgbClr val="003399"/>
                </a:solidFill>
                <a:latin typeface="Montserrat"/>
                <a:ea typeface="Montserrat"/>
                <a:cs typeface="Montserrat"/>
                <a:sym typeface="Montserrat"/>
              </a:rPr>
              <a:t>.</a:t>
            </a:r>
          </a:p>
          <a:p>
            <a:pPr algn="just">
              <a:lnSpc>
                <a:spcPts val="2356"/>
              </a:lnSpc>
            </a:pPr>
            <a:endParaRPr lang="en-US" sz="1963">
              <a:solidFill>
                <a:srgbClr val="003399"/>
              </a:solidFill>
              <a:latin typeface="Montserrat"/>
              <a:ea typeface="Montserrat"/>
              <a:cs typeface="Montserrat"/>
              <a:sym typeface="Montserrat"/>
            </a:endParaRPr>
          </a:p>
          <a:p>
            <a:pPr algn="just">
              <a:lnSpc>
                <a:spcPts val="2356"/>
              </a:lnSpc>
            </a:pPr>
            <a:r>
              <a:rPr lang="en-US" sz="1963">
                <a:solidFill>
                  <a:srgbClr val="003399"/>
                </a:solidFill>
                <a:latin typeface="Montserrat"/>
                <a:ea typeface="Montserrat"/>
                <a:cs typeface="Montserrat"/>
                <a:sym typeface="Montserrat"/>
              </a:rPr>
              <a:t>De plus, ils apportent beaucoup de bienfaits pour la santé humaine : </a:t>
            </a:r>
            <a:r>
              <a:rPr lang="en-US" sz="1963" b="1">
                <a:solidFill>
                  <a:srgbClr val="003399"/>
                </a:solidFill>
                <a:latin typeface="Montserrat Bold"/>
                <a:ea typeface="Montserrat Bold"/>
                <a:cs typeface="Montserrat Bold"/>
                <a:sym typeface="Montserrat Bold"/>
              </a:rPr>
              <a:t>réduction de la pollution de l’air, du stress, des maladies cardiovasculaires et respiratoires. </a:t>
            </a:r>
          </a:p>
          <a:p>
            <a:pPr algn="just">
              <a:lnSpc>
                <a:spcPts val="2356"/>
              </a:lnSpc>
            </a:pPr>
            <a:r>
              <a:rPr lang="en-US" sz="1963">
                <a:solidFill>
                  <a:srgbClr val="003399"/>
                </a:solidFill>
                <a:latin typeface="Montserrat"/>
                <a:ea typeface="Montserrat"/>
                <a:cs typeface="Montserrat"/>
                <a:sym typeface="Montserrat"/>
              </a:rPr>
              <a:t>Être exposé à des environnements naturels riches en microbes </a:t>
            </a:r>
            <a:r>
              <a:rPr lang="en-US" sz="1963" b="1">
                <a:solidFill>
                  <a:srgbClr val="003399"/>
                </a:solidFill>
                <a:latin typeface="Montserrat Bold"/>
                <a:ea typeface="Montserrat Bold"/>
                <a:cs typeface="Montserrat Bold"/>
                <a:sym typeface="Montserrat Bold"/>
              </a:rPr>
              <a:t>augmente aussi la diversité microbienne</a:t>
            </a:r>
            <a:r>
              <a:rPr lang="en-US" sz="1963">
                <a:solidFill>
                  <a:srgbClr val="003399"/>
                </a:solidFill>
                <a:latin typeface="Montserrat"/>
                <a:ea typeface="Montserrat"/>
                <a:cs typeface="Montserrat"/>
                <a:sym typeface="Montserrat"/>
              </a:rPr>
              <a:t> sur et dans notre corps, ce qui est aujourd’hui associé à moins de maladies inflammatoires (asthme, allergies, eczéma, etc.) et à un meilleur équilibre immunitaire (entre autres).</a:t>
            </a:r>
          </a:p>
          <a:p>
            <a:pPr algn="just">
              <a:lnSpc>
                <a:spcPts val="2356"/>
              </a:lnSpc>
            </a:pPr>
            <a:endParaRPr lang="en-US" sz="1963">
              <a:solidFill>
                <a:srgbClr val="003399"/>
              </a:solidFill>
              <a:latin typeface="Montserrat"/>
              <a:ea typeface="Montserrat"/>
              <a:cs typeface="Montserrat"/>
              <a:sym typeface="Montserrat"/>
            </a:endParaRPr>
          </a:p>
          <a:p>
            <a:pPr algn="just">
              <a:lnSpc>
                <a:spcPts val="2356"/>
              </a:lnSpc>
              <a:spcBef>
                <a:spcPct val="0"/>
              </a:spcBef>
            </a:pPr>
            <a:r>
              <a:rPr lang="en-US" sz="1963">
                <a:solidFill>
                  <a:srgbClr val="003399"/>
                </a:solidFill>
                <a:latin typeface="Montserrat"/>
                <a:ea typeface="Montserrat"/>
                <a:cs typeface="Montserrat"/>
                <a:sym typeface="Montserrat"/>
              </a:rPr>
              <a:t>En revanche, la densité de population va</a:t>
            </a:r>
            <a:r>
              <a:rPr lang="en-US" sz="1963" b="1">
                <a:solidFill>
                  <a:srgbClr val="003399"/>
                </a:solidFill>
                <a:latin typeface="Montserrat Bold"/>
                <a:ea typeface="Montserrat Bold"/>
                <a:cs typeface="Montserrat Bold"/>
                <a:sym typeface="Montserrat Bold"/>
              </a:rPr>
              <a:t> favoriser la transmission de maladies</a:t>
            </a:r>
            <a:r>
              <a:rPr lang="en-US" sz="1963">
                <a:solidFill>
                  <a:srgbClr val="003399"/>
                </a:solidFill>
                <a:latin typeface="Montserrat"/>
                <a:ea typeface="Montserrat"/>
                <a:cs typeface="Montserrat"/>
                <a:sym typeface="Montserrat"/>
              </a:rPr>
              <a:t> d’humain à humain et le changement climatique va favoriser l’arrivée et l’installation de </a:t>
            </a:r>
            <a:r>
              <a:rPr lang="en-US" sz="1963" b="1">
                <a:solidFill>
                  <a:srgbClr val="003399"/>
                </a:solidFill>
                <a:latin typeface="Montserrat Bold"/>
                <a:ea typeface="Montserrat Bold"/>
                <a:cs typeface="Montserrat Bold"/>
                <a:sym typeface="Montserrat Bold"/>
              </a:rPr>
              <a:t>nouvelles espèces à enjeux</a:t>
            </a:r>
            <a:r>
              <a:rPr lang="en-US" sz="1963">
                <a:solidFill>
                  <a:srgbClr val="003399"/>
                </a:solidFill>
                <a:latin typeface="Montserrat"/>
                <a:ea typeface="Montserrat"/>
                <a:cs typeface="Montserrat"/>
                <a:sym typeface="Montserrat"/>
              </a:rPr>
              <a:t> pour notre santé.</a:t>
            </a:r>
          </a:p>
        </p:txBody>
      </p:sp>
      <p:sp>
        <p:nvSpPr>
          <p:cNvPr id="12" name="Freeform 12"/>
          <p:cNvSpPr/>
          <p:nvPr/>
        </p:nvSpPr>
        <p:spPr>
          <a:xfrm>
            <a:off x="14977924" y="3501770"/>
            <a:ext cx="366748" cy="366748"/>
          </a:xfrm>
          <a:custGeom>
            <a:avLst/>
            <a:gdLst/>
            <a:ahLst/>
            <a:cxnLst/>
            <a:rect l="l" t="t" r="r" b="b"/>
            <a:pathLst>
              <a:path w="366748" h="366748">
                <a:moveTo>
                  <a:pt x="0" y="0"/>
                </a:moveTo>
                <a:lnTo>
                  <a:pt x="366749" y="0"/>
                </a:lnTo>
                <a:lnTo>
                  <a:pt x="366749" y="366748"/>
                </a:lnTo>
                <a:lnTo>
                  <a:pt x="0" y="36674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3" name="Freeform 13"/>
          <p:cNvSpPr/>
          <p:nvPr/>
        </p:nvSpPr>
        <p:spPr>
          <a:xfrm rot="1424553">
            <a:off x="11812036" y="2112346"/>
            <a:ext cx="598072" cy="846828"/>
          </a:xfrm>
          <a:custGeom>
            <a:avLst/>
            <a:gdLst/>
            <a:ahLst/>
            <a:cxnLst/>
            <a:rect l="l" t="t" r="r" b="b"/>
            <a:pathLst>
              <a:path w="598072" h="846828">
                <a:moveTo>
                  <a:pt x="0" y="0"/>
                </a:moveTo>
                <a:lnTo>
                  <a:pt x="598072" y="0"/>
                </a:lnTo>
                <a:lnTo>
                  <a:pt x="598072" y="846829"/>
                </a:lnTo>
                <a:lnTo>
                  <a:pt x="0" y="84682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B7C1E6">
                <a:alpha val="64500"/>
              </a:srgbClr>
            </a:gs>
            <a:gs pos="100000">
              <a:srgbClr val="003399">
                <a:alpha val="47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extBox 2"/>
          <p:cNvSpPr txBox="1"/>
          <p:nvPr/>
        </p:nvSpPr>
        <p:spPr>
          <a:xfrm>
            <a:off x="3365416" y="1911547"/>
            <a:ext cx="12075433" cy="2057346"/>
          </a:xfrm>
          <a:prstGeom prst="rect">
            <a:avLst/>
          </a:prstGeom>
        </p:spPr>
        <p:txBody>
          <a:bodyPr lIns="0" tIns="0" rIns="0" bIns="0" rtlCol="0" anchor="t">
            <a:spAutoFit/>
          </a:bodyPr>
          <a:lstStyle/>
          <a:p>
            <a:pPr algn="ctr">
              <a:lnSpc>
                <a:spcPts val="6120"/>
              </a:lnSpc>
            </a:pPr>
            <a:r>
              <a:rPr lang="en-US" sz="5100" b="1">
                <a:solidFill>
                  <a:srgbClr val="003399"/>
                </a:solidFill>
                <a:latin typeface="Montserrat Bold"/>
                <a:ea typeface="Montserrat Bold"/>
                <a:cs typeface="Montserrat Bold"/>
                <a:sym typeface="Montserrat Bold"/>
              </a:rPr>
              <a:t>Quel est le principal enjeu pour appliquer l’approche One Health ? </a:t>
            </a:r>
          </a:p>
          <a:p>
            <a:pPr algn="ctr">
              <a:lnSpc>
                <a:spcPts val="4080"/>
              </a:lnSpc>
              <a:spcBef>
                <a:spcPct val="0"/>
              </a:spcBef>
            </a:pPr>
            <a:endParaRPr lang="en-US" sz="5100" b="1">
              <a:solidFill>
                <a:srgbClr val="003399"/>
              </a:solidFill>
              <a:latin typeface="Montserrat Bold"/>
              <a:ea typeface="Montserrat Bold"/>
              <a:cs typeface="Montserrat Bold"/>
              <a:sym typeface="Montserrat Bold"/>
            </a:endParaRPr>
          </a:p>
        </p:txBody>
      </p:sp>
      <p:sp>
        <p:nvSpPr>
          <p:cNvPr id="3" name="Freeform 3"/>
          <p:cNvSpPr/>
          <p:nvPr/>
        </p:nvSpPr>
        <p:spPr>
          <a:xfrm rot="-1657999">
            <a:off x="3084952" y="906524"/>
            <a:ext cx="1595197" cy="1417731"/>
          </a:xfrm>
          <a:custGeom>
            <a:avLst/>
            <a:gdLst/>
            <a:ahLst/>
            <a:cxnLst/>
            <a:rect l="l" t="t" r="r" b="b"/>
            <a:pathLst>
              <a:path w="1595197" h="1417731">
                <a:moveTo>
                  <a:pt x="0" y="0"/>
                </a:moveTo>
                <a:lnTo>
                  <a:pt x="1595197" y="0"/>
                </a:lnTo>
                <a:lnTo>
                  <a:pt x="1595197" y="1417732"/>
                </a:lnTo>
                <a:lnTo>
                  <a:pt x="0" y="14177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1414504" y="4083670"/>
            <a:ext cx="6873496" cy="6203330"/>
          </a:xfrm>
          <a:custGeom>
            <a:avLst/>
            <a:gdLst/>
            <a:ahLst/>
            <a:cxnLst/>
            <a:rect l="l" t="t" r="r" b="b"/>
            <a:pathLst>
              <a:path w="6873496" h="6203330">
                <a:moveTo>
                  <a:pt x="0" y="0"/>
                </a:moveTo>
                <a:lnTo>
                  <a:pt x="6873496" y="0"/>
                </a:lnTo>
                <a:lnTo>
                  <a:pt x="6873496" y="6203330"/>
                </a:lnTo>
                <a:lnTo>
                  <a:pt x="0" y="6203330"/>
                </a:lnTo>
                <a:lnTo>
                  <a:pt x="0" y="0"/>
                </a:lnTo>
                <a:close/>
              </a:path>
            </a:pathLst>
          </a:custGeom>
          <a:blipFill>
            <a:blip r:embed="rId4">
              <a:alphaModFix amt="6000"/>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TextBox 5"/>
          <p:cNvSpPr txBox="1"/>
          <p:nvPr/>
        </p:nvSpPr>
        <p:spPr>
          <a:xfrm>
            <a:off x="6654050" y="6357773"/>
            <a:ext cx="5350248" cy="1714500"/>
          </a:xfrm>
          <a:prstGeom prst="rect">
            <a:avLst/>
          </a:prstGeom>
        </p:spPr>
        <p:txBody>
          <a:bodyPr lIns="0" tIns="0" rIns="0" bIns="0" rtlCol="0" anchor="t">
            <a:spAutoFit/>
          </a:bodyPr>
          <a:lstStyle/>
          <a:p>
            <a:pPr algn="ctr">
              <a:lnSpc>
                <a:spcPts val="3424"/>
              </a:lnSpc>
            </a:pPr>
            <a:r>
              <a:rPr lang="en-US" sz="2853" b="1">
                <a:solidFill>
                  <a:srgbClr val="003399"/>
                </a:solidFill>
                <a:latin typeface="Montserrat Bold"/>
                <a:ea typeface="Montserrat Bold"/>
                <a:cs typeface="Montserrat Bold"/>
                <a:sym typeface="Montserrat Bold"/>
              </a:rPr>
              <a:t>Le travail en transversalité, chacun son langage, chacun sa compréhension </a:t>
            </a:r>
          </a:p>
          <a:p>
            <a:pPr algn="ctr">
              <a:lnSpc>
                <a:spcPts val="3424"/>
              </a:lnSpc>
              <a:spcBef>
                <a:spcPct val="0"/>
              </a:spcBef>
            </a:pPr>
            <a:endParaRPr lang="en-US" sz="2853" b="1">
              <a:solidFill>
                <a:srgbClr val="003399"/>
              </a:solidFill>
              <a:latin typeface="Montserrat Bold"/>
              <a:ea typeface="Montserrat Bold"/>
              <a:cs typeface="Montserrat Bold"/>
              <a:sym typeface="Montserrat Bold"/>
            </a:endParaRPr>
          </a:p>
        </p:txBody>
      </p:sp>
      <p:sp>
        <p:nvSpPr>
          <p:cNvPr id="6" name="TextBox 6"/>
          <p:cNvSpPr txBox="1"/>
          <p:nvPr/>
        </p:nvSpPr>
        <p:spPr>
          <a:xfrm>
            <a:off x="420968" y="6357773"/>
            <a:ext cx="5412980" cy="1285875"/>
          </a:xfrm>
          <a:prstGeom prst="rect">
            <a:avLst/>
          </a:prstGeom>
        </p:spPr>
        <p:txBody>
          <a:bodyPr lIns="0" tIns="0" rIns="0" bIns="0" rtlCol="0" anchor="t">
            <a:spAutoFit/>
          </a:bodyPr>
          <a:lstStyle/>
          <a:p>
            <a:pPr algn="ctr">
              <a:lnSpc>
                <a:spcPts val="3424"/>
              </a:lnSpc>
              <a:spcBef>
                <a:spcPct val="0"/>
              </a:spcBef>
            </a:pPr>
            <a:r>
              <a:rPr lang="en-US" sz="2853" b="1">
                <a:solidFill>
                  <a:srgbClr val="003399"/>
                </a:solidFill>
                <a:latin typeface="Montserrat Bold"/>
                <a:ea typeface="Montserrat Bold"/>
                <a:cs typeface="Montserrat Bold"/>
                <a:sym typeface="Montserrat Bold"/>
              </a:rPr>
              <a:t>La disponibilité de données probantes pour appuyer la prise de décision </a:t>
            </a:r>
          </a:p>
        </p:txBody>
      </p:sp>
      <p:sp>
        <p:nvSpPr>
          <p:cNvPr id="7" name="TextBox 7"/>
          <p:cNvSpPr txBox="1"/>
          <p:nvPr/>
        </p:nvSpPr>
        <p:spPr>
          <a:xfrm>
            <a:off x="12831914" y="6357773"/>
            <a:ext cx="5069953" cy="1714500"/>
          </a:xfrm>
          <a:prstGeom prst="rect">
            <a:avLst/>
          </a:prstGeom>
        </p:spPr>
        <p:txBody>
          <a:bodyPr lIns="0" tIns="0" rIns="0" bIns="0" rtlCol="0" anchor="t">
            <a:spAutoFit/>
          </a:bodyPr>
          <a:lstStyle/>
          <a:p>
            <a:pPr algn="ctr">
              <a:lnSpc>
                <a:spcPts val="3424"/>
              </a:lnSpc>
            </a:pPr>
            <a:r>
              <a:rPr lang="en-US" sz="2853" b="1">
                <a:solidFill>
                  <a:srgbClr val="003399"/>
                </a:solidFill>
                <a:latin typeface="Montserrat Bold"/>
                <a:ea typeface="Montserrat Bold"/>
                <a:cs typeface="Montserrat Bold"/>
                <a:sym typeface="Montserrat Bold"/>
              </a:rPr>
              <a:t>Changer de paradigme : se « désanthropocenter » et penser écosystème</a:t>
            </a:r>
          </a:p>
          <a:p>
            <a:pPr algn="ctr">
              <a:lnSpc>
                <a:spcPts val="3424"/>
              </a:lnSpc>
              <a:spcBef>
                <a:spcPct val="0"/>
              </a:spcBef>
            </a:pPr>
            <a:endParaRPr lang="en-US" sz="2853" b="1">
              <a:solidFill>
                <a:srgbClr val="003399"/>
              </a:solidFill>
              <a:latin typeface="Montserrat Bold"/>
              <a:ea typeface="Montserrat Bold"/>
              <a:cs typeface="Montserrat Bold"/>
              <a:sym typeface="Montserrat Bold"/>
            </a:endParaRPr>
          </a:p>
        </p:txBody>
      </p:sp>
      <p:sp>
        <p:nvSpPr>
          <p:cNvPr id="23" name="Freeform 23"/>
          <p:cNvSpPr/>
          <p:nvPr/>
        </p:nvSpPr>
        <p:spPr>
          <a:xfrm rot="1424553">
            <a:off x="145169" y="5426380"/>
            <a:ext cx="598072" cy="846828"/>
          </a:xfrm>
          <a:custGeom>
            <a:avLst/>
            <a:gdLst/>
            <a:ahLst/>
            <a:cxnLst/>
            <a:rect l="l" t="t" r="r" b="b"/>
            <a:pathLst>
              <a:path w="598072" h="846828">
                <a:moveTo>
                  <a:pt x="0" y="0"/>
                </a:moveTo>
                <a:lnTo>
                  <a:pt x="598072" y="0"/>
                </a:lnTo>
                <a:lnTo>
                  <a:pt x="598072" y="846828"/>
                </a:lnTo>
                <a:lnTo>
                  <a:pt x="0" y="84682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4" name="Freeform 24"/>
          <p:cNvSpPr/>
          <p:nvPr/>
        </p:nvSpPr>
        <p:spPr>
          <a:xfrm rot="1424553">
            <a:off x="6244315" y="5426380"/>
            <a:ext cx="598072" cy="846828"/>
          </a:xfrm>
          <a:custGeom>
            <a:avLst/>
            <a:gdLst/>
            <a:ahLst/>
            <a:cxnLst/>
            <a:rect l="l" t="t" r="r" b="b"/>
            <a:pathLst>
              <a:path w="598072" h="846828">
                <a:moveTo>
                  <a:pt x="0" y="0"/>
                </a:moveTo>
                <a:lnTo>
                  <a:pt x="598073" y="0"/>
                </a:lnTo>
                <a:lnTo>
                  <a:pt x="598073" y="846828"/>
                </a:lnTo>
                <a:lnTo>
                  <a:pt x="0" y="84682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5" name="Freeform 25"/>
          <p:cNvSpPr/>
          <p:nvPr/>
        </p:nvSpPr>
        <p:spPr>
          <a:xfrm rot="1424553">
            <a:off x="12532878" y="5558489"/>
            <a:ext cx="598072" cy="846828"/>
          </a:xfrm>
          <a:custGeom>
            <a:avLst/>
            <a:gdLst/>
            <a:ahLst/>
            <a:cxnLst/>
            <a:rect l="l" t="t" r="r" b="b"/>
            <a:pathLst>
              <a:path w="598072" h="846828">
                <a:moveTo>
                  <a:pt x="0" y="0"/>
                </a:moveTo>
                <a:lnTo>
                  <a:pt x="598072" y="0"/>
                </a:lnTo>
                <a:lnTo>
                  <a:pt x="598072" y="846828"/>
                </a:lnTo>
                <a:lnTo>
                  <a:pt x="0" y="84682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B7C1E6">
                <a:alpha val="64500"/>
              </a:srgbClr>
            </a:gs>
            <a:gs pos="100000">
              <a:srgbClr val="003399">
                <a:alpha val="47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extBox 2"/>
          <p:cNvSpPr txBox="1"/>
          <p:nvPr/>
        </p:nvSpPr>
        <p:spPr>
          <a:xfrm>
            <a:off x="777243" y="4610457"/>
            <a:ext cx="8590405" cy="1609563"/>
          </a:xfrm>
          <a:prstGeom prst="rect">
            <a:avLst/>
          </a:prstGeom>
        </p:spPr>
        <p:txBody>
          <a:bodyPr lIns="0" tIns="0" rIns="0" bIns="0" rtlCol="0" anchor="t">
            <a:spAutoFit/>
          </a:bodyPr>
          <a:lstStyle/>
          <a:p>
            <a:pPr algn="ctr">
              <a:lnSpc>
                <a:spcPts val="4200"/>
              </a:lnSpc>
            </a:pPr>
            <a:r>
              <a:rPr lang="en-US" sz="3500" b="1">
                <a:solidFill>
                  <a:srgbClr val="003399"/>
                </a:solidFill>
                <a:latin typeface="Montserrat Bold"/>
                <a:ea typeface="Montserrat Bold"/>
                <a:cs typeface="Montserrat Bold"/>
                <a:sym typeface="Montserrat Bold"/>
              </a:rPr>
              <a:t>Quel est le principal enjeu pour appliquer l’approche One Health ? </a:t>
            </a:r>
          </a:p>
          <a:p>
            <a:pPr algn="ctr">
              <a:lnSpc>
                <a:spcPts val="4200"/>
              </a:lnSpc>
              <a:spcBef>
                <a:spcPct val="0"/>
              </a:spcBef>
            </a:pPr>
            <a:endParaRPr lang="en-US" sz="3500" b="1">
              <a:solidFill>
                <a:srgbClr val="003399"/>
              </a:solidFill>
              <a:latin typeface="Montserrat Bold"/>
              <a:ea typeface="Montserrat Bold"/>
              <a:cs typeface="Montserrat Bold"/>
              <a:sym typeface="Montserrat Bold"/>
            </a:endParaRPr>
          </a:p>
        </p:txBody>
      </p:sp>
      <p:sp>
        <p:nvSpPr>
          <p:cNvPr id="3" name="Freeform 3"/>
          <p:cNvSpPr/>
          <p:nvPr/>
        </p:nvSpPr>
        <p:spPr>
          <a:xfrm rot="-1657999">
            <a:off x="686834" y="3835669"/>
            <a:ext cx="1134815" cy="1008567"/>
          </a:xfrm>
          <a:custGeom>
            <a:avLst/>
            <a:gdLst/>
            <a:ahLst/>
            <a:cxnLst/>
            <a:rect l="l" t="t" r="r" b="b"/>
            <a:pathLst>
              <a:path w="1134815" h="1008567">
                <a:moveTo>
                  <a:pt x="0" y="0"/>
                </a:moveTo>
                <a:lnTo>
                  <a:pt x="1134815" y="0"/>
                </a:lnTo>
                <a:lnTo>
                  <a:pt x="1134815" y="1008567"/>
                </a:lnTo>
                <a:lnTo>
                  <a:pt x="0" y="10085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TextBox 4"/>
          <p:cNvSpPr txBox="1"/>
          <p:nvPr/>
        </p:nvSpPr>
        <p:spPr>
          <a:xfrm>
            <a:off x="11523317" y="1687459"/>
            <a:ext cx="6177723" cy="1828692"/>
          </a:xfrm>
          <a:prstGeom prst="rect">
            <a:avLst/>
          </a:prstGeom>
        </p:spPr>
        <p:txBody>
          <a:bodyPr lIns="0" tIns="0" rIns="0" bIns="0" rtlCol="0" anchor="t">
            <a:spAutoFit/>
          </a:bodyPr>
          <a:lstStyle/>
          <a:p>
            <a:pPr algn="ctr">
              <a:lnSpc>
                <a:spcPts val="3664"/>
              </a:lnSpc>
            </a:pPr>
            <a:r>
              <a:rPr lang="en-US" sz="3053" b="1">
                <a:solidFill>
                  <a:srgbClr val="003399"/>
                </a:solidFill>
                <a:latin typeface="Montserrat Bold"/>
                <a:ea typeface="Montserrat Bold"/>
                <a:cs typeface="Montserrat Bold"/>
                <a:sym typeface="Montserrat Bold"/>
              </a:rPr>
              <a:t>Le travail en transversalité, chacun son langage, chacun sa compréhension </a:t>
            </a:r>
          </a:p>
          <a:p>
            <a:pPr algn="ctr">
              <a:lnSpc>
                <a:spcPts val="3664"/>
              </a:lnSpc>
              <a:spcBef>
                <a:spcPct val="0"/>
              </a:spcBef>
            </a:pPr>
            <a:endParaRPr lang="en-US" sz="3053" b="1">
              <a:solidFill>
                <a:srgbClr val="003399"/>
              </a:solidFill>
              <a:latin typeface="Montserrat Bold"/>
              <a:ea typeface="Montserrat Bold"/>
              <a:cs typeface="Montserrat Bold"/>
              <a:sym typeface="Montserrat Bold"/>
            </a:endParaRPr>
          </a:p>
        </p:txBody>
      </p:sp>
      <p:sp>
        <p:nvSpPr>
          <p:cNvPr id="5" name="Freeform 5"/>
          <p:cNvSpPr/>
          <p:nvPr/>
        </p:nvSpPr>
        <p:spPr>
          <a:xfrm>
            <a:off x="11414504" y="4083670"/>
            <a:ext cx="6873496" cy="6203330"/>
          </a:xfrm>
          <a:custGeom>
            <a:avLst/>
            <a:gdLst/>
            <a:ahLst/>
            <a:cxnLst/>
            <a:rect l="l" t="t" r="r" b="b"/>
            <a:pathLst>
              <a:path w="6873496" h="6203330">
                <a:moveTo>
                  <a:pt x="0" y="0"/>
                </a:moveTo>
                <a:lnTo>
                  <a:pt x="6873496" y="0"/>
                </a:lnTo>
                <a:lnTo>
                  <a:pt x="6873496" y="6203330"/>
                </a:lnTo>
                <a:lnTo>
                  <a:pt x="0" y="6203330"/>
                </a:lnTo>
                <a:lnTo>
                  <a:pt x="0" y="0"/>
                </a:lnTo>
                <a:close/>
              </a:path>
            </a:pathLst>
          </a:custGeom>
          <a:blipFill>
            <a:blip r:embed="rId4">
              <a:alphaModFix amt="6000"/>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TextBox 6"/>
          <p:cNvSpPr txBox="1"/>
          <p:nvPr/>
        </p:nvSpPr>
        <p:spPr>
          <a:xfrm>
            <a:off x="11623595" y="7095197"/>
            <a:ext cx="6005376" cy="1828932"/>
          </a:xfrm>
          <a:prstGeom prst="rect">
            <a:avLst/>
          </a:prstGeom>
        </p:spPr>
        <p:txBody>
          <a:bodyPr lIns="0" tIns="0" rIns="0" bIns="0" rtlCol="0" anchor="t">
            <a:spAutoFit/>
          </a:bodyPr>
          <a:lstStyle/>
          <a:p>
            <a:pPr algn="ctr">
              <a:lnSpc>
                <a:spcPts val="3664"/>
              </a:lnSpc>
            </a:pPr>
            <a:r>
              <a:rPr lang="en-US" sz="3053" b="1">
                <a:solidFill>
                  <a:srgbClr val="003399"/>
                </a:solidFill>
                <a:latin typeface="Montserrat Bold"/>
                <a:ea typeface="Montserrat Bold"/>
                <a:cs typeface="Montserrat Bold"/>
                <a:sym typeface="Montserrat Bold"/>
              </a:rPr>
              <a:t>La disponibilité de données probantes pour appuyer la prise de décision </a:t>
            </a:r>
          </a:p>
          <a:p>
            <a:pPr algn="ctr">
              <a:lnSpc>
                <a:spcPts val="3664"/>
              </a:lnSpc>
              <a:spcBef>
                <a:spcPct val="0"/>
              </a:spcBef>
            </a:pPr>
            <a:endParaRPr lang="en-US" sz="3053" b="1">
              <a:solidFill>
                <a:srgbClr val="003399"/>
              </a:solidFill>
              <a:latin typeface="Montserrat Bold"/>
              <a:ea typeface="Montserrat Bold"/>
              <a:cs typeface="Montserrat Bold"/>
              <a:sym typeface="Montserrat Bold"/>
            </a:endParaRPr>
          </a:p>
        </p:txBody>
      </p:sp>
      <p:sp>
        <p:nvSpPr>
          <p:cNvPr id="7" name="TextBox 7"/>
          <p:cNvSpPr txBox="1"/>
          <p:nvPr/>
        </p:nvSpPr>
        <p:spPr>
          <a:xfrm>
            <a:off x="11721640" y="4391328"/>
            <a:ext cx="5781076" cy="1828692"/>
          </a:xfrm>
          <a:prstGeom prst="rect">
            <a:avLst/>
          </a:prstGeom>
        </p:spPr>
        <p:txBody>
          <a:bodyPr lIns="0" tIns="0" rIns="0" bIns="0" rtlCol="0" anchor="t">
            <a:spAutoFit/>
          </a:bodyPr>
          <a:lstStyle/>
          <a:p>
            <a:pPr algn="ctr">
              <a:lnSpc>
                <a:spcPts val="3664"/>
              </a:lnSpc>
            </a:pPr>
            <a:r>
              <a:rPr lang="en-US" sz="3053" b="1">
                <a:solidFill>
                  <a:srgbClr val="003399"/>
                </a:solidFill>
                <a:latin typeface="Montserrat Bold"/>
                <a:ea typeface="Montserrat Bold"/>
                <a:cs typeface="Montserrat Bold"/>
                <a:sym typeface="Montserrat Bold"/>
              </a:rPr>
              <a:t>Changer de paradigme : se « désanthropocenter » et penser écosystème</a:t>
            </a:r>
          </a:p>
          <a:p>
            <a:pPr algn="ctr">
              <a:lnSpc>
                <a:spcPts val="3664"/>
              </a:lnSpc>
              <a:spcBef>
                <a:spcPct val="0"/>
              </a:spcBef>
            </a:pPr>
            <a:endParaRPr lang="en-US" sz="3053" b="1">
              <a:solidFill>
                <a:srgbClr val="003399"/>
              </a:solidFill>
              <a:latin typeface="Montserrat Bold"/>
              <a:ea typeface="Montserrat Bold"/>
              <a:cs typeface="Montserrat Bold"/>
              <a:sym typeface="Montserrat Bold"/>
            </a:endParaRPr>
          </a:p>
        </p:txBody>
      </p:sp>
      <p:sp>
        <p:nvSpPr>
          <p:cNvPr id="8" name="Freeform 8"/>
          <p:cNvSpPr/>
          <p:nvPr/>
        </p:nvSpPr>
        <p:spPr>
          <a:xfrm>
            <a:off x="16457370" y="2930134"/>
            <a:ext cx="417823" cy="417823"/>
          </a:xfrm>
          <a:custGeom>
            <a:avLst/>
            <a:gdLst/>
            <a:ahLst/>
            <a:cxnLst/>
            <a:rect l="l" t="t" r="r" b="b"/>
            <a:pathLst>
              <a:path w="417823" h="417823">
                <a:moveTo>
                  <a:pt x="0" y="0"/>
                </a:moveTo>
                <a:lnTo>
                  <a:pt x="417824" y="0"/>
                </a:lnTo>
                <a:lnTo>
                  <a:pt x="417824" y="417823"/>
                </a:lnTo>
                <a:lnTo>
                  <a:pt x="0" y="41782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a:off x="16457370" y="5640883"/>
            <a:ext cx="417823" cy="417823"/>
          </a:xfrm>
          <a:custGeom>
            <a:avLst/>
            <a:gdLst/>
            <a:ahLst/>
            <a:cxnLst/>
            <a:rect l="l" t="t" r="r" b="b"/>
            <a:pathLst>
              <a:path w="417823" h="417823">
                <a:moveTo>
                  <a:pt x="0" y="0"/>
                </a:moveTo>
                <a:lnTo>
                  <a:pt x="417824" y="0"/>
                </a:lnTo>
                <a:lnTo>
                  <a:pt x="417824" y="417823"/>
                </a:lnTo>
                <a:lnTo>
                  <a:pt x="0" y="41782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a:off x="16457370" y="8344094"/>
            <a:ext cx="417823" cy="417823"/>
          </a:xfrm>
          <a:custGeom>
            <a:avLst/>
            <a:gdLst/>
            <a:ahLst/>
            <a:cxnLst/>
            <a:rect l="l" t="t" r="r" b="b"/>
            <a:pathLst>
              <a:path w="417823" h="417823">
                <a:moveTo>
                  <a:pt x="0" y="0"/>
                </a:moveTo>
                <a:lnTo>
                  <a:pt x="417824" y="0"/>
                </a:lnTo>
                <a:lnTo>
                  <a:pt x="417824" y="417824"/>
                </a:lnTo>
                <a:lnTo>
                  <a:pt x="0" y="41782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Freeform 11"/>
          <p:cNvSpPr/>
          <p:nvPr/>
        </p:nvSpPr>
        <p:spPr>
          <a:xfrm rot="1424553">
            <a:off x="11324559" y="6304584"/>
            <a:ext cx="598072" cy="846828"/>
          </a:xfrm>
          <a:custGeom>
            <a:avLst/>
            <a:gdLst/>
            <a:ahLst/>
            <a:cxnLst/>
            <a:rect l="l" t="t" r="r" b="b"/>
            <a:pathLst>
              <a:path w="598072" h="846828">
                <a:moveTo>
                  <a:pt x="0" y="0"/>
                </a:moveTo>
                <a:lnTo>
                  <a:pt x="598072" y="0"/>
                </a:lnTo>
                <a:lnTo>
                  <a:pt x="598072" y="846828"/>
                </a:lnTo>
                <a:lnTo>
                  <a:pt x="0" y="84682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Freeform 12"/>
          <p:cNvSpPr/>
          <p:nvPr/>
        </p:nvSpPr>
        <p:spPr>
          <a:xfrm rot="1424553">
            <a:off x="11324559" y="1071781"/>
            <a:ext cx="598072" cy="846828"/>
          </a:xfrm>
          <a:custGeom>
            <a:avLst/>
            <a:gdLst/>
            <a:ahLst/>
            <a:cxnLst/>
            <a:rect l="l" t="t" r="r" b="b"/>
            <a:pathLst>
              <a:path w="598072" h="846828">
                <a:moveTo>
                  <a:pt x="0" y="0"/>
                </a:moveTo>
                <a:lnTo>
                  <a:pt x="598072" y="0"/>
                </a:lnTo>
                <a:lnTo>
                  <a:pt x="598072" y="846829"/>
                </a:lnTo>
                <a:lnTo>
                  <a:pt x="0" y="84682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3" name="Freeform 13"/>
          <p:cNvSpPr/>
          <p:nvPr/>
        </p:nvSpPr>
        <p:spPr>
          <a:xfrm rot="1424553">
            <a:off x="11324559" y="3688589"/>
            <a:ext cx="598072" cy="846828"/>
          </a:xfrm>
          <a:custGeom>
            <a:avLst/>
            <a:gdLst/>
            <a:ahLst/>
            <a:cxnLst/>
            <a:rect l="l" t="t" r="r" b="b"/>
            <a:pathLst>
              <a:path w="598072" h="846828">
                <a:moveTo>
                  <a:pt x="0" y="0"/>
                </a:moveTo>
                <a:lnTo>
                  <a:pt x="598072" y="0"/>
                </a:lnTo>
                <a:lnTo>
                  <a:pt x="598072" y="846829"/>
                </a:lnTo>
                <a:lnTo>
                  <a:pt x="0" y="84682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9FAEE5">
                <a:alpha val="44500"/>
              </a:srgbClr>
            </a:gs>
            <a:gs pos="100000">
              <a:srgbClr val="FFCC00">
                <a:alpha val="56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rot="1166903">
            <a:off x="12754250" y="1954921"/>
            <a:ext cx="4693626" cy="4171460"/>
          </a:xfrm>
          <a:custGeom>
            <a:avLst/>
            <a:gdLst/>
            <a:ahLst/>
            <a:cxnLst/>
            <a:rect l="l" t="t" r="r" b="b"/>
            <a:pathLst>
              <a:path w="4693626" h="4171460">
                <a:moveTo>
                  <a:pt x="0" y="0"/>
                </a:moveTo>
                <a:lnTo>
                  <a:pt x="4693626" y="0"/>
                </a:lnTo>
                <a:lnTo>
                  <a:pt x="4693626" y="4171461"/>
                </a:lnTo>
                <a:lnTo>
                  <a:pt x="0" y="4171461"/>
                </a:lnTo>
                <a:lnTo>
                  <a:pt x="0" y="0"/>
                </a:lnTo>
                <a:close/>
              </a:path>
            </a:pathLst>
          </a:custGeom>
          <a:blipFill>
            <a:blip r:embed="rId2">
              <a:alphaModFix amt="28000"/>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15730551" y="8273611"/>
            <a:ext cx="1528749" cy="1528749"/>
            <a:chOff x="0" y="0"/>
            <a:chExt cx="2038332" cy="2038332"/>
          </a:xfrm>
        </p:grpSpPr>
        <p:grpSp>
          <p:nvGrpSpPr>
            <p:cNvPr id="4" name="Group 4"/>
            <p:cNvGrpSpPr/>
            <p:nvPr/>
          </p:nvGrpSpPr>
          <p:grpSpPr>
            <a:xfrm>
              <a:off x="0" y="679444"/>
              <a:ext cx="1358888" cy="1358888"/>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4196">
                  <a:alpha val="80000"/>
                </a:srgbClr>
              </a:solidFill>
            </p:spPr>
            <p:txBody>
              <a:bodyPr/>
              <a:lstStyle/>
              <a:p>
                <a:endParaRPr lang="en-US"/>
              </a:p>
            </p:txBody>
          </p:sp>
          <p:sp>
            <p:nvSpPr>
              <p:cNvPr id="6" name="TextBox 6"/>
              <p:cNvSpPr txBox="1"/>
              <p:nvPr/>
            </p:nvSpPr>
            <p:spPr>
              <a:xfrm>
                <a:off x="76200" y="57150"/>
                <a:ext cx="660400" cy="679450"/>
              </a:xfrm>
              <a:prstGeom prst="rect">
                <a:avLst/>
              </a:prstGeom>
            </p:spPr>
            <p:txBody>
              <a:bodyPr lIns="45315" tIns="45315" rIns="45315" bIns="45315" rtlCol="0" anchor="ctr"/>
              <a:lstStyle/>
              <a:p>
                <a:pPr algn="ctr">
                  <a:lnSpc>
                    <a:spcPts val="956"/>
                  </a:lnSpc>
                </a:pPr>
                <a:endParaRPr/>
              </a:p>
            </p:txBody>
          </p:sp>
        </p:grpSp>
        <p:sp>
          <p:nvSpPr>
            <p:cNvPr id="7" name="Freeform 7"/>
            <p:cNvSpPr/>
            <p:nvPr/>
          </p:nvSpPr>
          <p:spPr>
            <a:xfrm>
              <a:off x="143958" y="1262389"/>
              <a:ext cx="417696" cy="464107"/>
            </a:xfrm>
            <a:custGeom>
              <a:avLst/>
              <a:gdLst/>
              <a:ahLst/>
              <a:cxnLst/>
              <a:rect l="l" t="t" r="r" b="b"/>
              <a:pathLst>
                <a:path w="417696" h="464107">
                  <a:moveTo>
                    <a:pt x="0" y="0"/>
                  </a:moveTo>
                  <a:lnTo>
                    <a:pt x="417697" y="0"/>
                  </a:lnTo>
                  <a:lnTo>
                    <a:pt x="417697" y="464107"/>
                  </a:lnTo>
                  <a:lnTo>
                    <a:pt x="0" y="46410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8" name="Group 8"/>
            <p:cNvGrpSpPr/>
            <p:nvPr/>
          </p:nvGrpSpPr>
          <p:grpSpPr>
            <a:xfrm>
              <a:off x="339722" y="0"/>
              <a:ext cx="1358888" cy="1358888"/>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C00">
                  <a:alpha val="80000"/>
                </a:srgbClr>
              </a:solidFill>
            </p:spPr>
            <p:txBody>
              <a:bodyPr/>
              <a:lstStyle/>
              <a:p>
                <a:endParaRPr lang="en-US"/>
              </a:p>
            </p:txBody>
          </p:sp>
          <p:sp>
            <p:nvSpPr>
              <p:cNvPr id="10" name="TextBox 10"/>
              <p:cNvSpPr txBox="1"/>
              <p:nvPr/>
            </p:nvSpPr>
            <p:spPr>
              <a:xfrm>
                <a:off x="76200" y="57150"/>
                <a:ext cx="660400" cy="679450"/>
              </a:xfrm>
              <a:prstGeom prst="rect">
                <a:avLst/>
              </a:prstGeom>
            </p:spPr>
            <p:txBody>
              <a:bodyPr lIns="38559" tIns="38559" rIns="38559" bIns="38559" rtlCol="0" anchor="ctr"/>
              <a:lstStyle/>
              <a:p>
                <a:pPr algn="ctr">
                  <a:lnSpc>
                    <a:spcPts val="956"/>
                  </a:lnSpc>
                </a:pPr>
                <a:endParaRPr/>
              </a:p>
            </p:txBody>
          </p:sp>
        </p:grpSp>
        <p:grpSp>
          <p:nvGrpSpPr>
            <p:cNvPr id="11" name="Group 11"/>
            <p:cNvGrpSpPr/>
            <p:nvPr/>
          </p:nvGrpSpPr>
          <p:grpSpPr>
            <a:xfrm>
              <a:off x="679444" y="679444"/>
              <a:ext cx="1358888" cy="1358888"/>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18E91">
                  <a:alpha val="80000"/>
                </a:srgbClr>
              </a:solidFill>
            </p:spPr>
            <p:txBody>
              <a:bodyPr/>
              <a:lstStyle/>
              <a:p>
                <a:endParaRPr lang="en-US"/>
              </a:p>
            </p:txBody>
          </p:sp>
          <p:sp>
            <p:nvSpPr>
              <p:cNvPr id="13" name="TextBox 13"/>
              <p:cNvSpPr txBox="1"/>
              <p:nvPr/>
            </p:nvSpPr>
            <p:spPr>
              <a:xfrm>
                <a:off x="76200" y="57150"/>
                <a:ext cx="660400" cy="679450"/>
              </a:xfrm>
              <a:prstGeom prst="rect">
                <a:avLst/>
              </a:prstGeom>
            </p:spPr>
            <p:txBody>
              <a:bodyPr lIns="45315" tIns="45315" rIns="45315" bIns="45315" rtlCol="0" anchor="ctr"/>
              <a:lstStyle/>
              <a:p>
                <a:pPr algn="ctr">
                  <a:lnSpc>
                    <a:spcPts val="956"/>
                  </a:lnSpc>
                </a:pPr>
                <a:endParaRPr/>
              </a:p>
            </p:txBody>
          </p:sp>
        </p:grpSp>
        <p:sp>
          <p:nvSpPr>
            <p:cNvPr id="14" name="Freeform 14"/>
            <p:cNvSpPr/>
            <p:nvPr/>
          </p:nvSpPr>
          <p:spPr>
            <a:xfrm>
              <a:off x="1361031" y="1241772"/>
              <a:ext cx="533342" cy="505342"/>
            </a:xfrm>
            <a:custGeom>
              <a:avLst/>
              <a:gdLst/>
              <a:ahLst/>
              <a:cxnLst/>
              <a:rect l="l" t="t" r="r" b="b"/>
              <a:pathLst>
                <a:path w="533342" h="505342">
                  <a:moveTo>
                    <a:pt x="0" y="0"/>
                  </a:moveTo>
                  <a:lnTo>
                    <a:pt x="533342" y="0"/>
                  </a:lnTo>
                  <a:lnTo>
                    <a:pt x="533342" y="505342"/>
                  </a:lnTo>
                  <a:lnTo>
                    <a:pt x="0" y="50534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5" name="Freeform 15"/>
            <p:cNvSpPr/>
            <p:nvPr/>
          </p:nvSpPr>
          <p:spPr>
            <a:xfrm>
              <a:off x="801553" y="111588"/>
              <a:ext cx="435226" cy="505342"/>
            </a:xfrm>
            <a:custGeom>
              <a:avLst/>
              <a:gdLst/>
              <a:ahLst/>
              <a:cxnLst/>
              <a:rect l="l" t="t" r="r" b="b"/>
              <a:pathLst>
                <a:path w="435226" h="505342">
                  <a:moveTo>
                    <a:pt x="0" y="0"/>
                  </a:moveTo>
                  <a:lnTo>
                    <a:pt x="435226" y="0"/>
                  </a:lnTo>
                  <a:lnTo>
                    <a:pt x="435226" y="505342"/>
                  </a:lnTo>
                  <a:lnTo>
                    <a:pt x="0" y="50534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6" name="Freeform 16"/>
            <p:cNvSpPr/>
            <p:nvPr/>
          </p:nvSpPr>
          <p:spPr>
            <a:xfrm>
              <a:off x="860724" y="945506"/>
              <a:ext cx="316883" cy="316883"/>
            </a:xfrm>
            <a:custGeom>
              <a:avLst/>
              <a:gdLst/>
              <a:ahLst/>
              <a:cxnLst/>
              <a:rect l="l" t="t" r="r" b="b"/>
              <a:pathLst>
                <a:path w="316883" h="316883">
                  <a:moveTo>
                    <a:pt x="0" y="0"/>
                  </a:moveTo>
                  <a:lnTo>
                    <a:pt x="316883" y="0"/>
                  </a:lnTo>
                  <a:lnTo>
                    <a:pt x="316883" y="316883"/>
                  </a:lnTo>
                  <a:lnTo>
                    <a:pt x="0" y="316883"/>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ysDot"/>
              <a:miter/>
            </a:ln>
          </p:spPr>
          <p:txBody>
            <a:bodyPr/>
            <a:lstStyle/>
            <a:p>
              <a:endParaRPr lang="en-US"/>
            </a:p>
          </p:txBody>
        </p:sp>
      </p:grpSp>
      <p:sp>
        <p:nvSpPr>
          <p:cNvPr id="19" name="TextBox 19"/>
          <p:cNvSpPr txBox="1"/>
          <p:nvPr/>
        </p:nvSpPr>
        <p:spPr>
          <a:xfrm>
            <a:off x="9373633" y="5712646"/>
            <a:ext cx="5905563" cy="2012730"/>
          </a:xfrm>
          <a:prstGeom prst="rect">
            <a:avLst/>
          </a:prstGeom>
        </p:spPr>
        <p:txBody>
          <a:bodyPr lIns="0" tIns="0" rIns="0" bIns="0" rtlCol="0" anchor="t">
            <a:spAutoFit/>
          </a:bodyPr>
          <a:lstStyle/>
          <a:p>
            <a:pPr algn="ctr">
              <a:lnSpc>
                <a:spcPts val="17547"/>
              </a:lnSpc>
            </a:pPr>
            <a:r>
              <a:rPr lang="en-US" sz="9600" b="1" i="1" dirty="0">
                <a:solidFill>
                  <a:srgbClr val="003399"/>
                </a:solidFill>
                <a:latin typeface="Montserrat Bold Italics"/>
                <a:ea typeface="Montserrat Bold Italics"/>
                <a:cs typeface="Montserrat Bold Italics"/>
                <a:sym typeface="Montserrat Bold Italics"/>
              </a:rPr>
              <a:t>Bravo !</a:t>
            </a:r>
          </a:p>
        </p:txBody>
      </p:sp>
      <p:sp>
        <p:nvSpPr>
          <p:cNvPr id="20" name="TextBox 20"/>
          <p:cNvSpPr txBox="1"/>
          <p:nvPr/>
        </p:nvSpPr>
        <p:spPr>
          <a:xfrm>
            <a:off x="1284544" y="3802527"/>
            <a:ext cx="11801002" cy="2012730"/>
          </a:xfrm>
          <a:prstGeom prst="rect">
            <a:avLst/>
          </a:prstGeom>
        </p:spPr>
        <p:txBody>
          <a:bodyPr lIns="0" tIns="0" rIns="0" bIns="0" rtlCol="0" anchor="t">
            <a:spAutoFit/>
          </a:bodyPr>
          <a:lstStyle/>
          <a:p>
            <a:pPr algn="ctr">
              <a:lnSpc>
                <a:spcPts val="17547"/>
              </a:lnSpc>
            </a:pPr>
            <a:r>
              <a:rPr lang="en-US" sz="9600" b="1" i="1" dirty="0">
                <a:solidFill>
                  <a:srgbClr val="003399"/>
                </a:solidFill>
                <a:latin typeface="Montserrat Bold Italics"/>
                <a:ea typeface="Montserrat Bold Italics"/>
                <a:cs typeface="Montserrat Bold Italics"/>
                <a:sym typeface="Montserrat Bold Italics"/>
              </a:rPr>
              <a:t>Fin du quiz...</a:t>
            </a:r>
          </a:p>
        </p:txBody>
      </p:sp>
      <p:pic>
        <p:nvPicPr>
          <p:cNvPr id="21" name="Picture 6" descr="urbact.eu - Homepage">
            <a:extLst>
              <a:ext uri="{FF2B5EF4-FFF2-40B4-BE49-F238E27FC236}">
                <a16:creationId xmlns:a16="http://schemas.microsoft.com/office/drawing/2014/main" id="{B07D6C95-4350-D252-CF5E-29F848158E36}"/>
              </a:ext>
            </a:extLst>
          </p:cNvPr>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3460" y="8736309"/>
            <a:ext cx="3876894" cy="1261602"/>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18">
            <a:extLst>
              <a:ext uri="{FF2B5EF4-FFF2-40B4-BE49-F238E27FC236}">
                <a16:creationId xmlns:a16="http://schemas.microsoft.com/office/drawing/2014/main" id="{6DF96BED-0117-7C9F-728A-275EAB73A690}"/>
              </a:ext>
            </a:extLst>
          </p:cNvPr>
          <p:cNvSpPr txBox="1"/>
          <p:nvPr/>
        </p:nvSpPr>
        <p:spPr>
          <a:xfrm>
            <a:off x="5334000" y="9102096"/>
            <a:ext cx="4402558" cy="537204"/>
          </a:xfrm>
          <a:prstGeom prst="rect">
            <a:avLst/>
          </a:prstGeom>
        </p:spPr>
        <p:txBody>
          <a:bodyPr lIns="0" tIns="0" rIns="0" bIns="0" rtlCol="0" anchor="t">
            <a:spAutoFit/>
          </a:bodyPr>
          <a:lstStyle/>
          <a:p>
            <a:pPr algn="l">
              <a:lnSpc>
                <a:spcPts val="4204"/>
              </a:lnSpc>
            </a:pPr>
            <a:r>
              <a:rPr lang="en-US" sz="3503" b="1" dirty="0">
                <a:solidFill>
                  <a:srgbClr val="9FAEE5"/>
                </a:solidFill>
                <a:latin typeface="Montserrat Bold"/>
                <a:ea typeface="Montserrat Bold"/>
                <a:cs typeface="Montserrat Bold"/>
                <a:sym typeface="Montserrat Bold"/>
              </a:rPr>
              <a:t>One </a:t>
            </a:r>
            <a:r>
              <a:rPr lang="en-US" sz="3503" b="1" dirty="0">
                <a:solidFill>
                  <a:srgbClr val="174196"/>
                </a:solidFill>
                <a:latin typeface="Montserrat Bold"/>
                <a:ea typeface="Montserrat Bold"/>
                <a:cs typeface="Montserrat Bold"/>
                <a:sym typeface="Montserrat Bold"/>
              </a:rPr>
              <a:t>Health </a:t>
            </a:r>
            <a:r>
              <a:rPr lang="en-US" sz="3503" dirty="0">
                <a:solidFill>
                  <a:srgbClr val="9FAEE5"/>
                </a:solidFill>
                <a:latin typeface="Montserrat"/>
                <a:ea typeface="Montserrat"/>
                <a:cs typeface="Montserrat"/>
                <a:sym typeface="Montserrat"/>
              </a:rPr>
              <a:t>4 Cities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9FAEE5">
                <a:alpha val="44500"/>
              </a:srgbClr>
            </a:gs>
            <a:gs pos="100000">
              <a:srgbClr val="FFCC00">
                <a:alpha val="56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rot="-987265">
            <a:off x="10117545" y="5215314"/>
            <a:ext cx="5173742" cy="4902120"/>
          </a:xfrm>
          <a:custGeom>
            <a:avLst/>
            <a:gdLst/>
            <a:ahLst/>
            <a:cxnLst/>
            <a:rect l="l" t="t" r="r" b="b"/>
            <a:pathLst>
              <a:path w="5173742" h="4902120">
                <a:moveTo>
                  <a:pt x="0" y="0"/>
                </a:moveTo>
                <a:lnTo>
                  <a:pt x="5173741" y="0"/>
                </a:lnTo>
                <a:lnTo>
                  <a:pt x="5173741" y="4902120"/>
                </a:lnTo>
                <a:lnTo>
                  <a:pt x="0" y="4902120"/>
                </a:lnTo>
                <a:lnTo>
                  <a:pt x="0" y="0"/>
                </a:lnTo>
                <a:close/>
              </a:path>
            </a:pathLst>
          </a:custGeom>
          <a:blipFill>
            <a:blip r:embed="rId2">
              <a:alphaModFix amt="28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7" name="TextBox 17"/>
          <p:cNvSpPr txBox="1"/>
          <p:nvPr/>
        </p:nvSpPr>
        <p:spPr>
          <a:xfrm>
            <a:off x="3936042" y="1623396"/>
            <a:ext cx="10415916" cy="2425498"/>
          </a:xfrm>
          <a:prstGeom prst="rect">
            <a:avLst/>
          </a:prstGeom>
        </p:spPr>
        <p:txBody>
          <a:bodyPr lIns="0" tIns="0" rIns="0" bIns="0" rtlCol="0" anchor="t">
            <a:spAutoFit/>
          </a:bodyPr>
          <a:lstStyle/>
          <a:p>
            <a:pPr algn="ctr">
              <a:lnSpc>
                <a:spcPts val="6451"/>
              </a:lnSpc>
              <a:spcBef>
                <a:spcPct val="0"/>
              </a:spcBef>
            </a:pPr>
            <a:r>
              <a:rPr lang="en-US" sz="5375" b="1">
                <a:solidFill>
                  <a:srgbClr val="003399"/>
                </a:solidFill>
                <a:latin typeface="Montserrat Bold"/>
                <a:ea typeface="Montserrat Bold"/>
                <a:cs typeface="Montserrat Bold"/>
                <a:sym typeface="Montserrat Bold"/>
              </a:rPr>
              <a:t>Quel pourcentage de maladies infectieuses ont une origine animale ?</a:t>
            </a:r>
          </a:p>
        </p:txBody>
      </p:sp>
      <p:sp>
        <p:nvSpPr>
          <p:cNvPr id="18" name="Freeform 18"/>
          <p:cNvSpPr/>
          <p:nvPr/>
        </p:nvSpPr>
        <p:spPr>
          <a:xfrm rot="-1657999">
            <a:off x="4335467" y="403074"/>
            <a:ext cx="1805442" cy="1604587"/>
          </a:xfrm>
          <a:custGeom>
            <a:avLst/>
            <a:gdLst/>
            <a:ahLst/>
            <a:cxnLst/>
            <a:rect l="l" t="t" r="r" b="b"/>
            <a:pathLst>
              <a:path w="1805442" h="1604587">
                <a:moveTo>
                  <a:pt x="0" y="0"/>
                </a:moveTo>
                <a:lnTo>
                  <a:pt x="1805442" y="0"/>
                </a:lnTo>
                <a:lnTo>
                  <a:pt x="1805442" y="1604586"/>
                </a:lnTo>
                <a:lnTo>
                  <a:pt x="0" y="16045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0" name="TextBox 20"/>
          <p:cNvSpPr txBox="1"/>
          <p:nvPr/>
        </p:nvSpPr>
        <p:spPr>
          <a:xfrm>
            <a:off x="1968407" y="6360628"/>
            <a:ext cx="3577229" cy="687907"/>
          </a:xfrm>
          <a:prstGeom prst="rect">
            <a:avLst/>
          </a:prstGeom>
        </p:spPr>
        <p:txBody>
          <a:bodyPr lIns="0" tIns="0" rIns="0" bIns="0" rtlCol="0" anchor="t">
            <a:spAutoFit/>
          </a:bodyPr>
          <a:lstStyle/>
          <a:p>
            <a:pPr algn="ctr">
              <a:lnSpc>
                <a:spcPts val="5432"/>
              </a:lnSpc>
              <a:spcBef>
                <a:spcPct val="0"/>
              </a:spcBef>
            </a:pPr>
            <a:r>
              <a:rPr lang="en-US" sz="4527" b="1">
                <a:solidFill>
                  <a:srgbClr val="003399"/>
                </a:solidFill>
                <a:latin typeface="Montserrat Bold"/>
                <a:ea typeface="Montserrat Bold"/>
                <a:cs typeface="Montserrat Bold"/>
                <a:sym typeface="Montserrat Bold"/>
              </a:rPr>
              <a:t>15 - 20%</a:t>
            </a:r>
          </a:p>
        </p:txBody>
      </p:sp>
      <p:sp>
        <p:nvSpPr>
          <p:cNvPr id="21" name="Freeform 21"/>
          <p:cNvSpPr/>
          <p:nvPr/>
        </p:nvSpPr>
        <p:spPr>
          <a:xfrm rot="1424553">
            <a:off x="2031977" y="5635761"/>
            <a:ext cx="598072" cy="846828"/>
          </a:xfrm>
          <a:custGeom>
            <a:avLst/>
            <a:gdLst/>
            <a:ahLst/>
            <a:cxnLst/>
            <a:rect l="l" t="t" r="r" b="b"/>
            <a:pathLst>
              <a:path w="598072" h="846828">
                <a:moveTo>
                  <a:pt x="0" y="0"/>
                </a:moveTo>
                <a:lnTo>
                  <a:pt x="598072" y="0"/>
                </a:lnTo>
                <a:lnTo>
                  <a:pt x="598072" y="846828"/>
                </a:lnTo>
                <a:lnTo>
                  <a:pt x="0" y="84682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2" name="TextBox 22"/>
          <p:cNvSpPr txBox="1"/>
          <p:nvPr/>
        </p:nvSpPr>
        <p:spPr>
          <a:xfrm>
            <a:off x="12742364" y="6360628"/>
            <a:ext cx="3577229" cy="687907"/>
          </a:xfrm>
          <a:prstGeom prst="rect">
            <a:avLst/>
          </a:prstGeom>
        </p:spPr>
        <p:txBody>
          <a:bodyPr lIns="0" tIns="0" rIns="0" bIns="0" rtlCol="0" anchor="t">
            <a:spAutoFit/>
          </a:bodyPr>
          <a:lstStyle/>
          <a:p>
            <a:pPr algn="ctr">
              <a:lnSpc>
                <a:spcPts val="5432"/>
              </a:lnSpc>
              <a:spcBef>
                <a:spcPct val="0"/>
              </a:spcBef>
            </a:pPr>
            <a:r>
              <a:rPr lang="en-US" sz="4527" b="1">
                <a:solidFill>
                  <a:srgbClr val="003399"/>
                </a:solidFill>
                <a:latin typeface="Montserrat Bold"/>
                <a:ea typeface="Montserrat Bold"/>
                <a:cs typeface="Montserrat Bold"/>
                <a:sym typeface="Montserrat Bold"/>
              </a:rPr>
              <a:t>60 - 75%</a:t>
            </a:r>
          </a:p>
        </p:txBody>
      </p:sp>
      <p:sp>
        <p:nvSpPr>
          <p:cNvPr id="23" name="TextBox 23"/>
          <p:cNvSpPr txBox="1"/>
          <p:nvPr/>
        </p:nvSpPr>
        <p:spPr>
          <a:xfrm>
            <a:off x="7355386" y="6360628"/>
            <a:ext cx="3577229" cy="687907"/>
          </a:xfrm>
          <a:prstGeom prst="rect">
            <a:avLst/>
          </a:prstGeom>
        </p:spPr>
        <p:txBody>
          <a:bodyPr lIns="0" tIns="0" rIns="0" bIns="0" rtlCol="0" anchor="t">
            <a:spAutoFit/>
          </a:bodyPr>
          <a:lstStyle/>
          <a:p>
            <a:pPr algn="ctr">
              <a:lnSpc>
                <a:spcPts val="5432"/>
              </a:lnSpc>
              <a:spcBef>
                <a:spcPct val="0"/>
              </a:spcBef>
            </a:pPr>
            <a:r>
              <a:rPr lang="en-US" sz="4527" b="1">
                <a:solidFill>
                  <a:srgbClr val="003399"/>
                </a:solidFill>
                <a:latin typeface="Montserrat Bold"/>
                <a:ea typeface="Montserrat Bold"/>
                <a:cs typeface="Montserrat Bold"/>
                <a:sym typeface="Montserrat Bold"/>
              </a:rPr>
              <a:t>20 - 35%</a:t>
            </a:r>
          </a:p>
        </p:txBody>
      </p:sp>
      <p:sp>
        <p:nvSpPr>
          <p:cNvPr id="24" name="Freeform 24"/>
          <p:cNvSpPr/>
          <p:nvPr/>
        </p:nvSpPr>
        <p:spPr>
          <a:xfrm rot="1424553">
            <a:off x="7459755" y="5635761"/>
            <a:ext cx="598072" cy="846828"/>
          </a:xfrm>
          <a:custGeom>
            <a:avLst/>
            <a:gdLst/>
            <a:ahLst/>
            <a:cxnLst/>
            <a:rect l="l" t="t" r="r" b="b"/>
            <a:pathLst>
              <a:path w="598072" h="846828">
                <a:moveTo>
                  <a:pt x="0" y="0"/>
                </a:moveTo>
                <a:lnTo>
                  <a:pt x="598073" y="0"/>
                </a:lnTo>
                <a:lnTo>
                  <a:pt x="598073" y="846828"/>
                </a:lnTo>
                <a:lnTo>
                  <a:pt x="0" y="84682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5" name="Freeform 25"/>
          <p:cNvSpPr/>
          <p:nvPr/>
        </p:nvSpPr>
        <p:spPr>
          <a:xfrm rot="1424553">
            <a:off x="12887533" y="5635761"/>
            <a:ext cx="598072" cy="846828"/>
          </a:xfrm>
          <a:custGeom>
            <a:avLst/>
            <a:gdLst/>
            <a:ahLst/>
            <a:cxnLst/>
            <a:rect l="l" t="t" r="r" b="b"/>
            <a:pathLst>
              <a:path w="598072" h="846828">
                <a:moveTo>
                  <a:pt x="0" y="0"/>
                </a:moveTo>
                <a:lnTo>
                  <a:pt x="598073" y="0"/>
                </a:lnTo>
                <a:lnTo>
                  <a:pt x="598073" y="846828"/>
                </a:lnTo>
                <a:lnTo>
                  <a:pt x="0" y="84682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9FAEE5">
                <a:alpha val="44500"/>
              </a:srgbClr>
            </a:gs>
            <a:gs pos="100000">
              <a:srgbClr val="FFCC00">
                <a:alpha val="56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236675" y="4342473"/>
            <a:ext cx="6785171" cy="1602054"/>
          </a:xfrm>
          <a:prstGeom prst="rect">
            <a:avLst/>
          </a:prstGeom>
        </p:spPr>
        <p:txBody>
          <a:bodyPr lIns="0" tIns="0" rIns="0" bIns="0" rtlCol="0" anchor="t">
            <a:spAutoFit/>
          </a:bodyPr>
          <a:lstStyle/>
          <a:p>
            <a:pPr algn="ctr">
              <a:lnSpc>
                <a:spcPts val="4217"/>
              </a:lnSpc>
              <a:spcBef>
                <a:spcPct val="0"/>
              </a:spcBef>
            </a:pPr>
            <a:r>
              <a:rPr lang="en-US" sz="3514" b="1">
                <a:solidFill>
                  <a:srgbClr val="003399"/>
                </a:solidFill>
                <a:latin typeface="Montserrat Bold"/>
                <a:ea typeface="Montserrat Bold"/>
                <a:cs typeface="Montserrat Bold"/>
                <a:sym typeface="Montserrat Bold"/>
              </a:rPr>
              <a:t>Quel pourcentage de maladies infectieuss ont une origine animale ?</a:t>
            </a:r>
          </a:p>
        </p:txBody>
      </p:sp>
      <p:sp>
        <p:nvSpPr>
          <p:cNvPr id="3" name="Freeform 3"/>
          <p:cNvSpPr/>
          <p:nvPr/>
        </p:nvSpPr>
        <p:spPr>
          <a:xfrm rot="-1657999">
            <a:off x="412001" y="3554427"/>
            <a:ext cx="1176107" cy="1045265"/>
          </a:xfrm>
          <a:custGeom>
            <a:avLst/>
            <a:gdLst/>
            <a:ahLst/>
            <a:cxnLst/>
            <a:rect l="l" t="t" r="r" b="b"/>
            <a:pathLst>
              <a:path w="1176107" h="1045265">
                <a:moveTo>
                  <a:pt x="0" y="0"/>
                </a:moveTo>
                <a:lnTo>
                  <a:pt x="1176107" y="0"/>
                </a:lnTo>
                <a:lnTo>
                  <a:pt x="1176107" y="1045266"/>
                </a:lnTo>
                <a:lnTo>
                  <a:pt x="0" y="104526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4" name="Group 4"/>
          <p:cNvGrpSpPr/>
          <p:nvPr/>
        </p:nvGrpSpPr>
        <p:grpSpPr>
          <a:xfrm>
            <a:off x="7504207" y="3983115"/>
            <a:ext cx="10483392" cy="5494567"/>
            <a:chOff x="0" y="0"/>
            <a:chExt cx="2378673" cy="1246713"/>
          </a:xfrm>
        </p:grpSpPr>
        <p:sp>
          <p:nvSpPr>
            <p:cNvPr id="5" name="Freeform 5"/>
            <p:cNvSpPr/>
            <p:nvPr/>
          </p:nvSpPr>
          <p:spPr>
            <a:xfrm>
              <a:off x="0" y="0"/>
              <a:ext cx="2378673" cy="1246713"/>
            </a:xfrm>
            <a:custGeom>
              <a:avLst/>
              <a:gdLst/>
              <a:ahLst/>
              <a:cxnLst/>
              <a:rect l="l" t="t" r="r" b="b"/>
              <a:pathLst>
                <a:path w="2378673" h="1246713">
                  <a:moveTo>
                    <a:pt x="34717" y="0"/>
                  </a:moveTo>
                  <a:lnTo>
                    <a:pt x="2343956" y="0"/>
                  </a:lnTo>
                  <a:cubicBezTo>
                    <a:pt x="2353164" y="0"/>
                    <a:pt x="2361994" y="3658"/>
                    <a:pt x="2368505" y="10168"/>
                  </a:cubicBezTo>
                  <a:cubicBezTo>
                    <a:pt x="2375015" y="16679"/>
                    <a:pt x="2378673" y="25510"/>
                    <a:pt x="2378673" y="34717"/>
                  </a:cubicBezTo>
                  <a:lnTo>
                    <a:pt x="2378673" y="1211996"/>
                  </a:lnTo>
                  <a:cubicBezTo>
                    <a:pt x="2378673" y="1221203"/>
                    <a:pt x="2375015" y="1230034"/>
                    <a:pt x="2368505" y="1236544"/>
                  </a:cubicBezTo>
                  <a:cubicBezTo>
                    <a:pt x="2361994" y="1243055"/>
                    <a:pt x="2353164" y="1246713"/>
                    <a:pt x="2343956" y="1246713"/>
                  </a:cubicBezTo>
                  <a:lnTo>
                    <a:pt x="34717" y="1246713"/>
                  </a:lnTo>
                  <a:cubicBezTo>
                    <a:pt x="25510" y="1246713"/>
                    <a:pt x="16679" y="1243055"/>
                    <a:pt x="10168" y="1236544"/>
                  </a:cubicBezTo>
                  <a:cubicBezTo>
                    <a:pt x="3658" y="1230034"/>
                    <a:pt x="0" y="1221203"/>
                    <a:pt x="0" y="1211996"/>
                  </a:cubicBezTo>
                  <a:lnTo>
                    <a:pt x="0" y="34717"/>
                  </a:lnTo>
                  <a:cubicBezTo>
                    <a:pt x="0" y="25510"/>
                    <a:pt x="3658" y="16679"/>
                    <a:pt x="10168" y="10168"/>
                  </a:cubicBezTo>
                  <a:cubicBezTo>
                    <a:pt x="16679" y="3658"/>
                    <a:pt x="25510" y="0"/>
                    <a:pt x="34717" y="0"/>
                  </a:cubicBezTo>
                  <a:close/>
                </a:path>
              </a:pathLst>
            </a:custGeom>
            <a:solidFill>
              <a:srgbClr val="FFF9FC"/>
            </a:solidFill>
          </p:spPr>
          <p:txBody>
            <a:bodyPr/>
            <a:lstStyle/>
            <a:p>
              <a:endParaRPr lang="en-US"/>
            </a:p>
          </p:txBody>
        </p:sp>
        <p:sp>
          <p:nvSpPr>
            <p:cNvPr id="6" name="TextBox 6"/>
            <p:cNvSpPr txBox="1"/>
            <p:nvPr/>
          </p:nvSpPr>
          <p:spPr>
            <a:xfrm>
              <a:off x="0" y="-9525"/>
              <a:ext cx="2378673" cy="1256238"/>
            </a:xfrm>
            <a:prstGeom prst="rect">
              <a:avLst/>
            </a:prstGeom>
          </p:spPr>
          <p:txBody>
            <a:bodyPr lIns="53070" tIns="53070" rIns="53070" bIns="53070" rtlCol="0" anchor="ctr"/>
            <a:lstStyle/>
            <a:p>
              <a:pPr algn="ctr">
                <a:lnSpc>
                  <a:spcPts val="3343"/>
                </a:lnSpc>
              </a:pPr>
              <a:endParaRPr/>
            </a:p>
          </p:txBody>
        </p:sp>
      </p:grpSp>
      <p:sp>
        <p:nvSpPr>
          <p:cNvPr id="7" name="TextBox 7"/>
          <p:cNvSpPr txBox="1"/>
          <p:nvPr/>
        </p:nvSpPr>
        <p:spPr>
          <a:xfrm>
            <a:off x="7717677" y="4163810"/>
            <a:ext cx="10056452" cy="5201408"/>
          </a:xfrm>
          <a:prstGeom prst="rect">
            <a:avLst/>
          </a:prstGeom>
        </p:spPr>
        <p:txBody>
          <a:bodyPr lIns="0" tIns="0" rIns="0" bIns="0" rtlCol="0" anchor="t">
            <a:spAutoFit/>
          </a:bodyPr>
          <a:lstStyle/>
          <a:p>
            <a:pPr algn="just">
              <a:lnSpc>
                <a:spcPts val="2961"/>
              </a:lnSpc>
            </a:pPr>
            <a:r>
              <a:rPr lang="en-US" sz="2467">
                <a:solidFill>
                  <a:srgbClr val="003399"/>
                </a:solidFill>
                <a:latin typeface="Montserrat"/>
                <a:ea typeface="Montserrat"/>
                <a:cs typeface="Montserrat"/>
                <a:sym typeface="Montserrat"/>
              </a:rPr>
              <a:t>On estime que 60 % de toutes les maladies infectieuses existantes dans le monde (en 2021) sont causées par un agent pathogène zoonotique (d'origine animale). </a:t>
            </a:r>
          </a:p>
          <a:p>
            <a:pPr algn="just">
              <a:lnSpc>
                <a:spcPts val="2961"/>
              </a:lnSpc>
            </a:pPr>
            <a:endParaRPr lang="en-US" sz="2467">
              <a:solidFill>
                <a:srgbClr val="003399"/>
              </a:solidFill>
              <a:latin typeface="Montserrat"/>
              <a:ea typeface="Montserrat"/>
              <a:cs typeface="Montserrat"/>
              <a:sym typeface="Montserrat"/>
            </a:endParaRPr>
          </a:p>
          <a:p>
            <a:pPr algn="just">
              <a:lnSpc>
                <a:spcPts val="2961"/>
              </a:lnSpc>
            </a:pPr>
            <a:r>
              <a:rPr lang="en-US" sz="2467">
                <a:solidFill>
                  <a:srgbClr val="003399"/>
                </a:solidFill>
                <a:latin typeface="Montserrat"/>
                <a:ea typeface="Montserrat"/>
                <a:cs typeface="Montserrat"/>
                <a:sym typeface="Montserrat"/>
              </a:rPr>
              <a:t>La proportion est encore plus élevée pour les nouvelles maladies émergentes : environ 75 % de toutes les nouvelles maladies infectieuses sont des zoonoses. </a:t>
            </a:r>
          </a:p>
          <a:p>
            <a:pPr algn="just">
              <a:lnSpc>
                <a:spcPts val="2961"/>
              </a:lnSpc>
            </a:pPr>
            <a:endParaRPr lang="en-US" sz="2467">
              <a:solidFill>
                <a:srgbClr val="003399"/>
              </a:solidFill>
              <a:latin typeface="Montserrat"/>
              <a:ea typeface="Montserrat"/>
              <a:cs typeface="Montserrat"/>
              <a:sym typeface="Montserrat"/>
            </a:endParaRPr>
          </a:p>
          <a:p>
            <a:pPr algn="just">
              <a:lnSpc>
                <a:spcPts val="2961"/>
              </a:lnSpc>
              <a:spcBef>
                <a:spcPct val="0"/>
              </a:spcBef>
            </a:pPr>
            <a:r>
              <a:rPr lang="en-US" sz="2467">
                <a:solidFill>
                  <a:srgbClr val="003399"/>
                </a:solidFill>
                <a:latin typeface="Montserrat"/>
                <a:ea typeface="Montserrat"/>
                <a:cs typeface="Montserrat"/>
                <a:sym typeface="Montserrat"/>
              </a:rPr>
              <a:t>Les zoonoses sont des maladies infectieuses causées par des agents pathogènes qui peuvent être présents à la fois chez les animaux et chez les humains, et qui sont transmissibles entre les deux. Ces agents pathogènes peuvent être des virus, des bactéries, des champignons, des protozoaires et d'autres parasites.</a:t>
            </a:r>
          </a:p>
        </p:txBody>
      </p:sp>
      <p:sp>
        <p:nvSpPr>
          <p:cNvPr id="8" name="TextBox 8"/>
          <p:cNvSpPr txBox="1"/>
          <p:nvPr/>
        </p:nvSpPr>
        <p:spPr>
          <a:xfrm>
            <a:off x="7514816" y="2765939"/>
            <a:ext cx="2708269" cy="520805"/>
          </a:xfrm>
          <a:prstGeom prst="rect">
            <a:avLst/>
          </a:prstGeom>
        </p:spPr>
        <p:txBody>
          <a:bodyPr lIns="0" tIns="0" rIns="0" bIns="0" rtlCol="0" anchor="t">
            <a:spAutoFit/>
          </a:bodyPr>
          <a:lstStyle/>
          <a:p>
            <a:pPr algn="ctr">
              <a:lnSpc>
                <a:spcPts val="4112"/>
              </a:lnSpc>
              <a:spcBef>
                <a:spcPct val="0"/>
              </a:spcBef>
            </a:pPr>
            <a:r>
              <a:rPr lang="en-US" sz="3427" b="1">
                <a:solidFill>
                  <a:srgbClr val="003399">
                    <a:alpha val="30980"/>
                  </a:srgbClr>
                </a:solidFill>
                <a:latin typeface="Montserrat Bold"/>
                <a:ea typeface="Montserrat Bold"/>
                <a:cs typeface="Montserrat Bold"/>
                <a:sym typeface="Montserrat Bold"/>
              </a:rPr>
              <a:t>15 - 20%</a:t>
            </a:r>
          </a:p>
        </p:txBody>
      </p:sp>
      <p:sp>
        <p:nvSpPr>
          <p:cNvPr id="9" name="TextBox 9"/>
          <p:cNvSpPr txBox="1"/>
          <p:nvPr/>
        </p:nvSpPr>
        <p:spPr>
          <a:xfrm>
            <a:off x="15065860" y="2765939"/>
            <a:ext cx="2708269" cy="520805"/>
          </a:xfrm>
          <a:prstGeom prst="rect">
            <a:avLst/>
          </a:prstGeom>
        </p:spPr>
        <p:txBody>
          <a:bodyPr lIns="0" tIns="0" rIns="0" bIns="0" rtlCol="0" anchor="t">
            <a:spAutoFit/>
          </a:bodyPr>
          <a:lstStyle/>
          <a:p>
            <a:pPr algn="ctr">
              <a:lnSpc>
                <a:spcPts val="4112"/>
              </a:lnSpc>
              <a:spcBef>
                <a:spcPct val="0"/>
              </a:spcBef>
            </a:pPr>
            <a:r>
              <a:rPr lang="en-US" sz="3427" b="1">
                <a:solidFill>
                  <a:srgbClr val="003399"/>
                </a:solidFill>
                <a:latin typeface="Montserrat Bold"/>
                <a:ea typeface="Montserrat Bold"/>
                <a:cs typeface="Montserrat Bold"/>
                <a:sym typeface="Montserrat Bold"/>
              </a:rPr>
              <a:t>60 - 75%</a:t>
            </a:r>
          </a:p>
        </p:txBody>
      </p:sp>
      <p:sp>
        <p:nvSpPr>
          <p:cNvPr id="10" name="TextBox 10"/>
          <p:cNvSpPr txBox="1"/>
          <p:nvPr/>
        </p:nvSpPr>
        <p:spPr>
          <a:xfrm>
            <a:off x="11289885" y="2746591"/>
            <a:ext cx="2708269" cy="520805"/>
          </a:xfrm>
          <a:prstGeom prst="rect">
            <a:avLst/>
          </a:prstGeom>
        </p:spPr>
        <p:txBody>
          <a:bodyPr lIns="0" tIns="0" rIns="0" bIns="0" rtlCol="0" anchor="t">
            <a:spAutoFit/>
          </a:bodyPr>
          <a:lstStyle/>
          <a:p>
            <a:pPr algn="ctr">
              <a:lnSpc>
                <a:spcPts val="4112"/>
              </a:lnSpc>
              <a:spcBef>
                <a:spcPct val="0"/>
              </a:spcBef>
            </a:pPr>
            <a:r>
              <a:rPr lang="en-US" sz="3427" b="1">
                <a:solidFill>
                  <a:srgbClr val="003399">
                    <a:alpha val="30980"/>
                  </a:srgbClr>
                </a:solidFill>
                <a:latin typeface="Montserrat Bold"/>
                <a:ea typeface="Montserrat Bold"/>
                <a:cs typeface="Montserrat Bold"/>
                <a:sym typeface="Montserrat Bold"/>
              </a:rPr>
              <a:t>20 - 35%</a:t>
            </a:r>
          </a:p>
        </p:txBody>
      </p:sp>
      <p:sp>
        <p:nvSpPr>
          <p:cNvPr id="11" name="Freeform 11"/>
          <p:cNvSpPr/>
          <p:nvPr/>
        </p:nvSpPr>
        <p:spPr>
          <a:xfrm>
            <a:off x="17259300" y="3267396"/>
            <a:ext cx="417823" cy="417823"/>
          </a:xfrm>
          <a:custGeom>
            <a:avLst/>
            <a:gdLst/>
            <a:ahLst/>
            <a:cxnLst/>
            <a:rect l="l" t="t" r="r" b="b"/>
            <a:pathLst>
              <a:path w="417823" h="417823">
                <a:moveTo>
                  <a:pt x="0" y="0"/>
                </a:moveTo>
                <a:lnTo>
                  <a:pt x="417823" y="0"/>
                </a:lnTo>
                <a:lnTo>
                  <a:pt x="417823" y="417824"/>
                </a:lnTo>
                <a:lnTo>
                  <a:pt x="0" y="4178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Freeform 12"/>
          <p:cNvSpPr/>
          <p:nvPr/>
        </p:nvSpPr>
        <p:spPr>
          <a:xfrm rot="1424553">
            <a:off x="14990403" y="2075601"/>
            <a:ext cx="598072" cy="846828"/>
          </a:xfrm>
          <a:custGeom>
            <a:avLst/>
            <a:gdLst/>
            <a:ahLst/>
            <a:cxnLst/>
            <a:rect l="l" t="t" r="r" b="b"/>
            <a:pathLst>
              <a:path w="598072" h="846828">
                <a:moveTo>
                  <a:pt x="0" y="0"/>
                </a:moveTo>
                <a:lnTo>
                  <a:pt x="598072" y="0"/>
                </a:lnTo>
                <a:lnTo>
                  <a:pt x="598072" y="846828"/>
                </a:lnTo>
                <a:lnTo>
                  <a:pt x="0" y="84682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9FAEE5">
                <a:alpha val="44500"/>
              </a:srgbClr>
            </a:gs>
            <a:gs pos="100000">
              <a:srgbClr val="FFCC00">
                <a:alpha val="56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5520137" y="2047171"/>
            <a:ext cx="7333121" cy="1555296"/>
          </a:xfrm>
          <a:prstGeom prst="rect">
            <a:avLst/>
          </a:prstGeom>
        </p:spPr>
        <p:txBody>
          <a:bodyPr lIns="0" tIns="0" rIns="0" bIns="0" rtlCol="0" anchor="t">
            <a:spAutoFit/>
          </a:bodyPr>
          <a:lstStyle/>
          <a:p>
            <a:pPr algn="ctr">
              <a:lnSpc>
                <a:spcPts val="6204"/>
              </a:lnSpc>
              <a:spcBef>
                <a:spcPct val="0"/>
              </a:spcBef>
            </a:pPr>
            <a:r>
              <a:rPr lang="en-US" sz="5170" b="1">
                <a:solidFill>
                  <a:srgbClr val="003399"/>
                </a:solidFill>
                <a:latin typeface="Montserrat Bold"/>
                <a:ea typeface="Montserrat Bold"/>
                <a:cs typeface="Montserrat Bold"/>
                <a:sym typeface="Montserrat Bold"/>
              </a:rPr>
              <a:t>D’où provient ce bruit ?</a:t>
            </a:r>
          </a:p>
        </p:txBody>
      </p:sp>
      <p:sp>
        <p:nvSpPr>
          <p:cNvPr id="3" name="Freeform 3"/>
          <p:cNvSpPr/>
          <p:nvPr/>
        </p:nvSpPr>
        <p:spPr>
          <a:xfrm rot="-1458219">
            <a:off x="5644512" y="1050603"/>
            <a:ext cx="1513696" cy="1345297"/>
          </a:xfrm>
          <a:custGeom>
            <a:avLst/>
            <a:gdLst/>
            <a:ahLst/>
            <a:cxnLst/>
            <a:rect l="l" t="t" r="r" b="b"/>
            <a:pathLst>
              <a:path w="1513696" h="1345297">
                <a:moveTo>
                  <a:pt x="0" y="0"/>
                </a:moveTo>
                <a:lnTo>
                  <a:pt x="1513696" y="0"/>
                </a:lnTo>
                <a:lnTo>
                  <a:pt x="1513696" y="1345297"/>
                </a:lnTo>
                <a:lnTo>
                  <a:pt x="0" y="13452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1562187">
            <a:off x="-73347" y="2421302"/>
            <a:ext cx="5014955" cy="5822880"/>
          </a:xfrm>
          <a:custGeom>
            <a:avLst/>
            <a:gdLst/>
            <a:ahLst/>
            <a:cxnLst/>
            <a:rect l="l" t="t" r="r" b="b"/>
            <a:pathLst>
              <a:path w="5014955" h="5822880">
                <a:moveTo>
                  <a:pt x="0" y="0"/>
                </a:moveTo>
                <a:lnTo>
                  <a:pt x="5014955" y="0"/>
                </a:lnTo>
                <a:lnTo>
                  <a:pt x="5014955" y="5822880"/>
                </a:lnTo>
                <a:lnTo>
                  <a:pt x="0" y="5822880"/>
                </a:lnTo>
                <a:lnTo>
                  <a:pt x="0" y="0"/>
                </a:lnTo>
                <a:close/>
              </a:path>
            </a:pathLst>
          </a:custGeom>
          <a:blipFill>
            <a:blip r:embed="rId6">
              <a:alphaModFix amt="9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a:off x="11314413" y="3092076"/>
            <a:ext cx="1385164" cy="1517987"/>
          </a:xfrm>
          <a:custGeom>
            <a:avLst/>
            <a:gdLst/>
            <a:ahLst/>
            <a:cxnLst/>
            <a:rect l="l" t="t" r="r" b="b"/>
            <a:pathLst>
              <a:path w="1385164" h="1517987">
                <a:moveTo>
                  <a:pt x="0" y="0"/>
                </a:moveTo>
                <a:lnTo>
                  <a:pt x="1385164" y="0"/>
                </a:lnTo>
                <a:lnTo>
                  <a:pt x="1385164" y="1517988"/>
                </a:lnTo>
                <a:lnTo>
                  <a:pt x="0" y="151798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6" name="TextBox 6"/>
          <p:cNvSpPr txBox="1"/>
          <p:nvPr/>
        </p:nvSpPr>
        <p:spPr>
          <a:xfrm>
            <a:off x="958493" y="6172274"/>
            <a:ext cx="5345451" cy="685827"/>
          </a:xfrm>
          <a:prstGeom prst="rect">
            <a:avLst/>
          </a:prstGeom>
        </p:spPr>
        <p:txBody>
          <a:bodyPr lIns="0" tIns="0" rIns="0" bIns="0" rtlCol="0" anchor="t">
            <a:spAutoFit/>
          </a:bodyPr>
          <a:lstStyle/>
          <a:p>
            <a:pPr algn="ctr">
              <a:lnSpc>
                <a:spcPts val="5435"/>
              </a:lnSpc>
              <a:spcBef>
                <a:spcPct val="0"/>
              </a:spcBef>
            </a:pPr>
            <a:r>
              <a:rPr lang="en-US" sz="4530" b="1">
                <a:solidFill>
                  <a:srgbClr val="003399"/>
                </a:solidFill>
                <a:latin typeface="Montserrat Bold"/>
                <a:ea typeface="Montserrat Bold"/>
                <a:cs typeface="Montserrat Bold"/>
                <a:sym typeface="Montserrat Bold"/>
              </a:rPr>
              <a:t>D’un mammifère</a:t>
            </a:r>
          </a:p>
        </p:txBody>
      </p:sp>
      <p:sp>
        <p:nvSpPr>
          <p:cNvPr id="7" name="TextBox 7"/>
          <p:cNvSpPr txBox="1"/>
          <p:nvPr/>
        </p:nvSpPr>
        <p:spPr>
          <a:xfrm>
            <a:off x="7796378" y="6172274"/>
            <a:ext cx="4087585" cy="685827"/>
          </a:xfrm>
          <a:prstGeom prst="rect">
            <a:avLst/>
          </a:prstGeom>
        </p:spPr>
        <p:txBody>
          <a:bodyPr lIns="0" tIns="0" rIns="0" bIns="0" rtlCol="0" anchor="t">
            <a:spAutoFit/>
          </a:bodyPr>
          <a:lstStyle/>
          <a:p>
            <a:pPr algn="ctr">
              <a:lnSpc>
                <a:spcPts val="5435"/>
              </a:lnSpc>
              <a:spcBef>
                <a:spcPct val="0"/>
              </a:spcBef>
            </a:pPr>
            <a:r>
              <a:rPr lang="en-US" sz="4530" b="1">
                <a:solidFill>
                  <a:srgbClr val="174196"/>
                </a:solidFill>
                <a:latin typeface="Montserrat Bold"/>
                <a:ea typeface="Montserrat Bold"/>
                <a:cs typeface="Montserrat Bold"/>
                <a:sym typeface="Montserrat Bold"/>
              </a:rPr>
              <a:t>D’un insecte</a:t>
            </a:r>
          </a:p>
        </p:txBody>
      </p:sp>
      <p:sp>
        <p:nvSpPr>
          <p:cNvPr id="8" name="TextBox 8"/>
          <p:cNvSpPr txBox="1"/>
          <p:nvPr/>
        </p:nvSpPr>
        <p:spPr>
          <a:xfrm>
            <a:off x="13379388" y="6172274"/>
            <a:ext cx="3950118" cy="685827"/>
          </a:xfrm>
          <a:prstGeom prst="rect">
            <a:avLst/>
          </a:prstGeom>
        </p:spPr>
        <p:txBody>
          <a:bodyPr lIns="0" tIns="0" rIns="0" bIns="0" rtlCol="0" anchor="t">
            <a:spAutoFit/>
          </a:bodyPr>
          <a:lstStyle/>
          <a:p>
            <a:pPr algn="ctr">
              <a:lnSpc>
                <a:spcPts val="5435"/>
              </a:lnSpc>
              <a:spcBef>
                <a:spcPct val="0"/>
              </a:spcBef>
            </a:pPr>
            <a:r>
              <a:rPr lang="en-US" sz="4530" b="1">
                <a:solidFill>
                  <a:srgbClr val="174196"/>
                </a:solidFill>
                <a:latin typeface="Montserrat Bold"/>
                <a:ea typeface="Montserrat Bold"/>
                <a:cs typeface="Montserrat Bold"/>
                <a:sym typeface="Montserrat Bold"/>
              </a:rPr>
              <a:t>D’une plante</a:t>
            </a:r>
          </a:p>
        </p:txBody>
      </p:sp>
      <p:sp>
        <p:nvSpPr>
          <p:cNvPr id="24" name="Freeform 24"/>
          <p:cNvSpPr/>
          <p:nvPr/>
        </p:nvSpPr>
        <p:spPr>
          <a:xfrm rot="1424553">
            <a:off x="12904395" y="5417306"/>
            <a:ext cx="598072" cy="846828"/>
          </a:xfrm>
          <a:custGeom>
            <a:avLst/>
            <a:gdLst/>
            <a:ahLst/>
            <a:cxnLst/>
            <a:rect l="l" t="t" r="r" b="b"/>
            <a:pathLst>
              <a:path w="598072" h="846828">
                <a:moveTo>
                  <a:pt x="0" y="0"/>
                </a:moveTo>
                <a:lnTo>
                  <a:pt x="598072" y="0"/>
                </a:lnTo>
                <a:lnTo>
                  <a:pt x="598072" y="846828"/>
                </a:lnTo>
                <a:lnTo>
                  <a:pt x="0" y="84682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25" name="Freeform 25"/>
          <p:cNvSpPr/>
          <p:nvPr/>
        </p:nvSpPr>
        <p:spPr>
          <a:xfrm rot="1424553">
            <a:off x="659457" y="5417306"/>
            <a:ext cx="598072" cy="846828"/>
          </a:xfrm>
          <a:custGeom>
            <a:avLst/>
            <a:gdLst/>
            <a:ahLst/>
            <a:cxnLst/>
            <a:rect l="l" t="t" r="r" b="b"/>
            <a:pathLst>
              <a:path w="598072" h="846828">
                <a:moveTo>
                  <a:pt x="0" y="0"/>
                </a:moveTo>
                <a:lnTo>
                  <a:pt x="598072" y="0"/>
                </a:lnTo>
                <a:lnTo>
                  <a:pt x="598072" y="846828"/>
                </a:lnTo>
                <a:lnTo>
                  <a:pt x="0" y="84682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26" name="Freeform 26"/>
          <p:cNvSpPr/>
          <p:nvPr/>
        </p:nvSpPr>
        <p:spPr>
          <a:xfrm rot="1424553">
            <a:off x="7497342" y="5417306"/>
            <a:ext cx="598072" cy="846828"/>
          </a:xfrm>
          <a:custGeom>
            <a:avLst/>
            <a:gdLst/>
            <a:ahLst/>
            <a:cxnLst/>
            <a:rect l="l" t="t" r="r" b="b"/>
            <a:pathLst>
              <a:path w="598072" h="846828">
                <a:moveTo>
                  <a:pt x="0" y="0"/>
                </a:moveTo>
                <a:lnTo>
                  <a:pt x="598072" y="0"/>
                </a:lnTo>
                <a:lnTo>
                  <a:pt x="598072" y="846828"/>
                </a:lnTo>
                <a:lnTo>
                  <a:pt x="0" y="846828"/>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pic>
        <p:nvPicPr>
          <p:cNvPr id="27" name="Picture 21">
            <a:hlinkClick r:id="" action="ppaction://media"/>
            <a:extLst>
              <a:ext uri="{FF2B5EF4-FFF2-40B4-BE49-F238E27FC236}">
                <a16:creationId xmlns:a16="http://schemas.microsoft.com/office/drawing/2014/main" id="{F3CE857A-A6E3-760F-B4F3-5AA0B6201A28}"/>
              </a:ext>
            </a:extLst>
          </p:cNvPr>
          <p:cNvPicPr>
            <a:picLocks noChangeAspect="1"/>
          </p:cNvPicPr>
          <p:nvPr>
            <a:audioFile r:link="rId1"/>
            <p:extLst>
              <p:ext uri="{DAA4B4D4-6D71-4841-9C94-3DE7FCFB9230}">
                <p14:media xmlns:p14="http://schemas.microsoft.com/office/powerpoint/2010/main" r:embed="rId2">
                  <p14:trim end="20691.997"/>
                  <p14:fade out="2600"/>
                </p14:media>
              </p:ext>
            </p:extLst>
          </p:nvPr>
        </p:nvPicPr>
        <p:blipFill>
          <a:blip r:embed="rId16">
            <a:extLst>
              <a:ext uri="{96DAC541-7B7A-43D3-8B79-37D633B846F1}">
                <asvg:svgBlip xmlns:asvg="http://schemas.microsoft.com/office/drawing/2016/SVG/main" r:embed="rId17"/>
              </a:ext>
            </a:extLst>
          </a:blip>
          <a:stretch>
            <a:fillRect/>
          </a:stretch>
        </p:blipFill>
        <p:spPr>
          <a:xfrm>
            <a:off x="8643540" y="3858670"/>
            <a:ext cx="1028700" cy="1028700"/>
          </a:xfrm>
          <a:prstGeom prst="rect">
            <a:avLst/>
          </a:prstGeom>
        </p:spPr>
      </p:pic>
    </p:spTree>
  </p:cSld>
  <p:clrMapOvr>
    <a:masterClrMapping/>
  </p:clrMapOvr>
  <p:timing>
    <p:tnLst>
      <p:par>
        <p:cTn id="1" dur="indefinite" restart="never" nodeType="tmRoot">
          <p:childTnLst>
            <p:audio>
              <p:cMediaNode vol="100000" showWhenStopped="0">
                <p:cTn id="2"/>
                <p:tgtEl>
                  <p:spTgt spid="2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9FAEE5">
                <a:alpha val="44500"/>
              </a:srgbClr>
            </a:gs>
            <a:gs pos="100000">
              <a:srgbClr val="FFCC00">
                <a:alpha val="56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1061338" y="4864810"/>
            <a:ext cx="5711322" cy="542871"/>
          </a:xfrm>
          <a:prstGeom prst="rect">
            <a:avLst/>
          </a:prstGeom>
        </p:spPr>
        <p:txBody>
          <a:bodyPr lIns="0" tIns="0" rIns="0" bIns="0" rtlCol="0" anchor="t">
            <a:spAutoFit/>
          </a:bodyPr>
          <a:lstStyle/>
          <a:p>
            <a:pPr algn="ctr">
              <a:lnSpc>
                <a:spcPts val="4200"/>
              </a:lnSpc>
              <a:spcBef>
                <a:spcPct val="0"/>
              </a:spcBef>
            </a:pPr>
            <a:r>
              <a:rPr lang="en-US" sz="3500" b="1">
                <a:solidFill>
                  <a:srgbClr val="174196"/>
                </a:solidFill>
                <a:latin typeface="Montserrat Bold"/>
                <a:ea typeface="Montserrat Bold"/>
                <a:cs typeface="Montserrat Bold"/>
                <a:sym typeface="Montserrat Bold"/>
              </a:rPr>
              <a:t>D’où provient ce bruit ? </a:t>
            </a:r>
          </a:p>
        </p:txBody>
      </p:sp>
      <p:sp>
        <p:nvSpPr>
          <p:cNvPr id="3" name="Freeform 3"/>
          <p:cNvSpPr/>
          <p:nvPr/>
        </p:nvSpPr>
        <p:spPr>
          <a:xfrm rot="-1657999">
            <a:off x="592222" y="4103864"/>
            <a:ext cx="1047554" cy="931014"/>
          </a:xfrm>
          <a:custGeom>
            <a:avLst/>
            <a:gdLst/>
            <a:ahLst/>
            <a:cxnLst/>
            <a:rect l="l" t="t" r="r" b="b"/>
            <a:pathLst>
              <a:path w="1047554" h="931014">
                <a:moveTo>
                  <a:pt x="0" y="0"/>
                </a:moveTo>
                <a:lnTo>
                  <a:pt x="1047554" y="0"/>
                </a:lnTo>
                <a:lnTo>
                  <a:pt x="1047554" y="931013"/>
                </a:lnTo>
                <a:lnTo>
                  <a:pt x="0" y="9310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4" name="Group 4"/>
          <p:cNvGrpSpPr/>
          <p:nvPr/>
        </p:nvGrpSpPr>
        <p:grpSpPr>
          <a:xfrm>
            <a:off x="7699490" y="4465349"/>
            <a:ext cx="9337515" cy="2625220"/>
            <a:chOff x="0" y="0"/>
            <a:chExt cx="2378673" cy="668758"/>
          </a:xfrm>
        </p:grpSpPr>
        <p:sp>
          <p:nvSpPr>
            <p:cNvPr id="5" name="Freeform 5"/>
            <p:cNvSpPr/>
            <p:nvPr/>
          </p:nvSpPr>
          <p:spPr>
            <a:xfrm>
              <a:off x="0" y="0"/>
              <a:ext cx="2378673" cy="668758"/>
            </a:xfrm>
            <a:custGeom>
              <a:avLst/>
              <a:gdLst/>
              <a:ahLst/>
              <a:cxnLst/>
              <a:rect l="l" t="t" r="r" b="b"/>
              <a:pathLst>
                <a:path w="2378673" h="668758">
                  <a:moveTo>
                    <a:pt x="34717" y="0"/>
                  </a:moveTo>
                  <a:lnTo>
                    <a:pt x="2343956" y="0"/>
                  </a:lnTo>
                  <a:cubicBezTo>
                    <a:pt x="2353164" y="0"/>
                    <a:pt x="2361994" y="3658"/>
                    <a:pt x="2368505" y="10168"/>
                  </a:cubicBezTo>
                  <a:cubicBezTo>
                    <a:pt x="2375015" y="16679"/>
                    <a:pt x="2378673" y="25510"/>
                    <a:pt x="2378673" y="34717"/>
                  </a:cubicBezTo>
                  <a:lnTo>
                    <a:pt x="2378673" y="634041"/>
                  </a:lnTo>
                  <a:cubicBezTo>
                    <a:pt x="2378673" y="643249"/>
                    <a:pt x="2375015" y="652079"/>
                    <a:pt x="2368505" y="658590"/>
                  </a:cubicBezTo>
                  <a:cubicBezTo>
                    <a:pt x="2361994" y="665101"/>
                    <a:pt x="2353164" y="668758"/>
                    <a:pt x="2343956" y="668758"/>
                  </a:cubicBezTo>
                  <a:lnTo>
                    <a:pt x="34717" y="668758"/>
                  </a:lnTo>
                  <a:cubicBezTo>
                    <a:pt x="25510" y="668758"/>
                    <a:pt x="16679" y="665101"/>
                    <a:pt x="10168" y="658590"/>
                  </a:cubicBezTo>
                  <a:cubicBezTo>
                    <a:pt x="3658" y="652079"/>
                    <a:pt x="0" y="643249"/>
                    <a:pt x="0" y="634041"/>
                  </a:cubicBezTo>
                  <a:lnTo>
                    <a:pt x="0" y="34717"/>
                  </a:lnTo>
                  <a:cubicBezTo>
                    <a:pt x="0" y="25510"/>
                    <a:pt x="3658" y="16679"/>
                    <a:pt x="10168" y="10168"/>
                  </a:cubicBezTo>
                  <a:cubicBezTo>
                    <a:pt x="16679" y="3658"/>
                    <a:pt x="25510" y="0"/>
                    <a:pt x="34717" y="0"/>
                  </a:cubicBezTo>
                  <a:close/>
                </a:path>
              </a:pathLst>
            </a:custGeom>
            <a:solidFill>
              <a:srgbClr val="FFF9FC"/>
            </a:solidFill>
          </p:spPr>
          <p:txBody>
            <a:bodyPr/>
            <a:lstStyle/>
            <a:p>
              <a:endParaRPr lang="en-US"/>
            </a:p>
          </p:txBody>
        </p:sp>
        <p:sp>
          <p:nvSpPr>
            <p:cNvPr id="6" name="TextBox 6"/>
            <p:cNvSpPr txBox="1"/>
            <p:nvPr/>
          </p:nvSpPr>
          <p:spPr>
            <a:xfrm>
              <a:off x="0" y="9525"/>
              <a:ext cx="2378673" cy="659233"/>
            </a:xfrm>
            <a:prstGeom prst="rect">
              <a:avLst/>
            </a:prstGeom>
          </p:spPr>
          <p:txBody>
            <a:bodyPr lIns="47269" tIns="47269" rIns="47269" bIns="47269" rtlCol="0" anchor="ctr"/>
            <a:lstStyle/>
            <a:p>
              <a:pPr algn="ctr">
                <a:lnSpc>
                  <a:spcPts val="2978"/>
                </a:lnSpc>
              </a:pPr>
              <a:endParaRPr/>
            </a:p>
          </p:txBody>
        </p:sp>
      </p:grpSp>
      <p:sp>
        <p:nvSpPr>
          <p:cNvPr id="7" name="TextBox 7"/>
          <p:cNvSpPr txBox="1"/>
          <p:nvPr/>
        </p:nvSpPr>
        <p:spPr>
          <a:xfrm>
            <a:off x="8048249" y="4609476"/>
            <a:ext cx="8446834" cy="3190155"/>
          </a:xfrm>
          <a:prstGeom prst="rect">
            <a:avLst/>
          </a:prstGeom>
        </p:spPr>
        <p:txBody>
          <a:bodyPr lIns="0" tIns="0" rIns="0" bIns="0" rtlCol="0" anchor="t">
            <a:spAutoFit/>
          </a:bodyPr>
          <a:lstStyle/>
          <a:p>
            <a:pPr algn="just">
              <a:lnSpc>
                <a:spcPts val="2530"/>
              </a:lnSpc>
            </a:pPr>
            <a:r>
              <a:rPr lang="en-US" sz="2109">
                <a:solidFill>
                  <a:srgbClr val="174196"/>
                </a:solidFill>
                <a:latin typeface="Montserrat"/>
                <a:ea typeface="Montserrat"/>
                <a:cs typeface="Montserrat"/>
                <a:sym typeface="Montserrat"/>
              </a:rPr>
              <a:t>Découverte par des chercheurs de l'université de Tel Aviv, à la suite d'expériences menées sur des plants de tomate, de tabac, de maïs, de blé et des cactus : Les plantes émettent des sons dans la gamme des ultrasons lorsqu'elles sont stressées. </a:t>
            </a:r>
          </a:p>
          <a:p>
            <a:pPr algn="just">
              <a:lnSpc>
                <a:spcPts val="2530"/>
              </a:lnSpc>
            </a:pPr>
            <a:endParaRPr lang="en-US" sz="2109">
              <a:solidFill>
                <a:srgbClr val="174196"/>
              </a:solidFill>
              <a:latin typeface="Montserrat"/>
              <a:ea typeface="Montserrat"/>
              <a:cs typeface="Montserrat"/>
              <a:sym typeface="Montserrat"/>
            </a:endParaRPr>
          </a:p>
          <a:p>
            <a:pPr algn="just">
              <a:lnSpc>
                <a:spcPts val="2530"/>
              </a:lnSpc>
            </a:pPr>
            <a:r>
              <a:rPr lang="en-US" sz="2109">
                <a:solidFill>
                  <a:srgbClr val="174196"/>
                </a:solidFill>
                <a:latin typeface="Montserrat"/>
                <a:ea typeface="Montserrat"/>
                <a:cs typeface="Montserrat"/>
                <a:sym typeface="Montserrat"/>
              </a:rPr>
              <a:t>Un possible « système d'alerte précoce » pour les agriculteurs à l'avenir.</a:t>
            </a:r>
          </a:p>
          <a:p>
            <a:pPr algn="just">
              <a:lnSpc>
                <a:spcPts val="2530"/>
              </a:lnSpc>
            </a:pPr>
            <a:endParaRPr lang="en-US" sz="2109">
              <a:solidFill>
                <a:srgbClr val="174196"/>
              </a:solidFill>
              <a:latin typeface="Montserrat"/>
              <a:ea typeface="Montserrat"/>
              <a:cs typeface="Montserrat"/>
              <a:sym typeface="Montserrat"/>
            </a:endParaRPr>
          </a:p>
          <a:p>
            <a:pPr algn="just">
              <a:lnSpc>
                <a:spcPts val="2530"/>
              </a:lnSpc>
              <a:spcBef>
                <a:spcPct val="0"/>
              </a:spcBef>
            </a:pPr>
            <a:endParaRPr lang="en-US" sz="2109">
              <a:solidFill>
                <a:srgbClr val="174196"/>
              </a:solidFill>
              <a:latin typeface="Montserrat"/>
              <a:ea typeface="Montserrat"/>
              <a:cs typeface="Montserrat"/>
              <a:sym typeface="Montserrat"/>
            </a:endParaRPr>
          </a:p>
          <a:p>
            <a:pPr algn="just">
              <a:lnSpc>
                <a:spcPts val="2530"/>
              </a:lnSpc>
              <a:spcBef>
                <a:spcPct val="0"/>
              </a:spcBef>
            </a:pPr>
            <a:endParaRPr lang="en-US" sz="2109">
              <a:solidFill>
                <a:srgbClr val="174196"/>
              </a:solidFill>
              <a:latin typeface="Montserrat"/>
              <a:ea typeface="Montserrat"/>
              <a:cs typeface="Montserrat"/>
              <a:sym typeface="Montserrat"/>
            </a:endParaRPr>
          </a:p>
        </p:txBody>
      </p:sp>
      <p:sp>
        <p:nvSpPr>
          <p:cNvPr id="8" name="TextBox 8"/>
          <p:cNvSpPr txBox="1"/>
          <p:nvPr/>
        </p:nvSpPr>
        <p:spPr>
          <a:xfrm>
            <a:off x="6772661" y="3319883"/>
            <a:ext cx="4047821" cy="534904"/>
          </a:xfrm>
          <a:prstGeom prst="rect">
            <a:avLst/>
          </a:prstGeom>
        </p:spPr>
        <p:txBody>
          <a:bodyPr lIns="0" tIns="0" rIns="0" bIns="0" rtlCol="0" anchor="t">
            <a:spAutoFit/>
          </a:bodyPr>
          <a:lstStyle/>
          <a:p>
            <a:pPr algn="ctr">
              <a:lnSpc>
                <a:spcPts val="4227"/>
              </a:lnSpc>
              <a:spcBef>
                <a:spcPct val="0"/>
              </a:spcBef>
            </a:pPr>
            <a:r>
              <a:rPr lang="en-US" sz="3522" b="1">
                <a:solidFill>
                  <a:srgbClr val="003399">
                    <a:alpha val="14902"/>
                  </a:srgbClr>
                </a:solidFill>
                <a:latin typeface="Montserrat Bold"/>
                <a:ea typeface="Montserrat Bold"/>
                <a:cs typeface="Montserrat Bold"/>
                <a:sym typeface="Montserrat Bold"/>
              </a:rPr>
              <a:t>D’un mammifère</a:t>
            </a:r>
          </a:p>
        </p:txBody>
      </p:sp>
      <p:sp>
        <p:nvSpPr>
          <p:cNvPr id="9" name="TextBox 9"/>
          <p:cNvSpPr txBox="1"/>
          <p:nvPr/>
        </p:nvSpPr>
        <p:spPr>
          <a:xfrm>
            <a:off x="11255724" y="3319883"/>
            <a:ext cx="3222498" cy="534904"/>
          </a:xfrm>
          <a:prstGeom prst="rect">
            <a:avLst/>
          </a:prstGeom>
        </p:spPr>
        <p:txBody>
          <a:bodyPr lIns="0" tIns="0" rIns="0" bIns="0" rtlCol="0" anchor="t">
            <a:spAutoFit/>
          </a:bodyPr>
          <a:lstStyle/>
          <a:p>
            <a:pPr algn="ctr">
              <a:lnSpc>
                <a:spcPts val="4227"/>
              </a:lnSpc>
              <a:spcBef>
                <a:spcPct val="0"/>
              </a:spcBef>
            </a:pPr>
            <a:r>
              <a:rPr lang="en-US" sz="3522" b="1">
                <a:solidFill>
                  <a:srgbClr val="174196">
                    <a:alpha val="14902"/>
                  </a:srgbClr>
                </a:solidFill>
                <a:latin typeface="Montserrat Bold"/>
                <a:ea typeface="Montserrat Bold"/>
                <a:cs typeface="Montserrat Bold"/>
                <a:sym typeface="Montserrat Bold"/>
              </a:rPr>
              <a:t>D’un insecte</a:t>
            </a:r>
          </a:p>
        </p:txBody>
      </p:sp>
      <p:sp>
        <p:nvSpPr>
          <p:cNvPr id="10" name="TextBox 10"/>
          <p:cNvSpPr txBox="1"/>
          <p:nvPr/>
        </p:nvSpPr>
        <p:spPr>
          <a:xfrm>
            <a:off x="14864291" y="3319883"/>
            <a:ext cx="3114125" cy="534904"/>
          </a:xfrm>
          <a:prstGeom prst="rect">
            <a:avLst/>
          </a:prstGeom>
        </p:spPr>
        <p:txBody>
          <a:bodyPr lIns="0" tIns="0" rIns="0" bIns="0" rtlCol="0" anchor="t">
            <a:spAutoFit/>
          </a:bodyPr>
          <a:lstStyle/>
          <a:p>
            <a:pPr algn="ctr">
              <a:lnSpc>
                <a:spcPts val="4227"/>
              </a:lnSpc>
              <a:spcBef>
                <a:spcPct val="0"/>
              </a:spcBef>
            </a:pPr>
            <a:r>
              <a:rPr lang="en-US" sz="3522" b="1">
                <a:solidFill>
                  <a:srgbClr val="174196"/>
                </a:solidFill>
                <a:latin typeface="Montserrat Bold"/>
                <a:ea typeface="Montserrat Bold"/>
                <a:cs typeface="Montserrat Bold"/>
                <a:sym typeface="Montserrat Bold"/>
              </a:rPr>
              <a:t>D’une plante</a:t>
            </a:r>
          </a:p>
        </p:txBody>
      </p:sp>
      <p:sp>
        <p:nvSpPr>
          <p:cNvPr id="11" name="Freeform 11"/>
          <p:cNvSpPr/>
          <p:nvPr/>
        </p:nvSpPr>
        <p:spPr>
          <a:xfrm>
            <a:off x="17769503" y="3854787"/>
            <a:ext cx="417823" cy="417823"/>
          </a:xfrm>
          <a:custGeom>
            <a:avLst/>
            <a:gdLst/>
            <a:ahLst/>
            <a:cxnLst/>
            <a:rect l="l" t="t" r="r" b="b"/>
            <a:pathLst>
              <a:path w="417823" h="417823">
                <a:moveTo>
                  <a:pt x="0" y="0"/>
                </a:moveTo>
                <a:lnTo>
                  <a:pt x="417824" y="0"/>
                </a:lnTo>
                <a:lnTo>
                  <a:pt x="417824" y="417824"/>
                </a:lnTo>
                <a:lnTo>
                  <a:pt x="0" y="4178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Freeform 12"/>
          <p:cNvSpPr/>
          <p:nvPr/>
        </p:nvSpPr>
        <p:spPr>
          <a:xfrm rot="1562187">
            <a:off x="-73347" y="2421302"/>
            <a:ext cx="5014955" cy="5822880"/>
          </a:xfrm>
          <a:custGeom>
            <a:avLst/>
            <a:gdLst/>
            <a:ahLst/>
            <a:cxnLst/>
            <a:rect l="l" t="t" r="r" b="b"/>
            <a:pathLst>
              <a:path w="5014955" h="5822880">
                <a:moveTo>
                  <a:pt x="0" y="0"/>
                </a:moveTo>
                <a:lnTo>
                  <a:pt x="5014955" y="0"/>
                </a:lnTo>
                <a:lnTo>
                  <a:pt x="5014955" y="5822880"/>
                </a:lnTo>
                <a:lnTo>
                  <a:pt x="0" y="5822880"/>
                </a:lnTo>
                <a:lnTo>
                  <a:pt x="0" y="0"/>
                </a:lnTo>
                <a:close/>
              </a:path>
            </a:pathLst>
          </a:custGeom>
          <a:blipFill>
            <a:blip r:embed="rId6">
              <a:alphaModFix amt="9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3" name="Freeform 13"/>
          <p:cNvSpPr/>
          <p:nvPr/>
        </p:nvSpPr>
        <p:spPr>
          <a:xfrm rot="1424553">
            <a:off x="14371287" y="2655942"/>
            <a:ext cx="598072" cy="846828"/>
          </a:xfrm>
          <a:custGeom>
            <a:avLst/>
            <a:gdLst/>
            <a:ahLst/>
            <a:cxnLst/>
            <a:rect l="l" t="t" r="r" b="b"/>
            <a:pathLst>
              <a:path w="598072" h="846828">
                <a:moveTo>
                  <a:pt x="0" y="0"/>
                </a:moveTo>
                <a:lnTo>
                  <a:pt x="598073" y="0"/>
                </a:lnTo>
                <a:lnTo>
                  <a:pt x="598073" y="846829"/>
                </a:lnTo>
                <a:lnTo>
                  <a:pt x="0" y="84682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C70075">
                <a:alpha val="47000"/>
              </a:srgbClr>
            </a:gs>
            <a:gs pos="100000">
              <a:srgbClr val="9FAEE5">
                <a:alpha val="6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10162927" y="1028700"/>
            <a:ext cx="4951513" cy="4951513"/>
          </a:xfrm>
          <a:custGeom>
            <a:avLst/>
            <a:gdLst/>
            <a:ahLst/>
            <a:cxnLst/>
            <a:rect l="l" t="t" r="r" b="b"/>
            <a:pathLst>
              <a:path w="4951513" h="4951513">
                <a:moveTo>
                  <a:pt x="0" y="0"/>
                </a:moveTo>
                <a:lnTo>
                  <a:pt x="4951513" y="0"/>
                </a:lnTo>
                <a:lnTo>
                  <a:pt x="4951513" y="4951513"/>
                </a:lnTo>
                <a:lnTo>
                  <a:pt x="0" y="4951513"/>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13467356" y="6118881"/>
            <a:ext cx="3836496" cy="685827"/>
          </a:xfrm>
          <a:prstGeom prst="rect">
            <a:avLst/>
          </a:prstGeom>
        </p:spPr>
        <p:txBody>
          <a:bodyPr lIns="0" tIns="0" rIns="0" bIns="0" rtlCol="0" anchor="t">
            <a:spAutoFit/>
          </a:bodyPr>
          <a:lstStyle/>
          <a:p>
            <a:pPr algn="ctr">
              <a:lnSpc>
                <a:spcPts val="5435"/>
              </a:lnSpc>
              <a:spcBef>
                <a:spcPct val="0"/>
              </a:spcBef>
            </a:pPr>
            <a:r>
              <a:rPr lang="en-US" sz="4530" b="1">
                <a:solidFill>
                  <a:srgbClr val="003399"/>
                </a:solidFill>
                <a:latin typeface="Montserrat Bold"/>
                <a:ea typeface="Montserrat Bold"/>
                <a:cs typeface="Montserrat Bold"/>
                <a:sym typeface="Montserrat Bold"/>
              </a:rPr>
              <a:t>Environ 1 kg</a:t>
            </a:r>
          </a:p>
        </p:txBody>
      </p:sp>
      <p:sp>
        <p:nvSpPr>
          <p:cNvPr id="4" name="TextBox 4"/>
          <p:cNvSpPr txBox="1"/>
          <p:nvPr/>
        </p:nvSpPr>
        <p:spPr>
          <a:xfrm>
            <a:off x="7527911" y="6118881"/>
            <a:ext cx="4253519" cy="685827"/>
          </a:xfrm>
          <a:prstGeom prst="rect">
            <a:avLst/>
          </a:prstGeom>
        </p:spPr>
        <p:txBody>
          <a:bodyPr lIns="0" tIns="0" rIns="0" bIns="0" rtlCol="0" anchor="t">
            <a:spAutoFit/>
          </a:bodyPr>
          <a:lstStyle/>
          <a:p>
            <a:pPr algn="ctr">
              <a:lnSpc>
                <a:spcPts val="5435"/>
              </a:lnSpc>
              <a:spcBef>
                <a:spcPct val="0"/>
              </a:spcBef>
            </a:pPr>
            <a:r>
              <a:rPr lang="en-US" sz="4530" b="1">
                <a:solidFill>
                  <a:srgbClr val="003399"/>
                </a:solidFill>
                <a:latin typeface="Montserrat Bold"/>
                <a:ea typeface="Montserrat Bold"/>
                <a:cs typeface="Montserrat Bold"/>
                <a:sym typeface="Montserrat Bold"/>
              </a:rPr>
              <a:t>Environ 500 g</a:t>
            </a:r>
          </a:p>
        </p:txBody>
      </p:sp>
      <p:sp>
        <p:nvSpPr>
          <p:cNvPr id="5" name="TextBox 5"/>
          <p:cNvSpPr txBox="1"/>
          <p:nvPr/>
        </p:nvSpPr>
        <p:spPr>
          <a:xfrm>
            <a:off x="984148" y="6118881"/>
            <a:ext cx="4859039" cy="685827"/>
          </a:xfrm>
          <a:prstGeom prst="rect">
            <a:avLst/>
          </a:prstGeom>
        </p:spPr>
        <p:txBody>
          <a:bodyPr lIns="0" tIns="0" rIns="0" bIns="0" rtlCol="0" anchor="t">
            <a:spAutoFit/>
          </a:bodyPr>
          <a:lstStyle/>
          <a:p>
            <a:pPr algn="ctr">
              <a:lnSpc>
                <a:spcPts val="5435"/>
              </a:lnSpc>
              <a:spcBef>
                <a:spcPct val="0"/>
              </a:spcBef>
            </a:pPr>
            <a:r>
              <a:rPr lang="en-US" sz="4530" b="1">
                <a:solidFill>
                  <a:srgbClr val="003399"/>
                </a:solidFill>
                <a:latin typeface="Montserrat Bold"/>
                <a:ea typeface="Montserrat Bold"/>
                <a:cs typeface="Montserrat Bold"/>
                <a:sym typeface="Montserrat Bold"/>
              </a:rPr>
              <a:t>Environ 300 mg</a:t>
            </a:r>
          </a:p>
        </p:txBody>
      </p:sp>
      <p:sp>
        <p:nvSpPr>
          <p:cNvPr id="6" name="TextBox 6"/>
          <p:cNvSpPr txBox="1"/>
          <p:nvPr/>
        </p:nvSpPr>
        <p:spPr>
          <a:xfrm>
            <a:off x="5366378" y="1568056"/>
            <a:ext cx="8428412" cy="2332945"/>
          </a:xfrm>
          <a:prstGeom prst="rect">
            <a:avLst/>
          </a:prstGeom>
        </p:spPr>
        <p:txBody>
          <a:bodyPr lIns="0" tIns="0" rIns="0" bIns="0" rtlCol="0" anchor="t">
            <a:spAutoFit/>
          </a:bodyPr>
          <a:lstStyle/>
          <a:p>
            <a:pPr algn="ctr">
              <a:lnSpc>
                <a:spcPts val="6209"/>
              </a:lnSpc>
              <a:spcBef>
                <a:spcPct val="0"/>
              </a:spcBef>
            </a:pPr>
            <a:r>
              <a:rPr lang="en-US" sz="5174" b="1">
                <a:solidFill>
                  <a:srgbClr val="003399"/>
                </a:solidFill>
                <a:latin typeface="Montserrat Bold"/>
                <a:ea typeface="Montserrat Bold"/>
                <a:cs typeface="Montserrat Bold"/>
                <a:sym typeface="Montserrat Bold"/>
              </a:rPr>
              <a:t>Quel est la masse totale des bactéries dans le corps humain ?</a:t>
            </a:r>
          </a:p>
        </p:txBody>
      </p:sp>
      <p:sp>
        <p:nvSpPr>
          <p:cNvPr id="7" name="Freeform 7"/>
          <p:cNvSpPr/>
          <p:nvPr/>
        </p:nvSpPr>
        <p:spPr>
          <a:xfrm rot="-1657999">
            <a:off x="4731011" y="613395"/>
            <a:ext cx="1595197" cy="1417731"/>
          </a:xfrm>
          <a:custGeom>
            <a:avLst/>
            <a:gdLst/>
            <a:ahLst/>
            <a:cxnLst/>
            <a:rect l="l" t="t" r="r" b="b"/>
            <a:pathLst>
              <a:path w="1595197" h="1417731">
                <a:moveTo>
                  <a:pt x="0" y="0"/>
                </a:moveTo>
                <a:lnTo>
                  <a:pt x="1595197" y="0"/>
                </a:lnTo>
                <a:lnTo>
                  <a:pt x="1595197" y="1417731"/>
                </a:lnTo>
                <a:lnTo>
                  <a:pt x="0" y="14177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3" name="Freeform 23"/>
          <p:cNvSpPr/>
          <p:nvPr/>
        </p:nvSpPr>
        <p:spPr>
          <a:xfrm rot="1424553">
            <a:off x="13041025" y="5328705"/>
            <a:ext cx="598072" cy="846828"/>
          </a:xfrm>
          <a:custGeom>
            <a:avLst/>
            <a:gdLst/>
            <a:ahLst/>
            <a:cxnLst/>
            <a:rect l="l" t="t" r="r" b="b"/>
            <a:pathLst>
              <a:path w="598072" h="846828">
                <a:moveTo>
                  <a:pt x="0" y="0"/>
                </a:moveTo>
                <a:lnTo>
                  <a:pt x="598072" y="0"/>
                </a:lnTo>
                <a:lnTo>
                  <a:pt x="598072" y="846829"/>
                </a:lnTo>
                <a:lnTo>
                  <a:pt x="0" y="84682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4" name="Freeform 24"/>
          <p:cNvSpPr/>
          <p:nvPr/>
        </p:nvSpPr>
        <p:spPr>
          <a:xfrm rot="1424553">
            <a:off x="7101364" y="5328705"/>
            <a:ext cx="598072" cy="846828"/>
          </a:xfrm>
          <a:custGeom>
            <a:avLst/>
            <a:gdLst/>
            <a:ahLst/>
            <a:cxnLst/>
            <a:rect l="l" t="t" r="r" b="b"/>
            <a:pathLst>
              <a:path w="598072" h="846828">
                <a:moveTo>
                  <a:pt x="0" y="0"/>
                </a:moveTo>
                <a:lnTo>
                  <a:pt x="598072" y="0"/>
                </a:lnTo>
                <a:lnTo>
                  <a:pt x="598072" y="846829"/>
                </a:lnTo>
                <a:lnTo>
                  <a:pt x="0" y="84682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5" name="Freeform 25"/>
          <p:cNvSpPr/>
          <p:nvPr/>
        </p:nvSpPr>
        <p:spPr>
          <a:xfrm rot="1424553">
            <a:off x="497523" y="5328705"/>
            <a:ext cx="598072" cy="846828"/>
          </a:xfrm>
          <a:custGeom>
            <a:avLst/>
            <a:gdLst/>
            <a:ahLst/>
            <a:cxnLst/>
            <a:rect l="l" t="t" r="r" b="b"/>
            <a:pathLst>
              <a:path w="598072" h="846828">
                <a:moveTo>
                  <a:pt x="0" y="0"/>
                </a:moveTo>
                <a:lnTo>
                  <a:pt x="598072" y="0"/>
                </a:lnTo>
                <a:lnTo>
                  <a:pt x="598072" y="846829"/>
                </a:lnTo>
                <a:lnTo>
                  <a:pt x="0" y="84682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C70075">
                <a:alpha val="47000"/>
              </a:srgbClr>
            </a:gs>
            <a:gs pos="100000">
              <a:srgbClr val="9FAEE5">
                <a:alpha val="6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8534255" y="4142757"/>
            <a:ext cx="8694145" cy="2745986"/>
            <a:chOff x="0" y="0"/>
            <a:chExt cx="2378673" cy="751287"/>
          </a:xfrm>
        </p:grpSpPr>
        <p:sp>
          <p:nvSpPr>
            <p:cNvPr id="3" name="Freeform 3"/>
            <p:cNvSpPr/>
            <p:nvPr/>
          </p:nvSpPr>
          <p:spPr>
            <a:xfrm>
              <a:off x="0" y="0"/>
              <a:ext cx="2378673" cy="751287"/>
            </a:xfrm>
            <a:custGeom>
              <a:avLst/>
              <a:gdLst/>
              <a:ahLst/>
              <a:cxnLst/>
              <a:rect l="l" t="t" r="r" b="b"/>
              <a:pathLst>
                <a:path w="2378673" h="751287">
                  <a:moveTo>
                    <a:pt x="34717" y="0"/>
                  </a:moveTo>
                  <a:lnTo>
                    <a:pt x="2343956" y="0"/>
                  </a:lnTo>
                  <a:cubicBezTo>
                    <a:pt x="2353164" y="0"/>
                    <a:pt x="2361994" y="3658"/>
                    <a:pt x="2368505" y="10168"/>
                  </a:cubicBezTo>
                  <a:cubicBezTo>
                    <a:pt x="2375015" y="16679"/>
                    <a:pt x="2378673" y="25510"/>
                    <a:pt x="2378673" y="34717"/>
                  </a:cubicBezTo>
                  <a:lnTo>
                    <a:pt x="2378673" y="716570"/>
                  </a:lnTo>
                  <a:cubicBezTo>
                    <a:pt x="2378673" y="725778"/>
                    <a:pt x="2375015" y="734608"/>
                    <a:pt x="2368505" y="741119"/>
                  </a:cubicBezTo>
                  <a:cubicBezTo>
                    <a:pt x="2361994" y="747630"/>
                    <a:pt x="2353164" y="751287"/>
                    <a:pt x="2343956" y="751287"/>
                  </a:cubicBezTo>
                  <a:lnTo>
                    <a:pt x="34717" y="751287"/>
                  </a:lnTo>
                  <a:cubicBezTo>
                    <a:pt x="25510" y="751287"/>
                    <a:pt x="16679" y="747630"/>
                    <a:pt x="10168" y="741119"/>
                  </a:cubicBezTo>
                  <a:cubicBezTo>
                    <a:pt x="3658" y="734608"/>
                    <a:pt x="0" y="725778"/>
                    <a:pt x="0" y="716570"/>
                  </a:cubicBezTo>
                  <a:lnTo>
                    <a:pt x="0" y="34717"/>
                  </a:lnTo>
                  <a:cubicBezTo>
                    <a:pt x="0" y="25510"/>
                    <a:pt x="3658" y="16679"/>
                    <a:pt x="10168" y="10168"/>
                  </a:cubicBezTo>
                  <a:cubicBezTo>
                    <a:pt x="16679" y="3658"/>
                    <a:pt x="25510" y="0"/>
                    <a:pt x="34717" y="0"/>
                  </a:cubicBezTo>
                  <a:close/>
                </a:path>
              </a:pathLst>
            </a:custGeom>
            <a:solidFill>
              <a:srgbClr val="FFFFFF"/>
            </a:solidFill>
          </p:spPr>
          <p:txBody>
            <a:bodyPr/>
            <a:lstStyle/>
            <a:p>
              <a:endParaRPr lang="en-US"/>
            </a:p>
          </p:txBody>
        </p:sp>
        <p:sp>
          <p:nvSpPr>
            <p:cNvPr id="4" name="TextBox 4"/>
            <p:cNvSpPr txBox="1"/>
            <p:nvPr/>
          </p:nvSpPr>
          <p:spPr>
            <a:xfrm>
              <a:off x="0" y="0"/>
              <a:ext cx="2378673" cy="751287"/>
            </a:xfrm>
            <a:prstGeom prst="rect">
              <a:avLst/>
            </a:prstGeom>
          </p:spPr>
          <p:txBody>
            <a:bodyPr lIns="44012" tIns="44012" rIns="44012" bIns="44012" rtlCol="0" anchor="ctr"/>
            <a:lstStyle/>
            <a:p>
              <a:pPr algn="ctr">
                <a:lnSpc>
                  <a:spcPts val="2772"/>
                </a:lnSpc>
              </a:pPr>
              <a:endParaRPr/>
            </a:p>
          </p:txBody>
        </p:sp>
      </p:grpSp>
      <p:sp>
        <p:nvSpPr>
          <p:cNvPr id="5" name="TextBox 5"/>
          <p:cNvSpPr txBox="1"/>
          <p:nvPr/>
        </p:nvSpPr>
        <p:spPr>
          <a:xfrm>
            <a:off x="8711291" y="4283087"/>
            <a:ext cx="8340073" cy="2371292"/>
          </a:xfrm>
          <a:prstGeom prst="rect">
            <a:avLst/>
          </a:prstGeom>
        </p:spPr>
        <p:txBody>
          <a:bodyPr lIns="0" tIns="0" rIns="0" bIns="0" rtlCol="0" anchor="t">
            <a:spAutoFit/>
          </a:bodyPr>
          <a:lstStyle/>
          <a:p>
            <a:pPr algn="just">
              <a:lnSpc>
                <a:spcPts val="2356"/>
              </a:lnSpc>
            </a:pPr>
            <a:r>
              <a:rPr lang="en-US" sz="1963">
                <a:solidFill>
                  <a:srgbClr val="003399"/>
                </a:solidFill>
                <a:latin typeface="Montserrat"/>
                <a:ea typeface="Montserrat"/>
                <a:cs typeface="Montserrat"/>
                <a:sym typeface="Montserrat"/>
              </a:rPr>
              <a:t>Les chiffres sont étonnants : on estime que l'intestin à lui seul est peuplé de </a:t>
            </a:r>
            <a:r>
              <a:rPr lang="en-US" sz="1963" b="1">
                <a:solidFill>
                  <a:srgbClr val="003399"/>
                </a:solidFill>
                <a:latin typeface="Montserrat Bold"/>
                <a:ea typeface="Montserrat Bold"/>
                <a:cs typeface="Montserrat Bold"/>
                <a:sym typeface="Montserrat Bold"/>
              </a:rPr>
              <a:t>40 à 100 000 milliards de bactéries</a:t>
            </a:r>
            <a:r>
              <a:rPr lang="en-US" sz="1963">
                <a:solidFill>
                  <a:srgbClr val="003399"/>
                </a:solidFill>
                <a:latin typeface="Montserrat"/>
                <a:ea typeface="Montserrat"/>
                <a:cs typeface="Montserrat"/>
                <a:sym typeface="Montserrat"/>
              </a:rPr>
              <a:t>, qui représentent environ un kilogramme de notre poids corporel. </a:t>
            </a:r>
          </a:p>
          <a:p>
            <a:pPr algn="just">
              <a:lnSpc>
                <a:spcPts val="2356"/>
              </a:lnSpc>
            </a:pPr>
            <a:endParaRPr lang="en-US" sz="1963">
              <a:solidFill>
                <a:srgbClr val="003399"/>
              </a:solidFill>
              <a:latin typeface="Montserrat"/>
              <a:ea typeface="Montserrat"/>
              <a:cs typeface="Montserrat"/>
              <a:sym typeface="Montserrat"/>
            </a:endParaRPr>
          </a:p>
          <a:p>
            <a:pPr algn="just">
              <a:lnSpc>
                <a:spcPts val="2356"/>
              </a:lnSpc>
              <a:spcBef>
                <a:spcPct val="0"/>
              </a:spcBef>
            </a:pPr>
            <a:r>
              <a:rPr lang="en-US" sz="1963">
                <a:solidFill>
                  <a:srgbClr val="003399"/>
                </a:solidFill>
                <a:latin typeface="Montserrat"/>
                <a:ea typeface="Montserrat"/>
                <a:cs typeface="Montserrat"/>
                <a:sym typeface="Montserrat"/>
              </a:rPr>
              <a:t>Le nombre de cellules bactériennes est </a:t>
            </a:r>
            <a:r>
              <a:rPr lang="en-US" sz="1963" b="1">
                <a:solidFill>
                  <a:srgbClr val="003399"/>
                </a:solidFill>
                <a:latin typeface="Montserrat Bold"/>
                <a:ea typeface="Montserrat Bold"/>
                <a:cs typeface="Montserrat Bold"/>
                <a:sym typeface="Montserrat Bold"/>
              </a:rPr>
              <a:t>1,3 fois supérieur à celui des cellules de notre corps</a:t>
            </a:r>
            <a:r>
              <a:rPr lang="en-US" sz="1963">
                <a:solidFill>
                  <a:srgbClr val="003399"/>
                </a:solidFill>
                <a:latin typeface="Montserrat"/>
                <a:ea typeface="Montserrat"/>
                <a:cs typeface="Montserrat"/>
                <a:sym typeface="Montserrat"/>
              </a:rPr>
              <a:t>. Outre les bactéries, il existe d'autres micro-organismes tels que les virus, les parasites, les champignons et les archées (anciens organismes unicellulaires).</a:t>
            </a:r>
          </a:p>
        </p:txBody>
      </p:sp>
      <p:sp>
        <p:nvSpPr>
          <p:cNvPr id="6" name="Freeform 6"/>
          <p:cNvSpPr/>
          <p:nvPr/>
        </p:nvSpPr>
        <p:spPr>
          <a:xfrm>
            <a:off x="3789611" y="5143500"/>
            <a:ext cx="4951513" cy="4951513"/>
          </a:xfrm>
          <a:custGeom>
            <a:avLst/>
            <a:gdLst/>
            <a:ahLst/>
            <a:cxnLst/>
            <a:rect l="l" t="t" r="r" b="b"/>
            <a:pathLst>
              <a:path w="4951513" h="4951513">
                <a:moveTo>
                  <a:pt x="0" y="0"/>
                </a:moveTo>
                <a:lnTo>
                  <a:pt x="4951513" y="0"/>
                </a:lnTo>
                <a:lnTo>
                  <a:pt x="4951513" y="4951513"/>
                </a:lnTo>
                <a:lnTo>
                  <a:pt x="0" y="4951513"/>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7"/>
          <p:cNvSpPr txBox="1"/>
          <p:nvPr/>
        </p:nvSpPr>
        <p:spPr>
          <a:xfrm>
            <a:off x="522163" y="4057731"/>
            <a:ext cx="6547788" cy="2895383"/>
          </a:xfrm>
          <a:prstGeom prst="rect">
            <a:avLst/>
          </a:prstGeom>
        </p:spPr>
        <p:txBody>
          <a:bodyPr lIns="0" tIns="0" rIns="0" bIns="0" rtlCol="0" anchor="t">
            <a:spAutoFit/>
          </a:bodyPr>
          <a:lstStyle/>
          <a:p>
            <a:pPr algn="ctr">
              <a:lnSpc>
                <a:spcPts val="5729"/>
              </a:lnSpc>
              <a:spcBef>
                <a:spcPct val="0"/>
              </a:spcBef>
            </a:pPr>
            <a:r>
              <a:rPr lang="en-US" sz="4774" b="1">
                <a:solidFill>
                  <a:srgbClr val="003399"/>
                </a:solidFill>
                <a:latin typeface="Montserrat Bold"/>
                <a:ea typeface="Montserrat Bold"/>
                <a:cs typeface="Montserrat Bold"/>
                <a:sym typeface="Montserrat Bold"/>
              </a:rPr>
              <a:t>Quel est la masse totale des bactéries dans le corps humain ?</a:t>
            </a:r>
          </a:p>
        </p:txBody>
      </p:sp>
      <p:sp>
        <p:nvSpPr>
          <p:cNvPr id="8" name="Freeform 8"/>
          <p:cNvSpPr/>
          <p:nvPr/>
        </p:nvSpPr>
        <p:spPr>
          <a:xfrm rot="-1657999">
            <a:off x="112472" y="3109689"/>
            <a:ext cx="1595197" cy="1417731"/>
          </a:xfrm>
          <a:custGeom>
            <a:avLst/>
            <a:gdLst/>
            <a:ahLst/>
            <a:cxnLst/>
            <a:rect l="l" t="t" r="r" b="b"/>
            <a:pathLst>
              <a:path w="1595197" h="1417731">
                <a:moveTo>
                  <a:pt x="0" y="0"/>
                </a:moveTo>
                <a:lnTo>
                  <a:pt x="1595196" y="0"/>
                </a:lnTo>
                <a:lnTo>
                  <a:pt x="1595196" y="1417731"/>
                </a:lnTo>
                <a:lnTo>
                  <a:pt x="0" y="14177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TextBox 9"/>
          <p:cNvSpPr txBox="1"/>
          <p:nvPr/>
        </p:nvSpPr>
        <p:spPr>
          <a:xfrm>
            <a:off x="15440531" y="3407782"/>
            <a:ext cx="2432707" cy="417093"/>
          </a:xfrm>
          <a:prstGeom prst="rect">
            <a:avLst/>
          </a:prstGeom>
        </p:spPr>
        <p:txBody>
          <a:bodyPr lIns="0" tIns="0" rIns="0" bIns="0" rtlCol="0" anchor="t">
            <a:spAutoFit/>
          </a:bodyPr>
          <a:lstStyle/>
          <a:p>
            <a:pPr algn="ctr">
              <a:lnSpc>
                <a:spcPts val="3363"/>
              </a:lnSpc>
              <a:spcBef>
                <a:spcPct val="0"/>
              </a:spcBef>
            </a:pPr>
            <a:r>
              <a:rPr lang="en-US" sz="2802" b="1">
                <a:solidFill>
                  <a:srgbClr val="003399"/>
                </a:solidFill>
                <a:latin typeface="Montserrat Bold"/>
                <a:ea typeface="Montserrat Bold"/>
                <a:cs typeface="Montserrat Bold"/>
                <a:sym typeface="Montserrat Bold"/>
              </a:rPr>
              <a:t>Environ 1 kg</a:t>
            </a:r>
          </a:p>
        </p:txBody>
      </p:sp>
      <p:sp>
        <p:nvSpPr>
          <p:cNvPr id="10" name="TextBox 10"/>
          <p:cNvSpPr txBox="1"/>
          <p:nvPr/>
        </p:nvSpPr>
        <p:spPr>
          <a:xfrm>
            <a:off x="11753374" y="3415246"/>
            <a:ext cx="2694453" cy="409629"/>
          </a:xfrm>
          <a:prstGeom prst="rect">
            <a:avLst/>
          </a:prstGeom>
        </p:spPr>
        <p:txBody>
          <a:bodyPr lIns="0" tIns="0" rIns="0" bIns="0" rtlCol="0" anchor="t">
            <a:spAutoFit/>
          </a:bodyPr>
          <a:lstStyle/>
          <a:p>
            <a:pPr algn="ctr">
              <a:lnSpc>
                <a:spcPts val="3359"/>
              </a:lnSpc>
              <a:spcBef>
                <a:spcPct val="0"/>
              </a:spcBef>
            </a:pPr>
            <a:r>
              <a:rPr lang="en-US" sz="2799" b="1">
                <a:solidFill>
                  <a:srgbClr val="003399">
                    <a:alpha val="13725"/>
                  </a:srgbClr>
                </a:solidFill>
                <a:latin typeface="Montserrat Bold"/>
                <a:ea typeface="Montserrat Bold"/>
                <a:cs typeface="Montserrat Bold"/>
                <a:sym typeface="Montserrat Bold"/>
              </a:rPr>
              <a:t>Environ 500 g</a:t>
            </a:r>
          </a:p>
        </p:txBody>
      </p:sp>
      <p:sp>
        <p:nvSpPr>
          <p:cNvPr id="11" name="TextBox 11"/>
          <p:cNvSpPr txBox="1"/>
          <p:nvPr/>
        </p:nvSpPr>
        <p:spPr>
          <a:xfrm>
            <a:off x="7671751" y="3407782"/>
            <a:ext cx="3091023" cy="409629"/>
          </a:xfrm>
          <a:prstGeom prst="rect">
            <a:avLst/>
          </a:prstGeom>
        </p:spPr>
        <p:txBody>
          <a:bodyPr lIns="0" tIns="0" rIns="0" bIns="0" rtlCol="0" anchor="t">
            <a:spAutoFit/>
          </a:bodyPr>
          <a:lstStyle/>
          <a:p>
            <a:pPr algn="ctr">
              <a:lnSpc>
                <a:spcPts val="3359"/>
              </a:lnSpc>
              <a:spcBef>
                <a:spcPct val="0"/>
              </a:spcBef>
            </a:pPr>
            <a:r>
              <a:rPr lang="en-US" sz="2799" b="1">
                <a:solidFill>
                  <a:srgbClr val="003399">
                    <a:alpha val="13725"/>
                  </a:srgbClr>
                </a:solidFill>
                <a:latin typeface="Montserrat Bold"/>
                <a:ea typeface="Montserrat Bold"/>
                <a:cs typeface="Montserrat Bold"/>
                <a:sym typeface="Montserrat Bold"/>
              </a:rPr>
              <a:t>Environ 300 mg</a:t>
            </a:r>
          </a:p>
        </p:txBody>
      </p:sp>
      <p:sp>
        <p:nvSpPr>
          <p:cNvPr id="12" name="Freeform 12"/>
          <p:cNvSpPr/>
          <p:nvPr/>
        </p:nvSpPr>
        <p:spPr>
          <a:xfrm>
            <a:off x="17751665" y="3724934"/>
            <a:ext cx="417823" cy="417823"/>
          </a:xfrm>
          <a:custGeom>
            <a:avLst/>
            <a:gdLst/>
            <a:ahLst/>
            <a:cxnLst/>
            <a:rect l="l" t="t" r="r" b="b"/>
            <a:pathLst>
              <a:path w="417823" h="417823">
                <a:moveTo>
                  <a:pt x="0" y="0"/>
                </a:moveTo>
                <a:lnTo>
                  <a:pt x="417823" y="0"/>
                </a:lnTo>
                <a:lnTo>
                  <a:pt x="417823" y="417823"/>
                </a:lnTo>
                <a:lnTo>
                  <a:pt x="0" y="41782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3" name="Freeform 13"/>
          <p:cNvSpPr/>
          <p:nvPr/>
        </p:nvSpPr>
        <p:spPr>
          <a:xfrm rot="1424553">
            <a:off x="15026530" y="2676442"/>
            <a:ext cx="598072" cy="846828"/>
          </a:xfrm>
          <a:custGeom>
            <a:avLst/>
            <a:gdLst/>
            <a:ahLst/>
            <a:cxnLst/>
            <a:rect l="l" t="t" r="r" b="b"/>
            <a:pathLst>
              <a:path w="598072" h="846828">
                <a:moveTo>
                  <a:pt x="0" y="0"/>
                </a:moveTo>
                <a:lnTo>
                  <a:pt x="598073" y="0"/>
                </a:lnTo>
                <a:lnTo>
                  <a:pt x="598073" y="846828"/>
                </a:lnTo>
                <a:lnTo>
                  <a:pt x="0" y="84682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CC00">
                <a:alpha val="47000"/>
              </a:srgbClr>
            </a:gs>
            <a:gs pos="100000">
              <a:srgbClr val="018E91">
                <a:alpha val="645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Freeform 2"/>
          <p:cNvSpPr/>
          <p:nvPr/>
        </p:nvSpPr>
        <p:spPr>
          <a:xfrm>
            <a:off x="12845794" y="5321027"/>
            <a:ext cx="4514521" cy="4965973"/>
          </a:xfrm>
          <a:custGeom>
            <a:avLst/>
            <a:gdLst/>
            <a:ahLst/>
            <a:cxnLst/>
            <a:rect l="l" t="t" r="r" b="b"/>
            <a:pathLst>
              <a:path w="4514521" h="4965973">
                <a:moveTo>
                  <a:pt x="0" y="0"/>
                </a:moveTo>
                <a:lnTo>
                  <a:pt x="4514522" y="0"/>
                </a:lnTo>
                <a:lnTo>
                  <a:pt x="4514522" y="4965973"/>
                </a:lnTo>
                <a:lnTo>
                  <a:pt x="0" y="4965973"/>
                </a:lnTo>
                <a:lnTo>
                  <a:pt x="0" y="0"/>
                </a:lnTo>
                <a:close/>
              </a:path>
            </a:pathLst>
          </a:custGeom>
          <a:blipFill>
            <a:blip r:embed="rId2">
              <a:alphaModFix amt="1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3305757" y="2235143"/>
            <a:ext cx="12075433" cy="2314774"/>
          </a:xfrm>
          <a:prstGeom prst="rect">
            <a:avLst/>
          </a:prstGeom>
        </p:spPr>
        <p:txBody>
          <a:bodyPr lIns="0" tIns="0" rIns="0" bIns="0" rtlCol="0" anchor="t">
            <a:spAutoFit/>
          </a:bodyPr>
          <a:lstStyle/>
          <a:p>
            <a:pPr algn="ctr">
              <a:lnSpc>
                <a:spcPts val="6120"/>
              </a:lnSpc>
              <a:spcBef>
                <a:spcPct val="0"/>
              </a:spcBef>
            </a:pPr>
            <a:r>
              <a:rPr lang="en-US" sz="5100" b="1">
                <a:solidFill>
                  <a:srgbClr val="003399"/>
                </a:solidFill>
                <a:latin typeface="Montserrat Bold"/>
                <a:ea typeface="Montserrat Bold"/>
                <a:cs typeface="Montserrat Bold"/>
                <a:sym typeface="Montserrat Bold"/>
              </a:rPr>
              <a:t>L’air que respire le piéton ou le cycliste est plus pollué que l’habitacle d’une voiture </a:t>
            </a:r>
          </a:p>
        </p:txBody>
      </p:sp>
      <p:sp>
        <p:nvSpPr>
          <p:cNvPr id="4" name="Freeform 4"/>
          <p:cNvSpPr/>
          <p:nvPr/>
        </p:nvSpPr>
        <p:spPr>
          <a:xfrm rot="-1657999">
            <a:off x="3144612" y="1185007"/>
            <a:ext cx="1595197" cy="1417731"/>
          </a:xfrm>
          <a:custGeom>
            <a:avLst/>
            <a:gdLst/>
            <a:ahLst/>
            <a:cxnLst/>
            <a:rect l="l" t="t" r="r" b="b"/>
            <a:pathLst>
              <a:path w="1595197" h="1417731">
                <a:moveTo>
                  <a:pt x="0" y="0"/>
                </a:moveTo>
                <a:lnTo>
                  <a:pt x="1595196" y="0"/>
                </a:lnTo>
                <a:lnTo>
                  <a:pt x="1595196" y="1417732"/>
                </a:lnTo>
                <a:lnTo>
                  <a:pt x="0" y="141773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TextBox 5"/>
          <p:cNvSpPr txBox="1"/>
          <p:nvPr/>
        </p:nvSpPr>
        <p:spPr>
          <a:xfrm>
            <a:off x="5487361" y="6860151"/>
            <a:ext cx="2399595" cy="812218"/>
          </a:xfrm>
          <a:prstGeom prst="rect">
            <a:avLst/>
          </a:prstGeom>
        </p:spPr>
        <p:txBody>
          <a:bodyPr lIns="0" tIns="0" rIns="0" bIns="0" rtlCol="0" anchor="t">
            <a:spAutoFit/>
          </a:bodyPr>
          <a:lstStyle/>
          <a:p>
            <a:pPr algn="ctr">
              <a:lnSpc>
                <a:spcPts val="6411"/>
              </a:lnSpc>
              <a:spcBef>
                <a:spcPct val="0"/>
              </a:spcBef>
            </a:pPr>
            <a:r>
              <a:rPr lang="en-US" sz="5342" b="1">
                <a:solidFill>
                  <a:srgbClr val="003399"/>
                </a:solidFill>
                <a:latin typeface="Montserrat Bold"/>
                <a:ea typeface="Montserrat Bold"/>
                <a:cs typeface="Montserrat Bold"/>
                <a:sym typeface="Montserrat Bold"/>
              </a:rPr>
              <a:t>Vrai </a:t>
            </a:r>
          </a:p>
        </p:txBody>
      </p:sp>
      <p:sp>
        <p:nvSpPr>
          <p:cNvPr id="6" name="TextBox 6"/>
          <p:cNvSpPr txBox="1"/>
          <p:nvPr/>
        </p:nvSpPr>
        <p:spPr>
          <a:xfrm>
            <a:off x="10042929" y="6860151"/>
            <a:ext cx="2757710" cy="812218"/>
          </a:xfrm>
          <a:prstGeom prst="rect">
            <a:avLst/>
          </a:prstGeom>
        </p:spPr>
        <p:txBody>
          <a:bodyPr lIns="0" tIns="0" rIns="0" bIns="0" rtlCol="0" anchor="t">
            <a:spAutoFit/>
          </a:bodyPr>
          <a:lstStyle/>
          <a:p>
            <a:pPr algn="ctr">
              <a:lnSpc>
                <a:spcPts val="6411"/>
              </a:lnSpc>
              <a:spcBef>
                <a:spcPct val="0"/>
              </a:spcBef>
            </a:pPr>
            <a:r>
              <a:rPr lang="en-US" sz="5342" b="1">
                <a:solidFill>
                  <a:srgbClr val="003399"/>
                </a:solidFill>
                <a:latin typeface="Montserrat Bold"/>
                <a:ea typeface="Montserrat Bold"/>
                <a:cs typeface="Montserrat Bold"/>
                <a:sym typeface="Montserrat Bold"/>
              </a:rPr>
              <a:t>Faux</a:t>
            </a:r>
          </a:p>
        </p:txBody>
      </p:sp>
      <p:sp>
        <p:nvSpPr>
          <p:cNvPr id="22" name="Freeform 22"/>
          <p:cNvSpPr/>
          <p:nvPr/>
        </p:nvSpPr>
        <p:spPr>
          <a:xfrm rot="1424553">
            <a:off x="5320104" y="6201572"/>
            <a:ext cx="598072" cy="846828"/>
          </a:xfrm>
          <a:custGeom>
            <a:avLst/>
            <a:gdLst/>
            <a:ahLst/>
            <a:cxnLst/>
            <a:rect l="l" t="t" r="r" b="b"/>
            <a:pathLst>
              <a:path w="598072" h="846828">
                <a:moveTo>
                  <a:pt x="0" y="0"/>
                </a:moveTo>
                <a:lnTo>
                  <a:pt x="598073" y="0"/>
                </a:lnTo>
                <a:lnTo>
                  <a:pt x="598073" y="846829"/>
                </a:lnTo>
                <a:lnTo>
                  <a:pt x="0" y="84682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3" name="Freeform 23"/>
          <p:cNvSpPr/>
          <p:nvPr/>
        </p:nvSpPr>
        <p:spPr>
          <a:xfrm rot="1424553">
            <a:off x="9989210" y="6201572"/>
            <a:ext cx="598072" cy="846828"/>
          </a:xfrm>
          <a:custGeom>
            <a:avLst/>
            <a:gdLst/>
            <a:ahLst/>
            <a:cxnLst/>
            <a:rect l="l" t="t" r="r" b="b"/>
            <a:pathLst>
              <a:path w="598072" h="846828">
                <a:moveTo>
                  <a:pt x="0" y="0"/>
                </a:moveTo>
                <a:lnTo>
                  <a:pt x="598073" y="0"/>
                </a:lnTo>
                <a:lnTo>
                  <a:pt x="598073" y="846829"/>
                </a:lnTo>
                <a:lnTo>
                  <a:pt x="0" y="84682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CC00">
                <a:alpha val="47000"/>
              </a:srgbClr>
            </a:gs>
            <a:gs pos="100000">
              <a:srgbClr val="018E91">
                <a:alpha val="645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Freeform 2"/>
          <p:cNvSpPr/>
          <p:nvPr/>
        </p:nvSpPr>
        <p:spPr>
          <a:xfrm>
            <a:off x="6377818" y="5271339"/>
            <a:ext cx="4514521" cy="4965973"/>
          </a:xfrm>
          <a:custGeom>
            <a:avLst/>
            <a:gdLst/>
            <a:ahLst/>
            <a:cxnLst/>
            <a:rect l="l" t="t" r="r" b="b"/>
            <a:pathLst>
              <a:path w="4514521" h="4965973">
                <a:moveTo>
                  <a:pt x="0" y="0"/>
                </a:moveTo>
                <a:lnTo>
                  <a:pt x="4514521" y="0"/>
                </a:lnTo>
                <a:lnTo>
                  <a:pt x="4514521" y="4965973"/>
                </a:lnTo>
                <a:lnTo>
                  <a:pt x="0" y="4965973"/>
                </a:lnTo>
                <a:lnTo>
                  <a:pt x="0" y="0"/>
                </a:lnTo>
                <a:close/>
              </a:path>
            </a:pathLst>
          </a:custGeom>
          <a:blipFill>
            <a:blip r:embed="rId2">
              <a:alphaModFix amt="1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271869" y="4219873"/>
            <a:ext cx="8229020" cy="2102931"/>
          </a:xfrm>
          <a:prstGeom prst="rect">
            <a:avLst/>
          </a:prstGeom>
        </p:spPr>
        <p:txBody>
          <a:bodyPr lIns="0" tIns="0" rIns="0" bIns="0" rtlCol="0" anchor="t">
            <a:spAutoFit/>
          </a:bodyPr>
          <a:lstStyle/>
          <a:p>
            <a:pPr algn="ctr">
              <a:lnSpc>
                <a:spcPts val="4170"/>
              </a:lnSpc>
            </a:pPr>
            <a:r>
              <a:rPr lang="en-US" sz="3475" b="1">
                <a:solidFill>
                  <a:srgbClr val="003399"/>
                </a:solidFill>
                <a:latin typeface="Montserrat Bold"/>
                <a:ea typeface="Montserrat Bold"/>
                <a:cs typeface="Montserrat Bold"/>
                <a:sym typeface="Montserrat Bold"/>
              </a:rPr>
              <a:t>L’air que respire le piéton ou le cycliste est plus pollué que l’habitacle d’une voiture ? </a:t>
            </a:r>
          </a:p>
          <a:p>
            <a:pPr algn="ctr">
              <a:lnSpc>
                <a:spcPts val="4170"/>
              </a:lnSpc>
              <a:spcBef>
                <a:spcPct val="0"/>
              </a:spcBef>
            </a:pPr>
            <a:endParaRPr lang="en-US" sz="3475" b="1">
              <a:solidFill>
                <a:srgbClr val="003399"/>
              </a:solidFill>
              <a:latin typeface="Montserrat Bold"/>
              <a:ea typeface="Montserrat Bold"/>
              <a:cs typeface="Montserrat Bold"/>
              <a:sym typeface="Montserrat Bold"/>
            </a:endParaRPr>
          </a:p>
        </p:txBody>
      </p:sp>
      <p:sp>
        <p:nvSpPr>
          <p:cNvPr id="4" name="Freeform 4"/>
          <p:cNvSpPr/>
          <p:nvPr/>
        </p:nvSpPr>
        <p:spPr>
          <a:xfrm rot="-1657999">
            <a:off x="162054" y="3504239"/>
            <a:ext cx="1087075" cy="966138"/>
          </a:xfrm>
          <a:custGeom>
            <a:avLst/>
            <a:gdLst/>
            <a:ahLst/>
            <a:cxnLst/>
            <a:rect l="l" t="t" r="r" b="b"/>
            <a:pathLst>
              <a:path w="1087075" h="966138">
                <a:moveTo>
                  <a:pt x="0" y="0"/>
                </a:moveTo>
                <a:lnTo>
                  <a:pt x="1087075" y="0"/>
                </a:lnTo>
                <a:lnTo>
                  <a:pt x="1087075" y="966139"/>
                </a:lnTo>
                <a:lnTo>
                  <a:pt x="0" y="96613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TextBox 5"/>
          <p:cNvSpPr txBox="1"/>
          <p:nvPr/>
        </p:nvSpPr>
        <p:spPr>
          <a:xfrm>
            <a:off x="10729299" y="4477574"/>
            <a:ext cx="1974264" cy="650890"/>
          </a:xfrm>
          <a:prstGeom prst="rect">
            <a:avLst/>
          </a:prstGeom>
        </p:spPr>
        <p:txBody>
          <a:bodyPr lIns="0" tIns="0" rIns="0" bIns="0" rtlCol="0" anchor="t">
            <a:spAutoFit/>
          </a:bodyPr>
          <a:lstStyle/>
          <a:p>
            <a:pPr algn="ctr">
              <a:lnSpc>
                <a:spcPts val="5274"/>
              </a:lnSpc>
              <a:spcBef>
                <a:spcPct val="0"/>
              </a:spcBef>
            </a:pPr>
            <a:r>
              <a:rPr lang="en-US" sz="4395" b="1">
                <a:solidFill>
                  <a:srgbClr val="003399">
                    <a:alpha val="23922"/>
                  </a:srgbClr>
                </a:solidFill>
                <a:latin typeface="Montserrat Bold"/>
                <a:ea typeface="Montserrat Bold"/>
                <a:cs typeface="Montserrat Bold"/>
                <a:sym typeface="Montserrat Bold"/>
              </a:rPr>
              <a:t>Vrai </a:t>
            </a:r>
          </a:p>
        </p:txBody>
      </p:sp>
      <p:sp>
        <p:nvSpPr>
          <p:cNvPr id="6" name="TextBox 6"/>
          <p:cNvSpPr txBox="1"/>
          <p:nvPr/>
        </p:nvSpPr>
        <p:spPr>
          <a:xfrm>
            <a:off x="14206268" y="4477574"/>
            <a:ext cx="2268903" cy="650890"/>
          </a:xfrm>
          <a:prstGeom prst="rect">
            <a:avLst/>
          </a:prstGeom>
        </p:spPr>
        <p:txBody>
          <a:bodyPr lIns="0" tIns="0" rIns="0" bIns="0" rtlCol="0" anchor="t">
            <a:spAutoFit/>
          </a:bodyPr>
          <a:lstStyle/>
          <a:p>
            <a:pPr algn="ctr">
              <a:lnSpc>
                <a:spcPts val="5274"/>
              </a:lnSpc>
              <a:spcBef>
                <a:spcPct val="0"/>
              </a:spcBef>
            </a:pPr>
            <a:r>
              <a:rPr lang="en-US" sz="4395" b="1">
                <a:solidFill>
                  <a:srgbClr val="003399"/>
                </a:solidFill>
                <a:latin typeface="Montserrat Bold"/>
                <a:ea typeface="Montserrat Bold"/>
                <a:cs typeface="Montserrat Bold"/>
                <a:sym typeface="Montserrat Bold"/>
              </a:rPr>
              <a:t>Faux</a:t>
            </a:r>
          </a:p>
        </p:txBody>
      </p:sp>
      <p:grpSp>
        <p:nvGrpSpPr>
          <p:cNvPr id="7" name="Group 7"/>
          <p:cNvGrpSpPr/>
          <p:nvPr/>
        </p:nvGrpSpPr>
        <p:grpSpPr>
          <a:xfrm>
            <a:off x="9255162" y="6319896"/>
            <a:ext cx="8694145" cy="1625959"/>
            <a:chOff x="0" y="0"/>
            <a:chExt cx="2378673" cy="444854"/>
          </a:xfrm>
        </p:grpSpPr>
        <p:sp>
          <p:nvSpPr>
            <p:cNvPr id="8" name="Freeform 8"/>
            <p:cNvSpPr/>
            <p:nvPr/>
          </p:nvSpPr>
          <p:spPr>
            <a:xfrm>
              <a:off x="0" y="0"/>
              <a:ext cx="2378673" cy="444854"/>
            </a:xfrm>
            <a:custGeom>
              <a:avLst/>
              <a:gdLst/>
              <a:ahLst/>
              <a:cxnLst/>
              <a:rect l="l" t="t" r="r" b="b"/>
              <a:pathLst>
                <a:path w="2378673" h="444854">
                  <a:moveTo>
                    <a:pt x="34717" y="0"/>
                  </a:moveTo>
                  <a:lnTo>
                    <a:pt x="2343956" y="0"/>
                  </a:lnTo>
                  <a:cubicBezTo>
                    <a:pt x="2353164" y="0"/>
                    <a:pt x="2361994" y="3658"/>
                    <a:pt x="2368505" y="10168"/>
                  </a:cubicBezTo>
                  <a:cubicBezTo>
                    <a:pt x="2375015" y="16679"/>
                    <a:pt x="2378673" y="25510"/>
                    <a:pt x="2378673" y="34717"/>
                  </a:cubicBezTo>
                  <a:lnTo>
                    <a:pt x="2378673" y="410137"/>
                  </a:lnTo>
                  <a:cubicBezTo>
                    <a:pt x="2378673" y="419344"/>
                    <a:pt x="2375015" y="428175"/>
                    <a:pt x="2368505" y="434686"/>
                  </a:cubicBezTo>
                  <a:cubicBezTo>
                    <a:pt x="2361994" y="441196"/>
                    <a:pt x="2353164" y="444854"/>
                    <a:pt x="2343956" y="444854"/>
                  </a:cubicBezTo>
                  <a:lnTo>
                    <a:pt x="34717" y="444854"/>
                  </a:lnTo>
                  <a:cubicBezTo>
                    <a:pt x="25510" y="444854"/>
                    <a:pt x="16679" y="441196"/>
                    <a:pt x="10168" y="434686"/>
                  </a:cubicBezTo>
                  <a:cubicBezTo>
                    <a:pt x="3658" y="428175"/>
                    <a:pt x="0" y="419344"/>
                    <a:pt x="0" y="410137"/>
                  </a:cubicBezTo>
                  <a:lnTo>
                    <a:pt x="0" y="34717"/>
                  </a:lnTo>
                  <a:cubicBezTo>
                    <a:pt x="0" y="25510"/>
                    <a:pt x="3658" y="16679"/>
                    <a:pt x="10168" y="10168"/>
                  </a:cubicBezTo>
                  <a:cubicBezTo>
                    <a:pt x="16679" y="3658"/>
                    <a:pt x="25510" y="0"/>
                    <a:pt x="34717" y="0"/>
                  </a:cubicBezTo>
                  <a:close/>
                </a:path>
              </a:pathLst>
            </a:custGeom>
            <a:solidFill>
              <a:srgbClr val="FFFFFF"/>
            </a:solidFill>
          </p:spPr>
          <p:txBody>
            <a:bodyPr/>
            <a:lstStyle/>
            <a:p>
              <a:endParaRPr lang="en-US"/>
            </a:p>
          </p:txBody>
        </p:sp>
        <p:sp>
          <p:nvSpPr>
            <p:cNvPr id="9" name="TextBox 9"/>
            <p:cNvSpPr txBox="1"/>
            <p:nvPr/>
          </p:nvSpPr>
          <p:spPr>
            <a:xfrm>
              <a:off x="0" y="0"/>
              <a:ext cx="2378673" cy="444854"/>
            </a:xfrm>
            <a:prstGeom prst="rect">
              <a:avLst/>
            </a:prstGeom>
          </p:spPr>
          <p:txBody>
            <a:bodyPr lIns="44012" tIns="44012" rIns="44012" bIns="44012" rtlCol="0" anchor="ctr"/>
            <a:lstStyle/>
            <a:p>
              <a:pPr algn="ctr">
                <a:lnSpc>
                  <a:spcPts val="2772"/>
                </a:lnSpc>
              </a:pPr>
              <a:endParaRPr/>
            </a:p>
          </p:txBody>
        </p:sp>
      </p:grpSp>
      <p:sp>
        <p:nvSpPr>
          <p:cNvPr id="10" name="TextBox 10"/>
          <p:cNvSpPr txBox="1"/>
          <p:nvPr/>
        </p:nvSpPr>
        <p:spPr>
          <a:xfrm>
            <a:off x="9432198" y="6460226"/>
            <a:ext cx="8340073" cy="1485629"/>
          </a:xfrm>
          <a:prstGeom prst="rect">
            <a:avLst/>
          </a:prstGeom>
        </p:spPr>
        <p:txBody>
          <a:bodyPr lIns="0" tIns="0" rIns="0" bIns="0" rtlCol="0" anchor="t">
            <a:spAutoFit/>
          </a:bodyPr>
          <a:lstStyle/>
          <a:p>
            <a:pPr algn="just">
              <a:lnSpc>
                <a:spcPts val="2356"/>
              </a:lnSpc>
            </a:pPr>
            <a:r>
              <a:rPr lang="en-US" sz="1963">
                <a:solidFill>
                  <a:srgbClr val="003399"/>
                </a:solidFill>
                <a:latin typeface="Montserrat"/>
                <a:ea typeface="Montserrat"/>
                <a:cs typeface="Montserrat"/>
                <a:sym typeface="Montserrat"/>
              </a:rPr>
              <a:t>Faux, contrairement aux idées reçues l’air que respire le piéton ou le cycliste est moins pollué que l’habitacle d’une voiture : 5,9 mg/m3 d’exposition au monoxyde de carbone à vélo contre 14,1 mg/m3 en voiture. </a:t>
            </a:r>
          </a:p>
          <a:p>
            <a:pPr algn="just">
              <a:lnSpc>
                <a:spcPts val="2356"/>
              </a:lnSpc>
              <a:spcBef>
                <a:spcPct val="0"/>
              </a:spcBef>
            </a:pPr>
            <a:endParaRPr lang="en-US" sz="1963">
              <a:solidFill>
                <a:srgbClr val="003399"/>
              </a:solidFill>
              <a:latin typeface="Montserrat"/>
              <a:ea typeface="Montserrat"/>
              <a:cs typeface="Montserrat"/>
              <a:sym typeface="Montserrat"/>
            </a:endParaRPr>
          </a:p>
        </p:txBody>
      </p:sp>
      <p:sp>
        <p:nvSpPr>
          <p:cNvPr id="11" name="Freeform 11"/>
          <p:cNvSpPr/>
          <p:nvPr/>
        </p:nvSpPr>
        <p:spPr>
          <a:xfrm>
            <a:off x="15917642" y="5062427"/>
            <a:ext cx="417823" cy="417823"/>
          </a:xfrm>
          <a:custGeom>
            <a:avLst/>
            <a:gdLst/>
            <a:ahLst/>
            <a:cxnLst/>
            <a:rect l="l" t="t" r="r" b="b"/>
            <a:pathLst>
              <a:path w="417823" h="417823">
                <a:moveTo>
                  <a:pt x="0" y="0"/>
                </a:moveTo>
                <a:lnTo>
                  <a:pt x="417824" y="0"/>
                </a:lnTo>
                <a:lnTo>
                  <a:pt x="417824" y="417823"/>
                </a:lnTo>
                <a:lnTo>
                  <a:pt x="0" y="41782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2" name="Freeform 12"/>
          <p:cNvSpPr/>
          <p:nvPr/>
        </p:nvSpPr>
        <p:spPr>
          <a:xfrm rot="1424553">
            <a:off x="14070181" y="3796459"/>
            <a:ext cx="598072" cy="846828"/>
          </a:xfrm>
          <a:custGeom>
            <a:avLst/>
            <a:gdLst/>
            <a:ahLst/>
            <a:cxnLst/>
            <a:rect l="l" t="t" r="r" b="b"/>
            <a:pathLst>
              <a:path w="598072" h="846828">
                <a:moveTo>
                  <a:pt x="0" y="0"/>
                </a:moveTo>
                <a:lnTo>
                  <a:pt x="598072" y="0"/>
                </a:lnTo>
                <a:lnTo>
                  <a:pt x="598072" y="846829"/>
                </a:lnTo>
                <a:lnTo>
                  <a:pt x="0" y="84682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718</Words>
  <Application>Microsoft Macintosh PowerPoint</Application>
  <PresentationFormat>Custom</PresentationFormat>
  <Paragraphs>71</Paragraphs>
  <Slides>14</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Calibri</vt:lpstr>
      <vt:lpstr>Montserrat Bold</vt:lpstr>
      <vt:lpstr>Montserrat</vt:lpstr>
      <vt:lpstr>Montserrat Bold Italics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Quiz OH format PPT</dc:title>
  <cp:lastModifiedBy>Sofia Aivalioti</cp:lastModifiedBy>
  <cp:revision>2</cp:revision>
  <dcterms:created xsi:type="dcterms:W3CDTF">2006-08-16T00:00:00Z</dcterms:created>
  <dcterms:modified xsi:type="dcterms:W3CDTF">2025-12-02T15:51:20Z</dcterms:modified>
  <dc:identifier>DAGl7ZnHMIY</dc:identifier>
</cp:coreProperties>
</file>