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5.xml" ContentType="application/vnd.openxmlformats-officedocument.theme+xml"/>
  <Override PartName="/ppt/slideLayouts/slideLayout106.xml" ContentType="application/vnd.openxmlformats-officedocument.presentationml.slideLayout+xml"/>
  <Override PartName="/ppt/theme/theme6.xml" ContentType="application/vnd.openxmlformats-officedocument.theme+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6" r:id="rId4"/>
    <p:sldMasterId id="2147483727" r:id="rId5"/>
    <p:sldMasterId id="2147483742" r:id="rId6"/>
    <p:sldMasterId id="2147483769" r:id="rId7"/>
    <p:sldMasterId id="2147483795" r:id="rId8"/>
    <p:sldMasterId id="2147483830" r:id="rId9"/>
    <p:sldMasterId id="2147483861" r:id="rId10"/>
    <p:sldMasterId id="2147483878" r:id="rId11"/>
  </p:sldMasterIdLst>
  <p:notesMasterIdLst>
    <p:notesMasterId r:id="rId80"/>
  </p:notesMasterIdLst>
  <p:sldIdLst>
    <p:sldId id="1477" r:id="rId12"/>
    <p:sldId id="1478" r:id="rId13"/>
    <p:sldId id="2826" r:id="rId14"/>
    <p:sldId id="2830" r:id="rId15"/>
    <p:sldId id="1482" r:id="rId16"/>
    <p:sldId id="257" r:id="rId17"/>
    <p:sldId id="563" r:id="rId18"/>
    <p:sldId id="2833" r:id="rId19"/>
    <p:sldId id="2798" r:id="rId20"/>
    <p:sldId id="1470" r:id="rId21"/>
    <p:sldId id="566" r:id="rId22"/>
    <p:sldId id="571" r:id="rId23"/>
    <p:sldId id="1486" r:id="rId24"/>
    <p:sldId id="573" r:id="rId25"/>
    <p:sldId id="260" r:id="rId26"/>
    <p:sldId id="2812" r:id="rId27"/>
    <p:sldId id="2813" r:id="rId28"/>
    <p:sldId id="2814" r:id="rId29"/>
    <p:sldId id="307" r:id="rId30"/>
    <p:sldId id="634" r:id="rId31"/>
    <p:sldId id="312" r:id="rId32"/>
    <p:sldId id="2802" r:id="rId33"/>
    <p:sldId id="2844" r:id="rId34"/>
    <p:sldId id="2845" r:id="rId35"/>
    <p:sldId id="2831" r:id="rId36"/>
    <p:sldId id="2832" r:id="rId37"/>
    <p:sldId id="2839" r:id="rId38"/>
    <p:sldId id="2840" r:id="rId39"/>
    <p:sldId id="2841" r:id="rId40"/>
    <p:sldId id="332" r:id="rId41"/>
    <p:sldId id="2803" r:id="rId42"/>
    <p:sldId id="357" r:id="rId43"/>
    <p:sldId id="2815" r:id="rId44"/>
    <p:sldId id="601" r:id="rId45"/>
    <p:sldId id="2816" r:id="rId46"/>
    <p:sldId id="637" r:id="rId47"/>
    <p:sldId id="283" r:id="rId48"/>
    <p:sldId id="574" r:id="rId49"/>
    <p:sldId id="2805" r:id="rId50"/>
    <p:sldId id="353" r:id="rId51"/>
    <p:sldId id="787" r:id="rId52"/>
    <p:sldId id="2808" r:id="rId53"/>
    <p:sldId id="2820" r:id="rId54"/>
    <p:sldId id="2825" r:id="rId55"/>
    <p:sldId id="2819" r:id="rId56"/>
    <p:sldId id="2817" r:id="rId57"/>
    <p:sldId id="2822" r:id="rId58"/>
    <p:sldId id="348" r:id="rId59"/>
    <p:sldId id="2823" r:id="rId60"/>
    <p:sldId id="2846" r:id="rId61"/>
    <p:sldId id="2847" r:id="rId62"/>
    <p:sldId id="2837" r:id="rId63"/>
    <p:sldId id="2836" r:id="rId64"/>
    <p:sldId id="2807" r:id="rId65"/>
    <p:sldId id="2828" r:id="rId66"/>
    <p:sldId id="591" r:id="rId67"/>
    <p:sldId id="2824" r:id="rId68"/>
    <p:sldId id="594" r:id="rId69"/>
    <p:sldId id="306" r:id="rId70"/>
    <p:sldId id="318" r:id="rId71"/>
    <p:sldId id="2806" r:id="rId72"/>
    <p:sldId id="2809" r:id="rId73"/>
    <p:sldId id="512" r:id="rId74"/>
    <p:sldId id="590" r:id="rId75"/>
    <p:sldId id="2811" r:id="rId76"/>
    <p:sldId id="2829" r:id="rId77"/>
    <p:sldId id="2843" r:id="rId78"/>
    <p:sldId id="317" r:id="rId79"/>
  </p:sldIdLst>
  <p:sldSz cx="18288000" cy="10287000"/>
  <p:notesSz cx="9926638" cy="6797675"/>
  <p:embeddedFontLst>
    <p:embeddedFont>
      <p:font typeface="Calibri" panose="020F0502020204030204" pitchFamily="34" charset="0"/>
      <p:regular r:id="rId81"/>
      <p:bold r:id="rId82"/>
      <p:italic r:id="rId83"/>
      <p:boldItalic r:id="rId84"/>
    </p:embeddedFont>
    <p:embeddedFont>
      <p:font typeface="Calibri Light" panose="020F0302020204030204" pitchFamily="34" charset="0"/>
      <p:regular r:id="rId85"/>
      <p:italic r:id="rId86"/>
    </p:embeddedFont>
    <p:embeddedFont>
      <p:font typeface="Century Gothic" panose="020B0502020202020204" pitchFamily="34" charset="0"/>
      <p:regular r:id="rId87"/>
      <p:bold r:id="rId88"/>
      <p:italic r:id="rId89"/>
      <p:boldItalic r:id="rId90"/>
    </p:embeddedFont>
    <p:embeddedFont>
      <p:font typeface="Tahoma" panose="020B0604030504040204" pitchFamily="34" charset="0"/>
      <p:regular r:id="rId91"/>
      <p:bold r:id="rId92"/>
    </p:embeddedFont>
    <p:embeddedFont>
      <p:font typeface="Ubuntu" panose="020B0604020202020204" charset="0"/>
      <p:regular r:id="rId93"/>
      <p:bold r:id="rId94"/>
      <p:italic r:id="rId95"/>
      <p:boldItalic r:id="rId9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telier :" id="{F42EEE67-9F7B-4A02-96D7-CDA9F161515C}">
          <p14:sldIdLst>
            <p14:sldId id="1477"/>
            <p14:sldId id="1478"/>
            <p14:sldId id="2826"/>
            <p14:sldId id="2830"/>
            <p14:sldId id="1482"/>
            <p14:sldId id="257"/>
            <p14:sldId id="563"/>
            <p14:sldId id="2833"/>
            <p14:sldId id="2798"/>
            <p14:sldId id="1470"/>
            <p14:sldId id="566"/>
            <p14:sldId id="571"/>
            <p14:sldId id="1486"/>
            <p14:sldId id="573"/>
            <p14:sldId id="260"/>
            <p14:sldId id="2812"/>
            <p14:sldId id="2813"/>
            <p14:sldId id="2814"/>
            <p14:sldId id="307"/>
            <p14:sldId id="634"/>
            <p14:sldId id="312"/>
            <p14:sldId id="2802"/>
            <p14:sldId id="2844"/>
            <p14:sldId id="2845"/>
            <p14:sldId id="2831"/>
            <p14:sldId id="2832"/>
            <p14:sldId id="2839"/>
            <p14:sldId id="2840"/>
            <p14:sldId id="2841"/>
            <p14:sldId id="332"/>
            <p14:sldId id="2803"/>
            <p14:sldId id="357"/>
            <p14:sldId id="2815"/>
            <p14:sldId id="601"/>
            <p14:sldId id="2816"/>
            <p14:sldId id="637"/>
            <p14:sldId id="283"/>
            <p14:sldId id="574"/>
            <p14:sldId id="2805"/>
            <p14:sldId id="353"/>
            <p14:sldId id="787"/>
            <p14:sldId id="2808"/>
            <p14:sldId id="2820"/>
            <p14:sldId id="2825"/>
            <p14:sldId id="2819"/>
            <p14:sldId id="2817"/>
            <p14:sldId id="2822"/>
            <p14:sldId id="348"/>
            <p14:sldId id="2823"/>
            <p14:sldId id="2846"/>
            <p14:sldId id="2847"/>
            <p14:sldId id="2837"/>
            <p14:sldId id="2836"/>
            <p14:sldId id="2807"/>
            <p14:sldId id="2828"/>
            <p14:sldId id="591"/>
            <p14:sldId id="2824"/>
            <p14:sldId id="594"/>
            <p14:sldId id="306"/>
            <p14:sldId id="318"/>
            <p14:sldId id="2806"/>
            <p14:sldId id="2809"/>
            <p14:sldId id="512"/>
            <p14:sldId id="590"/>
            <p14:sldId id="2811"/>
            <p14:sldId id="2829"/>
            <p14:sldId id="2843"/>
            <p14:sldId id="31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194"/>
    <a:srgbClr val="03242A"/>
    <a:srgbClr val="FF9180"/>
    <a:srgbClr val="C70075"/>
    <a:srgbClr val="A3ADD8"/>
    <a:srgbClr val="1CAF96"/>
    <a:srgbClr val="F3A3C1"/>
    <a:srgbClr val="FBAE75"/>
    <a:srgbClr val="F8C8DA"/>
    <a:srgbClr val="EF81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0792" autoAdjust="0"/>
  </p:normalViewPr>
  <p:slideViewPr>
    <p:cSldViewPr>
      <p:cViewPr varScale="1">
        <p:scale>
          <a:sx n="70" d="100"/>
          <a:sy n="70" d="100"/>
        </p:scale>
        <p:origin x="810"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42" Type="http://schemas.openxmlformats.org/officeDocument/2006/relationships/slide" Target="slides/slide31.xml"/><Relationship Id="rId47" Type="http://schemas.openxmlformats.org/officeDocument/2006/relationships/slide" Target="slides/slide36.xml"/><Relationship Id="rId63" Type="http://schemas.openxmlformats.org/officeDocument/2006/relationships/slide" Target="slides/slide52.xml"/><Relationship Id="rId68" Type="http://schemas.openxmlformats.org/officeDocument/2006/relationships/slide" Target="slides/slide5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5.xml"/><Relationship Id="rId11" Type="http://schemas.openxmlformats.org/officeDocument/2006/relationships/slideMaster" Target="slideMasters/slideMaster8.xml"/><Relationship Id="rId32" Type="http://schemas.openxmlformats.org/officeDocument/2006/relationships/slide" Target="slides/slide21.xml"/><Relationship Id="rId37" Type="http://schemas.openxmlformats.org/officeDocument/2006/relationships/slide" Target="slides/slide26.xml"/><Relationship Id="rId53" Type="http://schemas.openxmlformats.org/officeDocument/2006/relationships/slide" Target="slides/slide42.xml"/><Relationship Id="rId58" Type="http://schemas.openxmlformats.org/officeDocument/2006/relationships/slide" Target="slides/slide47.xml"/><Relationship Id="rId74" Type="http://schemas.openxmlformats.org/officeDocument/2006/relationships/slide" Target="slides/slide63.xml"/><Relationship Id="rId79" Type="http://schemas.openxmlformats.org/officeDocument/2006/relationships/slide" Target="slides/slide68.xml"/><Relationship Id="rId5" Type="http://schemas.openxmlformats.org/officeDocument/2006/relationships/slideMaster" Target="slideMasters/slideMaster2.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11.xml"/><Relationship Id="rId27" Type="http://schemas.openxmlformats.org/officeDocument/2006/relationships/slide" Target="slides/slide16.xml"/><Relationship Id="rId43" Type="http://schemas.openxmlformats.org/officeDocument/2006/relationships/slide" Target="slides/slide32.xml"/><Relationship Id="rId48" Type="http://schemas.openxmlformats.org/officeDocument/2006/relationships/slide" Target="slides/slide37.xml"/><Relationship Id="rId64" Type="http://schemas.openxmlformats.org/officeDocument/2006/relationships/slide" Target="slides/slide53.xml"/><Relationship Id="rId69" Type="http://schemas.openxmlformats.org/officeDocument/2006/relationships/slide" Target="slides/slide58.xml"/><Relationship Id="rId80" Type="http://schemas.openxmlformats.org/officeDocument/2006/relationships/notesMaster" Target="notesMasters/notesMaster1.xml"/><Relationship Id="rId85" Type="http://schemas.openxmlformats.org/officeDocument/2006/relationships/font" Target="fonts/font5.fntdata"/><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slide" Target="slides/slide56.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70" Type="http://schemas.openxmlformats.org/officeDocument/2006/relationships/slide" Target="slides/slide59.xml"/><Relationship Id="rId75" Type="http://schemas.openxmlformats.org/officeDocument/2006/relationships/slide" Target="slides/slide6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slide" Target="slides/slide54.xml"/><Relationship Id="rId73" Type="http://schemas.openxmlformats.org/officeDocument/2006/relationships/slide" Target="slides/slide62.xml"/><Relationship Id="rId78" Type="http://schemas.openxmlformats.org/officeDocument/2006/relationships/slide" Target="slides/slide6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 Id="rId34" Type="http://schemas.openxmlformats.org/officeDocument/2006/relationships/slide" Target="slides/slide23.xml"/><Relationship Id="rId50" Type="http://schemas.openxmlformats.org/officeDocument/2006/relationships/slide" Target="slides/slide39.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0.xml"/><Relationship Id="rId92"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18.xml"/><Relationship Id="rId24" Type="http://schemas.openxmlformats.org/officeDocument/2006/relationships/slide" Target="slides/slide13.xml"/><Relationship Id="rId40" Type="http://schemas.openxmlformats.org/officeDocument/2006/relationships/slide" Target="slides/slide29.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font" Target="fonts/font7.fntdata"/><Relationship Id="rId61" Type="http://schemas.openxmlformats.org/officeDocument/2006/relationships/slide" Target="slides/slide50.xml"/><Relationship Id="rId82" Type="http://schemas.openxmlformats.org/officeDocument/2006/relationships/font" Target="fonts/font2.fntdata"/><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font" Target="fonts/font13.fntdata"/><Relationship Id="rId98"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FFD600-A233-41AE-AB88-355307B9FF4B}" type="doc">
      <dgm:prSet loTypeId="urn:microsoft.com/office/officeart/2005/8/layout/gear1" loCatId="cycle" qsTypeId="urn:microsoft.com/office/officeart/2005/8/quickstyle/simple1" qsCatId="simple" csTypeId="urn:microsoft.com/office/officeart/2005/8/colors/accent1_2" csCatId="accent1" phldr="1"/>
      <dgm:spPr/>
    </dgm:pt>
    <dgm:pt modelId="{C83079C7-FD8E-40E2-8EE8-58DDC7646623}">
      <dgm:prSet phldrT="[Texte]"/>
      <dgm:spPr>
        <a:solidFill>
          <a:srgbClr val="164194"/>
        </a:solidFill>
      </dgm:spPr>
      <dgm:t>
        <a:bodyPr/>
        <a:lstStyle/>
        <a:p>
          <a:r>
            <a:rPr lang="fr-FR" b="1" dirty="0"/>
            <a:t>Échanges transnationaux</a:t>
          </a:r>
        </a:p>
      </dgm:t>
    </dgm:pt>
    <dgm:pt modelId="{8D76AD4F-0736-46A2-9C2F-2D7821A0EE58}" type="parTrans" cxnId="{2AB75FDA-2EF6-43CB-BA56-A9605DAE6449}">
      <dgm:prSet/>
      <dgm:spPr/>
      <dgm:t>
        <a:bodyPr/>
        <a:lstStyle/>
        <a:p>
          <a:endParaRPr lang="fr-FR"/>
        </a:p>
      </dgm:t>
    </dgm:pt>
    <dgm:pt modelId="{DE3BA36E-EBDE-4368-A5BD-A14E1A6D3CAD}" type="sibTrans" cxnId="{2AB75FDA-2EF6-43CB-BA56-A9605DAE6449}">
      <dgm:prSet/>
      <dgm:spPr/>
      <dgm:t>
        <a:bodyPr/>
        <a:lstStyle/>
        <a:p>
          <a:endParaRPr lang="fr-FR"/>
        </a:p>
      </dgm:t>
    </dgm:pt>
    <dgm:pt modelId="{F59C48F3-6D22-4F16-B594-A518F795C635}">
      <dgm:prSet phldrT="[Texte]"/>
      <dgm:spPr>
        <a:solidFill>
          <a:srgbClr val="164194"/>
        </a:solidFill>
      </dgm:spPr>
      <dgm:t>
        <a:bodyPr/>
        <a:lstStyle/>
        <a:p>
          <a:r>
            <a:rPr lang="fr-FR" b="1" dirty="0"/>
            <a:t>Échanges locaux</a:t>
          </a:r>
        </a:p>
      </dgm:t>
    </dgm:pt>
    <dgm:pt modelId="{D9E2D0E4-4190-40E7-85AE-9BC38C7B749E}" type="parTrans" cxnId="{EDFF6886-3253-4FDF-A79C-3F8900FDD9BA}">
      <dgm:prSet/>
      <dgm:spPr/>
      <dgm:t>
        <a:bodyPr/>
        <a:lstStyle/>
        <a:p>
          <a:endParaRPr lang="fr-FR"/>
        </a:p>
      </dgm:t>
    </dgm:pt>
    <dgm:pt modelId="{1585F9F9-6483-4B3F-9158-C30B3ABDE2C4}" type="sibTrans" cxnId="{EDFF6886-3253-4FDF-A79C-3F8900FDD9BA}">
      <dgm:prSet/>
      <dgm:spPr/>
      <dgm:t>
        <a:bodyPr/>
        <a:lstStyle/>
        <a:p>
          <a:endParaRPr lang="fr-FR"/>
        </a:p>
      </dgm:t>
    </dgm:pt>
    <dgm:pt modelId="{3CBE9080-1E1D-43C3-B37E-02FCCF33A0A1}">
      <dgm:prSet phldrT="[Texte]"/>
      <dgm:spPr>
        <a:solidFill>
          <a:srgbClr val="164194"/>
        </a:solidFill>
      </dgm:spPr>
      <dgm:t>
        <a:bodyPr/>
        <a:lstStyle/>
        <a:p>
          <a:r>
            <a:rPr lang="fr-FR" b="1" dirty="0"/>
            <a:t>Experts</a:t>
          </a:r>
        </a:p>
      </dgm:t>
    </dgm:pt>
    <dgm:pt modelId="{0E2C70D9-34E7-4BF9-88BA-7C9255EC2530}" type="parTrans" cxnId="{5D3C70D2-D441-4DAD-B319-E91B3A6430C0}">
      <dgm:prSet/>
      <dgm:spPr/>
      <dgm:t>
        <a:bodyPr/>
        <a:lstStyle/>
        <a:p>
          <a:endParaRPr lang="fr-FR"/>
        </a:p>
      </dgm:t>
    </dgm:pt>
    <dgm:pt modelId="{CE565BE6-0160-4515-89C4-AE55711AFB47}" type="sibTrans" cxnId="{5D3C70D2-D441-4DAD-B319-E91B3A6430C0}">
      <dgm:prSet/>
      <dgm:spPr/>
      <dgm:t>
        <a:bodyPr/>
        <a:lstStyle/>
        <a:p>
          <a:endParaRPr lang="fr-FR"/>
        </a:p>
      </dgm:t>
    </dgm:pt>
    <dgm:pt modelId="{11C3D13E-12F0-4C31-85BD-F9A9DBC1D4BB}" type="pres">
      <dgm:prSet presAssocID="{13FFD600-A233-41AE-AB88-355307B9FF4B}" presName="composite" presStyleCnt="0">
        <dgm:presLayoutVars>
          <dgm:chMax val="3"/>
          <dgm:animLvl val="lvl"/>
          <dgm:resizeHandles val="exact"/>
        </dgm:presLayoutVars>
      </dgm:prSet>
      <dgm:spPr/>
    </dgm:pt>
    <dgm:pt modelId="{D2BFDCBE-4855-4ED8-9EB7-343B48A0F7B4}" type="pres">
      <dgm:prSet presAssocID="{C83079C7-FD8E-40E2-8EE8-58DDC7646623}" presName="gear1" presStyleLbl="node1" presStyleIdx="0" presStyleCnt="3">
        <dgm:presLayoutVars>
          <dgm:chMax val="1"/>
          <dgm:bulletEnabled val="1"/>
        </dgm:presLayoutVars>
      </dgm:prSet>
      <dgm:spPr/>
    </dgm:pt>
    <dgm:pt modelId="{6CEC81EF-81A5-45C9-B002-6A19AB3A19A9}" type="pres">
      <dgm:prSet presAssocID="{C83079C7-FD8E-40E2-8EE8-58DDC7646623}" presName="gear1srcNode" presStyleLbl="node1" presStyleIdx="0" presStyleCnt="3"/>
      <dgm:spPr/>
    </dgm:pt>
    <dgm:pt modelId="{9F64346E-48BD-4970-8817-434FA8F6D926}" type="pres">
      <dgm:prSet presAssocID="{C83079C7-FD8E-40E2-8EE8-58DDC7646623}" presName="gear1dstNode" presStyleLbl="node1" presStyleIdx="0" presStyleCnt="3"/>
      <dgm:spPr/>
    </dgm:pt>
    <dgm:pt modelId="{24C06E91-E791-48F8-979D-D04B8EED7A00}" type="pres">
      <dgm:prSet presAssocID="{F59C48F3-6D22-4F16-B594-A518F795C635}" presName="gear2" presStyleLbl="node1" presStyleIdx="1" presStyleCnt="3">
        <dgm:presLayoutVars>
          <dgm:chMax val="1"/>
          <dgm:bulletEnabled val="1"/>
        </dgm:presLayoutVars>
      </dgm:prSet>
      <dgm:spPr/>
    </dgm:pt>
    <dgm:pt modelId="{66435321-B21C-4BB1-8E61-6A45FEC710F4}" type="pres">
      <dgm:prSet presAssocID="{F59C48F3-6D22-4F16-B594-A518F795C635}" presName="gear2srcNode" presStyleLbl="node1" presStyleIdx="1" presStyleCnt="3"/>
      <dgm:spPr/>
    </dgm:pt>
    <dgm:pt modelId="{B86C2C8C-5C89-457F-9D9F-91AF1F5F915A}" type="pres">
      <dgm:prSet presAssocID="{F59C48F3-6D22-4F16-B594-A518F795C635}" presName="gear2dstNode" presStyleLbl="node1" presStyleIdx="1" presStyleCnt="3"/>
      <dgm:spPr/>
    </dgm:pt>
    <dgm:pt modelId="{D90B9BBB-C19F-4FC1-BC0A-B7670D32131C}" type="pres">
      <dgm:prSet presAssocID="{3CBE9080-1E1D-43C3-B37E-02FCCF33A0A1}" presName="gear3" presStyleLbl="node1" presStyleIdx="2" presStyleCnt="3"/>
      <dgm:spPr/>
    </dgm:pt>
    <dgm:pt modelId="{0342F002-8A1D-4A83-92CE-08B4D4E98149}" type="pres">
      <dgm:prSet presAssocID="{3CBE9080-1E1D-43C3-B37E-02FCCF33A0A1}" presName="gear3tx" presStyleLbl="node1" presStyleIdx="2" presStyleCnt="3">
        <dgm:presLayoutVars>
          <dgm:chMax val="1"/>
          <dgm:bulletEnabled val="1"/>
        </dgm:presLayoutVars>
      </dgm:prSet>
      <dgm:spPr/>
    </dgm:pt>
    <dgm:pt modelId="{0992978A-4B72-423E-9EE9-A7D756D40988}" type="pres">
      <dgm:prSet presAssocID="{3CBE9080-1E1D-43C3-B37E-02FCCF33A0A1}" presName="gear3srcNode" presStyleLbl="node1" presStyleIdx="2" presStyleCnt="3"/>
      <dgm:spPr/>
    </dgm:pt>
    <dgm:pt modelId="{6B613372-75BB-4674-8587-7B4B1F8ADC1C}" type="pres">
      <dgm:prSet presAssocID="{3CBE9080-1E1D-43C3-B37E-02FCCF33A0A1}" presName="gear3dstNode" presStyleLbl="node1" presStyleIdx="2" presStyleCnt="3"/>
      <dgm:spPr/>
    </dgm:pt>
    <dgm:pt modelId="{8A4EC6F6-27C4-458E-BE19-0D242582DE21}" type="pres">
      <dgm:prSet presAssocID="{DE3BA36E-EBDE-4368-A5BD-A14E1A6D3CAD}" presName="connector1" presStyleLbl="sibTrans2D1" presStyleIdx="0" presStyleCnt="3"/>
      <dgm:spPr/>
    </dgm:pt>
    <dgm:pt modelId="{CCF62C26-7548-4B69-A43F-16A145F4B1FD}" type="pres">
      <dgm:prSet presAssocID="{1585F9F9-6483-4B3F-9158-C30B3ABDE2C4}" presName="connector2" presStyleLbl="sibTrans2D1" presStyleIdx="1" presStyleCnt="3"/>
      <dgm:spPr/>
    </dgm:pt>
    <dgm:pt modelId="{B0B56ADA-183D-43AE-8AE6-369131868D7C}" type="pres">
      <dgm:prSet presAssocID="{CE565BE6-0160-4515-89C4-AE55711AFB47}" presName="connector3" presStyleLbl="sibTrans2D1" presStyleIdx="2" presStyleCnt="3"/>
      <dgm:spPr/>
    </dgm:pt>
  </dgm:ptLst>
  <dgm:cxnLst>
    <dgm:cxn modelId="{4CDFB010-2C5D-4CC6-8880-FAB18C05E54D}" type="presOf" srcId="{3CBE9080-1E1D-43C3-B37E-02FCCF33A0A1}" destId="{6B613372-75BB-4674-8587-7B4B1F8ADC1C}" srcOrd="3" destOrd="0" presId="urn:microsoft.com/office/officeart/2005/8/layout/gear1"/>
    <dgm:cxn modelId="{3DC22D13-E3BE-4F9F-8A55-26BE7A394D19}" type="presOf" srcId="{F59C48F3-6D22-4F16-B594-A518F795C635}" destId="{66435321-B21C-4BB1-8E61-6A45FEC710F4}" srcOrd="1" destOrd="0" presId="urn:microsoft.com/office/officeart/2005/8/layout/gear1"/>
    <dgm:cxn modelId="{A5BCCD16-F822-4E4A-B7EF-DAB89FA12CE4}" type="presOf" srcId="{3CBE9080-1E1D-43C3-B37E-02FCCF33A0A1}" destId="{0342F002-8A1D-4A83-92CE-08B4D4E98149}" srcOrd="1" destOrd="0" presId="urn:microsoft.com/office/officeart/2005/8/layout/gear1"/>
    <dgm:cxn modelId="{F9516F1A-5F51-47A8-981B-EF04DF84312A}" type="presOf" srcId="{3CBE9080-1E1D-43C3-B37E-02FCCF33A0A1}" destId="{D90B9BBB-C19F-4FC1-BC0A-B7670D32131C}" srcOrd="0" destOrd="0" presId="urn:microsoft.com/office/officeart/2005/8/layout/gear1"/>
    <dgm:cxn modelId="{C36A051F-5A94-4293-A612-ECBF342B2C80}" type="presOf" srcId="{DE3BA36E-EBDE-4368-A5BD-A14E1A6D3CAD}" destId="{8A4EC6F6-27C4-458E-BE19-0D242582DE21}" srcOrd="0" destOrd="0" presId="urn:microsoft.com/office/officeart/2005/8/layout/gear1"/>
    <dgm:cxn modelId="{2B328F25-5B3C-4311-9565-54FCEFD1F904}" type="presOf" srcId="{C83079C7-FD8E-40E2-8EE8-58DDC7646623}" destId="{D2BFDCBE-4855-4ED8-9EB7-343B48A0F7B4}" srcOrd="0" destOrd="0" presId="urn:microsoft.com/office/officeart/2005/8/layout/gear1"/>
    <dgm:cxn modelId="{77BC3339-48C3-47DF-B91B-6F6AB723337C}" type="presOf" srcId="{C83079C7-FD8E-40E2-8EE8-58DDC7646623}" destId="{6CEC81EF-81A5-45C9-B002-6A19AB3A19A9}" srcOrd="1" destOrd="0" presId="urn:microsoft.com/office/officeart/2005/8/layout/gear1"/>
    <dgm:cxn modelId="{02319A3A-AA8A-4B1C-B08F-4B5CD96930F1}" type="presOf" srcId="{13FFD600-A233-41AE-AB88-355307B9FF4B}" destId="{11C3D13E-12F0-4C31-85BD-F9A9DBC1D4BB}" srcOrd="0" destOrd="0" presId="urn:microsoft.com/office/officeart/2005/8/layout/gear1"/>
    <dgm:cxn modelId="{2989D371-85E3-403A-BCB2-8DAB7AAA02F5}" type="presOf" srcId="{C83079C7-FD8E-40E2-8EE8-58DDC7646623}" destId="{9F64346E-48BD-4970-8817-434FA8F6D926}" srcOrd="2" destOrd="0" presId="urn:microsoft.com/office/officeart/2005/8/layout/gear1"/>
    <dgm:cxn modelId="{8C3FEC53-5818-4288-BBC9-E552C9053AB4}" type="presOf" srcId="{1585F9F9-6483-4B3F-9158-C30B3ABDE2C4}" destId="{CCF62C26-7548-4B69-A43F-16A145F4B1FD}" srcOrd="0" destOrd="0" presId="urn:microsoft.com/office/officeart/2005/8/layout/gear1"/>
    <dgm:cxn modelId="{7845417E-A52E-4C8C-AB4B-EF20AA5EEB40}" type="presOf" srcId="{3CBE9080-1E1D-43C3-B37E-02FCCF33A0A1}" destId="{0992978A-4B72-423E-9EE9-A7D756D40988}" srcOrd="2" destOrd="0" presId="urn:microsoft.com/office/officeart/2005/8/layout/gear1"/>
    <dgm:cxn modelId="{EDFF6886-3253-4FDF-A79C-3F8900FDD9BA}" srcId="{13FFD600-A233-41AE-AB88-355307B9FF4B}" destId="{F59C48F3-6D22-4F16-B594-A518F795C635}" srcOrd="1" destOrd="0" parTransId="{D9E2D0E4-4190-40E7-85AE-9BC38C7B749E}" sibTransId="{1585F9F9-6483-4B3F-9158-C30B3ABDE2C4}"/>
    <dgm:cxn modelId="{7C2E698E-F72D-454C-BE75-DCBB4037F1EB}" type="presOf" srcId="{F59C48F3-6D22-4F16-B594-A518F795C635}" destId="{B86C2C8C-5C89-457F-9D9F-91AF1F5F915A}" srcOrd="2" destOrd="0" presId="urn:microsoft.com/office/officeart/2005/8/layout/gear1"/>
    <dgm:cxn modelId="{E0C88DCB-F741-400B-A509-3495FB7F0253}" type="presOf" srcId="{CE565BE6-0160-4515-89C4-AE55711AFB47}" destId="{B0B56ADA-183D-43AE-8AE6-369131868D7C}" srcOrd="0" destOrd="0" presId="urn:microsoft.com/office/officeart/2005/8/layout/gear1"/>
    <dgm:cxn modelId="{5D3C70D2-D441-4DAD-B319-E91B3A6430C0}" srcId="{13FFD600-A233-41AE-AB88-355307B9FF4B}" destId="{3CBE9080-1E1D-43C3-B37E-02FCCF33A0A1}" srcOrd="2" destOrd="0" parTransId="{0E2C70D9-34E7-4BF9-88BA-7C9255EC2530}" sibTransId="{CE565BE6-0160-4515-89C4-AE55711AFB47}"/>
    <dgm:cxn modelId="{2AB75FDA-2EF6-43CB-BA56-A9605DAE6449}" srcId="{13FFD600-A233-41AE-AB88-355307B9FF4B}" destId="{C83079C7-FD8E-40E2-8EE8-58DDC7646623}" srcOrd="0" destOrd="0" parTransId="{8D76AD4F-0736-46A2-9C2F-2D7821A0EE58}" sibTransId="{DE3BA36E-EBDE-4368-A5BD-A14E1A6D3CAD}"/>
    <dgm:cxn modelId="{116B04EC-D641-45ED-965B-A98000DBDAA2}" type="presOf" srcId="{F59C48F3-6D22-4F16-B594-A518F795C635}" destId="{24C06E91-E791-48F8-979D-D04B8EED7A00}" srcOrd="0" destOrd="0" presId="urn:microsoft.com/office/officeart/2005/8/layout/gear1"/>
    <dgm:cxn modelId="{629D8488-B300-409B-8239-9289D8E92E30}" type="presParOf" srcId="{11C3D13E-12F0-4C31-85BD-F9A9DBC1D4BB}" destId="{D2BFDCBE-4855-4ED8-9EB7-343B48A0F7B4}" srcOrd="0" destOrd="0" presId="urn:microsoft.com/office/officeart/2005/8/layout/gear1"/>
    <dgm:cxn modelId="{BA489CD3-0557-4F6F-BAF5-9F6011FC2010}" type="presParOf" srcId="{11C3D13E-12F0-4C31-85BD-F9A9DBC1D4BB}" destId="{6CEC81EF-81A5-45C9-B002-6A19AB3A19A9}" srcOrd="1" destOrd="0" presId="urn:microsoft.com/office/officeart/2005/8/layout/gear1"/>
    <dgm:cxn modelId="{EA974125-DE94-434D-971D-208E1A46E615}" type="presParOf" srcId="{11C3D13E-12F0-4C31-85BD-F9A9DBC1D4BB}" destId="{9F64346E-48BD-4970-8817-434FA8F6D926}" srcOrd="2" destOrd="0" presId="urn:microsoft.com/office/officeart/2005/8/layout/gear1"/>
    <dgm:cxn modelId="{E4F2C78C-CE69-4D6D-8241-B802CA4B0D0A}" type="presParOf" srcId="{11C3D13E-12F0-4C31-85BD-F9A9DBC1D4BB}" destId="{24C06E91-E791-48F8-979D-D04B8EED7A00}" srcOrd="3" destOrd="0" presId="urn:microsoft.com/office/officeart/2005/8/layout/gear1"/>
    <dgm:cxn modelId="{24DA6A03-604E-4182-A1F5-8C4C2F5D86CE}" type="presParOf" srcId="{11C3D13E-12F0-4C31-85BD-F9A9DBC1D4BB}" destId="{66435321-B21C-4BB1-8E61-6A45FEC710F4}" srcOrd="4" destOrd="0" presId="urn:microsoft.com/office/officeart/2005/8/layout/gear1"/>
    <dgm:cxn modelId="{BBC9710E-72E8-4BD5-971A-5CA240846E5A}" type="presParOf" srcId="{11C3D13E-12F0-4C31-85BD-F9A9DBC1D4BB}" destId="{B86C2C8C-5C89-457F-9D9F-91AF1F5F915A}" srcOrd="5" destOrd="0" presId="urn:microsoft.com/office/officeart/2005/8/layout/gear1"/>
    <dgm:cxn modelId="{A14048C8-5972-4C92-AF9D-DE4D6BA93F3A}" type="presParOf" srcId="{11C3D13E-12F0-4C31-85BD-F9A9DBC1D4BB}" destId="{D90B9BBB-C19F-4FC1-BC0A-B7670D32131C}" srcOrd="6" destOrd="0" presId="urn:microsoft.com/office/officeart/2005/8/layout/gear1"/>
    <dgm:cxn modelId="{021C166D-159A-4410-9B00-C16EC0075B65}" type="presParOf" srcId="{11C3D13E-12F0-4C31-85BD-F9A9DBC1D4BB}" destId="{0342F002-8A1D-4A83-92CE-08B4D4E98149}" srcOrd="7" destOrd="0" presId="urn:microsoft.com/office/officeart/2005/8/layout/gear1"/>
    <dgm:cxn modelId="{4F178B34-8DD2-46F6-A205-81B96D5144D8}" type="presParOf" srcId="{11C3D13E-12F0-4C31-85BD-F9A9DBC1D4BB}" destId="{0992978A-4B72-423E-9EE9-A7D756D40988}" srcOrd="8" destOrd="0" presId="urn:microsoft.com/office/officeart/2005/8/layout/gear1"/>
    <dgm:cxn modelId="{7DE50452-D6D6-4A75-9650-381D396B1A1F}" type="presParOf" srcId="{11C3D13E-12F0-4C31-85BD-F9A9DBC1D4BB}" destId="{6B613372-75BB-4674-8587-7B4B1F8ADC1C}" srcOrd="9" destOrd="0" presId="urn:microsoft.com/office/officeart/2005/8/layout/gear1"/>
    <dgm:cxn modelId="{7F18273C-7820-4CDE-B4F6-DC9B130B60C9}" type="presParOf" srcId="{11C3D13E-12F0-4C31-85BD-F9A9DBC1D4BB}" destId="{8A4EC6F6-27C4-458E-BE19-0D242582DE21}" srcOrd="10" destOrd="0" presId="urn:microsoft.com/office/officeart/2005/8/layout/gear1"/>
    <dgm:cxn modelId="{0DBFFAE1-7FF1-4D9F-AFA6-54DEE89D9984}" type="presParOf" srcId="{11C3D13E-12F0-4C31-85BD-F9A9DBC1D4BB}" destId="{CCF62C26-7548-4B69-A43F-16A145F4B1FD}" srcOrd="11" destOrd="0" presId="urn:microsoft.com/office/officeart/2005/8/layout/gear1"/>
    <dgm:cxn modelId="{67AF6D94-BAA1-42F1-9690-4A4AECE58DB1}" type="presParOf" srcId="{11C3D13E-12F0-4C31-85BD-F9A9DBC1D4BB}" destId="{B0B56ADA-183D-43AE-8AE6-369131868D7C}"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FDCBE-4855-4ED8-9EB7-343B48A0F7B4}">
      <dsp:nvSpPr>
        <dsp:cNvPr id="0" name=""/>
        <dsp:cNvSpPr/>
      </dsp:nvSpPr>
      <dsp:spPr>
        <a:xfrm>
          <a:off x="8012668" y="3323987"/>
          <a:ext cx="4062650" cy="4062650"/>
        </a:xfrm>
        <a:prstGeom prst="gear9">
          <a:avLst/>
        </a:prstGeom>
        <a:solidFill>
          <a:srgbClr val="1641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Échanges transnationaux</a:t>
          </a:r>
        </a:p>
      </dsp:txBody>
      <dsp:txXfrm>
        <a:off x="8829441" y="4275643"/>
        <a:ext cx="2429104" cy="2088286"/>
      </dsp:txXfrm>
    </dsp:sp>
    <dsp:sp modelId="{24C06E91-E791-48F8-979D-D04B8EED7A00}">
      <dsp:nvSpPr>
        <dsp:cNvPr id="0" name=""/>
        <dsp:cNvSpPr/>
      </dsp:nvSpPr>
      <dsp:spPr>
        <a:xfrm>
          <a:off x="5648943" y="2363724"/>
          <a:ext cx="2954655" cy="2954655"/>
        </a:xfrm>
        <a:prstGeom prst="gear6">
          <a:avLst/>
        </a:prstGeom>
        <a:solidFill>
          <a:srgbClr val="1641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Échanges locaux</a:t>
          </a:r>
        </a:p>
      </dsp:txBody>
      <dsp:txXfrm>
        <a:off x="6392786" y="3112063"/>
        <a:ext cx="1466969" cy="1457977"/>
      </dsp:txXfrm>
    </dsp:sp>
    <dsp:sp modelId="{D90B9BBB-C19F-4FC1-BC0A-B7670D32131C}">
      <dsp:nvSpPr>
        <dsp:cNvPr id="0" name=""/>
        <dsp:cNvSpPr/>
      </dsp:nvSpPr>
      <dsp:spPr>
        <a:xfrm rot="20700000">
          <a:off x="7303852" y="325313"/>
          <a:ext cx="2894959" cy="2894959"/>
        </a:xfrm>
        <a:prstGeom prst="gear6">
          <a:avLst/>
        </a:prstGeom>
        <a:solidFill>
          <a:srgbClr val="16419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b="1" kern="1200" dirty="0"/>
            <a:t>Experts</a:t>
          </a:r>
        </a:p>
      </dsp:txBody>
      <dsp:txXfrm rot="-20700000">
        <a:off x="7938801" y="960262"/>
        <a:ext cx="1625060" cy="1625060"/>
      </dsp:txXfrm>
    </dsp:sp>
    <dsp:sp modelId="{8A4EC6F6-27C4-458E-BE19-0D242582DE21}">
      <dsp:nvSpPr>
        <dsp:cNvPr id="0" name=""/>
        <dsp:cNvSpPr/>
      </dsp:nvSpPr>
      <dsp:spPr>
        <a:xfrm>
          <a:off x="7736613" y="2690052"/>
          <a:ext cx="5200193" cy="5200193"/>
        </a:xfrm>
        <a:prstGeom prst="circularArrow">
          <a:avLst>
            <a:gd name="adj1" fmla="val 4687"/>
            <a:gd name="adj2" fmla="val 299029"/>
            <a:gd name="adj3" fmla="val 2561573"/>
            <a:gd name="adj4" fmla="val 15766712"/>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F62C26-7548-4B69-A43F-16A145F4B1FD}">
      <dsp:nvSpPr>
        <dsp:cNvPr id="0" name=""/>
        <dsp:cNvSpPr/>
      </dsp:nvSpPr>
      <dsp:spPr>
        <a:xfrm>
          <a:off x="5125680" y="1696270"/>
          <a:ext cx="3778265" cy="377826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B56ADA-183D-43AE-8AE6-369131868D7C}">
      <dsp:nvSpPr>
        <dsp:cNvPr id="0" name=""/>
        <dsp:cNvSpPr/>
      </dsp:nvSpPr>
      <dsp:spPr>
        <a:xfrm>
          <a:off x="6634218" y="-322491"/>
          <a:ext cx="4073730" cy="407373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5622798" y="1"/>
            <a:ext cx="4301543" cy="341064"/>
          </a:xfrm>
          <a:prstGeom prst="rect">
            <a:avLst/>
          </a:prstGeom>
        </p:spPr>
        <p:txBody>
          <a:bodyPr vert="horz" lIns="91440" tIns="45720" rIns="91440" bIns="45720" rtlCol="0"/>
          <a:lstStyle>
            <a:lvl1pPr algn="r">
              <a:defRPr sz="1200"/>
            </a:lvl1pPr>
          </a:lstStyle>
          <a:p>
            <a:fld id="{CE80683D-BA91-4479-8DA9-6A81AFE5E8A3}" type="datetimeFigureOut">
              <a:rPr lang="fr-FR" smtClean="0"/>
              <a:t>27/03/2026</a:t>
            </a:fld>
            <a:endParaRPr lang="fr-FR"/>
          </a:p>
        </p:txBody>
      </p:sp>
      <p:sp>
        <p:nvSpPr>
          <p:cNvPr id="4" name="Espace réservé de l'image des diapositives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992664" y="3271381"/>
            <a:ext cx="7941310" cy="2676585"/>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56612"/>
            <a:ext cx="4301543" cy="34106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5622798" y="6456612"/>
            <a:ext cx="4301543" cy="341063"/>
          </a:xfrm>
          <a:prstGeom prst="rect">
            <a:avLst/>
          </a:prstGeom>
        </p:spPr>
        <p:txBody>
          <a:bodyPr vert="horz" lIns="91440" tIns="45720" rIns="91440" bIns="45720" rtlCol="0" anchor="b"/>
          <a:lstStyle>
            <a:lvl1pPr algn="r">
              <a:defRPr sz="1200"/>
            </a:lvl1pPr>
          </a:lstStyle>
          <a:p>
            <a:fld id="{6784EC64-8686-478E-B3DA-F0C4AD207CB2}" type="slidenum">
              <a:rPr lang="fr-FR" smtClean="0"/>
              <a:t>‹N°›</a:t>
            </a:fld>
            <a:endParaRPr lang="fr-FR"/>
          </a:p>
        </p:txBody>
      </p:sp>
    </p:spTree>
    <p:extLst>
      <p:ext uri="{BB962C8B-B14F-4D97-AF65-F5344CB8AC3E}">
        <p14:creationId xmlns:p14="http://schemas.microsoft.com/office/powerpoint/2010/main" val="34335062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urbact.eu/networks/beyond-urban"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urbact.eu/networks/one-health-4-cities" TargetMode="External"/><Relationship Id="rId4" Type="http://schemas.openxmlformats.org/officeDocument/2006/relationships/hyperlink" Target="https://urbact.eu/networks/breaking-isolation"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rbact.eu/network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rbact.eu/networks/beyond-urba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urbact.eu/networks/breaking-isolatio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rbact.eu/networks/one-health-4-citi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rbact.eu/"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rbact.eu/get-involved"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urbact.eu/sites/default/files/2026-03/URBACT%20IV%20Terms%20of%20Reference%20-%20Call%20for%20Action%20Networks.pdf" TargetMode="External"/><Relationship Id="rId4" Type="http://schemas.openxmlformats.org/officeDocument/2006/relationships/hyperlink" Target="https://urbact.eu/sites/default/files/2026-03/URBACT%20IV_GUIDE_Call%20for%20Action%20Networks.pdf"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ec.europa.eu/eusurvey/runner/320dcf0a-a99f-2ed4-d2b2-5b2cf2aa83f1"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urban-initiative.eu/news/4e-appel-actions-innovantes-en-2026-stimuler-linnovation-lechelle-locale-1" TargetMode="External"/><Relationship Id="rId2" Type="http://schemas.openxmlformats.org/officeDocument/2006/relationships/slide" Target="../slides/slide66.xml"/><Relationship Id="rId1" Type="http://schemas.openxmlformats.org/officeDocument/2006/relationships/notesMaster" Target="../notesMasters/notesMaster1.xml"/><Relationship Id="rId5" Type="http://schemas.openxmlformats.org/officeDocument/2006/relationships/hyperlink" Target="https://www.urban-initiative.eu/news/le-1er-appel-candidatures-2026-peer-review-est-ouvert" TargetMode="External"/><Relationship Id="rId4" Type="http://schemas.openxmlformats.org/officeDocument/2006/relationships/hyperlink" Target="https://www.urban-initiative.eu/news/echanges-city-city-un-dispositif-de-cooperation-entre-villes-europeennes-aussi-simple-que"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Page du réseau Beyond the </a:t>
            </a:r>
            <a:r>
              <a:rPr lang="fr-FR" sz="1200" kern="1200" dirty="0" err="1">
                <a:solidFill>
                  <a:schemeClr val="tx1"/>
                </a:solidFill>
                <a:effectLst/>
                <a:latin typeface="+mn-lt"/>
                <a:ea typeface="+mn-ea"/>
                <a:cs typeface="+mn-cs"/>
              </a:rPr>
              <a:t>urban</a:t>
            </a:r>
            <a:r>
              <a:rPr lang="fr-FR" sz="1200" kern="1200" dirty="0">
                <a:solidFill>
                  <a:schemeClr val="tx1"/>
                </a:solidFill>
                <a:effectLst/>
                <a:latin typeface="+mn-lt"/>
                <a:ea typeface="+mn-ea"/>
                <a:cs typeface="+mn-cs"/>
              </a:rPr>
              <a:t> – Bram : </a:t>
            </a:r>
            <a:r>
              <a:rPr lang="fr-FR" sz="1200" u="sng" kern="1200" dirty="0">
                <a:solidFill>
                  <a:schemeClr val="tx1"/>
                </a:solidFill>
                <a:effectLst/>
                <a:latin typeface="+mn-lt"/>
                <a:ea typeface="+mn-ea"/>
                <a:cs typeface="+mn-cs"/>
                <a:hlinkClick r:id="rId3"/>
              </a:rPr>
              <a:t>https://urbact.eu/networks/beyond-urban</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Page du réseau Breaking Isolation – Agen : </a:t>
            </a:r>
            <a:r>
              <a:rPr lang="fr-FR" sz="1200" u="sng" kern="1200" dirty="0">
                <a:solidFill>
                  <a:schemeClr val="tx1"/>
                </a:solidFill>
                <a:effectLst/>
                <a:latin typeface="+mn-lt"/>
                <a:ea typeface="+mn-ea"/>
                <a:cs typeface="+mn-cs"/>
                <a:hlinkClick r:id="rId4"/>
              </a:rPr>
              <a:t>https://urbact.eu/networks/breaking-isolation</a:t>
            </a:r>
            <a:r>
              <a:rPr lang="fr-FR" sz="1200" kern="1200" dirty="0">
                <a:solidFill>
                  <a:schemeClr val="tx1"/>
                </a:solidFill>
                <a:effectLst/>
                <a:latin typeface="+mn-lt"/>
                <a:ea typeface="+mn-ea"/>
                <a:cs typeface="+mn-cs"/>
              </a:rPr>
              <a:t> </a:t>
            </a:r>
          </a:p>
          <a:p>
            <a:r>
              <a:rPr lang="fr-FR" sz="1200" kern="1200" dirty="0">
                <a:solidFill>
                  <a:schemeClr val="tx1"/>
                </a:solidFill>
                <a:effectLst/>
                <a:latin typeface="+mn-lt"/>
                <a:ea typeface="+mn-ea"/>
                <a:cs typeface="+mn-cs"/>
              </a:rPr>
              <a:t>Page du réseau One </a:t>
            </a:r>
            <a:r>
              <a:rPr lang="fr-FR" sz="1200" kern="1200" dirty="0" err="1">
                <a:solidFill>
                  <a:schemeClr val="tx1"/>
                </a:solidFill>
                <a:effectLst/>
                <a:latin typeface="+mn-lt"/>
                <a:ea typeface="+mn-ea"/>
                <a:cs typeface="+mn-cs"/>
              </a:rPr>
              <a:t>Health</a:t>
            </a:r>
            <a:r>
              <a:rPr lang="fr-FR" sz="1200" kern="1200" dirty="0">
                <a:solidFill>
                  <a:schemeClr val="tx1"/>
                </a:solidFill>
                <a:effectLst/>
                <a:latin typeface="+mn-lt"/>
                <a:ea typeface="+mn-ea"/>
                <a:cs typeface="+mn-cs"/>
              </a:rPr>
              <a:t> 4 Cities – Lyon : </a:t>
            </a:r>
            <a:r>
              <a:rPr lang="fr-FR" sz="1200" u="sng" kern="1200" dirty="0">
                <a:solidFill>
                  <a:schemeClr val="tx1"/>
                </a:solidFill>
                <a:effectLst/>
                <a:latin typeface="+mn-lt"/>
                <a:ea typeface="+mn-ea"/>
                <a:cs typeface="+mn-cs"/>
                <a:hlinkClick r:id="rId5"/>
              </a:rPr>
              <a:t>https://urbact.eu/networks/one-health-4-cities</a:t>
            </a:r>
            <a:r>
              <a:rPr lang="fr-FR"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5</a:t>
            </a:fld>
            <a:endParaRPr lang="fr-FR"/>
          </a:p>
        </p:txBody>
      </p:sp>
    </p:spTree>
    <p:extLst>
      <p:ext uri="{BB962C8B-B14F-4D97-AF65-F5344CB8AC3E}">
        <p14:creationId xmlns:p14="http://schemas.microsoft.com/office/powerpoint/2010/main" val="510565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18</a:t>
            </a:fld>
            <a:endParaRPr lang="fr-FR"/>
          </a:p>
        </p:txBody>
      </p:sp>
    </p:spTree>
    <p:extLst>
      <p:ext uri="{BB962C8B-B14F-4D97-AF65-F5344CB8AC3E}">
        <p14:creationId xmlns:p14="http://schemas.microsoft.com/office/powerpoint/2010/main" val="467726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Dernier </a:t>
            </a:r>
            <a:r>
              <a:rPr lang="en-GB" dirty="0" err="1"/>
              <a:t>appel</a:t>
            </a:r>
            <a:r>
              <a:rPr lang="en-GB" dirty="0"/>
              <a:t> </a:t>
            </a:r>
            <a:r>
              <a:rPr lang="en-GB" dirty="0" err="1"/>
              <a:t>Réseaux</a:t>
            </a:r>
            <a:r>
              <a:rPr lang="en-GB" dirty="0"/>
              <a:t> de </a:t>
            </a:r>
            <a:r>
              <a:rPr lang="en-GB" dirty="0" err="1"/>
              <a:t>transfert</a:t>
            </a:r>
            <a:r>
              <a:rPr lang="en-GB" dirty="0"/>
              <a:t> : </a:t>
            </a:r>
            <a:r>
              <a:rPr lang="fr-FR" sz="1200" kern="1200" dirty="0">
                <a:solidFill>
                  <a:schemeClr val="tx1"/>
                </a:solidFill>
                <a:effectLst/>
                <a:latin typeface="+mn-lt"/>
                <a:ea typeface="+mn-ea"/>
                <a:cs typeface="+mn-cs"/>
              </a:rPr>
              <a:t>90 % des villes de très petite, petite et moyenne taille</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5559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Page comprenant les anciens réseaux : </a:t>
            </a:r>
            <a:r>
              <a:rPr lang="fr-FR" dirty="0">
                <a:hlinkClick r:id="rId3"/>
              </a:rPr>
              <a:t>Networks | urbact.eu</a:t>
            </a:r>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20</a:t>
            </a:fld>
            <a:endParaRPr lang="fr-FR"/>
          </a:p>
        </p:txBody>
      </p:sp>
    </p:spTree>
    <p:extLst>
      <p:ext uri="{BB962C8B-B14F-4D97-AF65-F5344CB8AC3E}">
        <p14:creationId xmlns:p14="http://schemas.microsoft.com/office/powerpoint/2010/main" val="24242858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731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Page du réseau Beyond the </a:t>
            </a:r>
            <a:r>
              <a:rPr lang="fr-FR" sz="1200" kern="1200" dirty="0" err="1">
                <a:solidFill>
                  <a:schemeClr val="tx1"/>
                </a:solidFill>
                <a:effectLst/>
                <a:latin typeface="+mn-lt"/>
                <a:ea typeface="+mn-ea"/>
                <a:cs typeface="+mn-cs"/>
              </a:rPr>
              <a:t>urban</a:t>
            </a:r>
            <a:r>
              <a:rPr lang="fr-FR" sz="1200" kern="1200" dirty="0">
                <a:solidFill>
                  <a:schemeClr val="tx1"/>
                </a:solidFill>
                <a:effectLst/>
                <a:latin typeface="+mn-lt"/>
                <a:ea typeface="+mn-ea"/>
                <a:cs typeface="+mn-cs"/>
              </a:rPr>
              <a:t> – Bram : </a:t>
            </a:r>
            <a:r>
              <a:rPr lang="fr-FR" sz="1200" u="sng" kern="1200" dirty="0">
                <a:solidFill>
                  <a:schemeClr val="tx1"/>
                </a:solidFill>
                <a:effectLst/>
                <a:latin typeface="+mn-lt"/>
                <a:ea typeface="+mn-ea"/>
                <a:cs typeface="+mn-cs"/>
                <a:hlinkClick r:id="rId3"/>
              </a:rPr>
              <a:t>https://urbact.eu/networks/beyond-urban</a:t>
            </a:r>
            <a:r>
              <a:rPr lang="fr-FR"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23</a:t>
            </a:fld>
            <a:endParaRPr lang="fr-FR"/>
          </a:p>
        </p:txBody>
      </p:sp>
    </p:spTree>
    <p:extLst>
      <p:ext uri="{BB962C8B-B14F-4D97-AF65-F5344CB8AC3E}">
        <p14:creationId xmlns:p14="http://schemas.microsoft.com/office/powerpoint/2010/main" val="151571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a:solidFill>
                  <a:schemeClr val="tx1"/>
                </a:solidFill>
                <a:effectLst/>
                <a:latin typeface="+mn-lt"/>
                <a:ea typeface="+mn-ea"/>
                <a:cs typeface="+mn-cs"/>
              </a:rPr>
              <a:t>Page du réseau Breaking Isolation – Agen : </a:t>
            </a:r>
            <a:r>
              <a:rPr lang="fr-FR" sz="1200" u="sng" kern="1200" dirty="0">
                <a:solidFill>
                  <a:schemeClr val="tx1"/>
                </a:solidFill>
                <a:effectLst/>
                <a:latin typeface="+mn-lt"/>
                <a:ea typeface="+mn-ea"/>
                <a:cs typeface="+mn-cs"/>
                <a:hlinkClick r:id="rId3"/>
              </a:rPr>
              <a:t>https://urbact.eu/networks/breaking-isolation</a:t>
            </a:r>
            <a:r>
              <a:rPr lang="fr-FR" sz="1200" kern="1200" dirty="0">
                <a:solidFill>
                  <a:schemeClr val="tx1"/>
                </a:solidFill>
                <a:effectLst/>
                <a:latin typeface="+mn-lt"/>
                <a:ea typeface="+mn-ea"/>
                <a:cs typeface="+mn-cs"/>
              </a:rPr>
              <a:t> </a:t>
            </a:r>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25</a:t>
            </a:fld>
            <a:endParaRPr lang="fr-FR"/>
          </a:p>
        </p:txBody>
      </p:sp>
    </p:spTree>
    <p:extLst>
      <p:ext uri="{BB962C8B-B14F-4D97-AF65-F5344CB8AC3E}">
        <p14:creationId xmlns:p14="http://schemas.microsoft.com/office/powerpoint/2010/main" val="1330961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Page du réseau One </a:t>
            </a:r>
            <a:r>
              <a:rPr lang="fr-FR" sz="1200" kern="1200" dirty="0" err="1">
                <a:solidFill>
                  <a:schemeClr val="tx1"/>
                </a:solidFill>
                <a:effectLst/>
                <a:latin typeface="+mn-lt"/>
                <a:ea typeface="+mn-ea"/>
                <a:cs typeface="+mn-cs"/>
              </a:rPr>
              <a:t>Health</a:t>
            </a:r>
            <a:r>
              <a:rPr lang="fr-FR" sz="1200" kern="1200" dirty="0">
                <a:solidFill>
                  <a:schemeClr val="tx1"/>
                </a:solidFill>
                <a:effectLst/>
                <a:latin typeface="+mn-lt"/>
                <a:ea typeface="+mn-ea"/>
                <a:cs typeface="+mn-cs"/>
              </a:rPr>
              <a:t> 4 Cities – Lyon : </a:t>
            </a:r>
            <a:r>
              <a:rPr lang="fr-FR" sz="1200" u="sng" kern="1200" dirty="0">
                <a:solidFill>
                  <a:schemeClr val="tx1"/>
                </a:solidFill>
                <a:effectLst/>
                <a:latin typeface="+mn-lt"/>
                <a:ea typeface="+mn-ea"/>
                <a:cs typeface="+mn-cs"/>
                <a:hlinkClick r:id="rId3"/>
              </a:rPr>
              <a:t>https://urbact.eu/networks/one-health-4-cities</a:t>
            </a:r>
            <a:r>
              <a:rPr lang="fr-FR" sz="1200" kern="1200" dirty="0">
                <a:solidFill>
                  <a:schemeClr val="tx1"/>
                </a:solidFill>
                <a:effectLst/>
                <a:latin typeface="+mn-lt"/>
                <a:ea typeface="+mn-ea"/>
                <a:cs typeface="+mn-cs"/>
              </a:rPr>
              <a:t> </a:t>
            </a:r>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27</a:t>
            </a:fld>
            <a:endParaRPr lang="fr-FR"/>
          </a:p>
        </p:txBody>
      </p:sp>
    </p:spTree>
    <p:extLst>
      <p:ext uri="{BB962C8B-B14F-4D97-AF65-F5344CB8AC3E}">
        <p14:creationId xmlns:p14="http://schemas.microsoft.com/office/powerpoint/2010/main" val="2779652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lgn="just">
              <a:lnSpc>
                <a:spcPct val="150000"/>
              </a:lnSpc>
              <a:spcBef>
                <a:spcPts val="600"/>
              </a:spcBef>
              <a:spcAft>
                <a:spcPts val="600"/>
              </a:spcAft>
              <a:buFont typeface="Wingdings" panose="05000000000000000000" pitchFamily="2" charset="2"/>
              <a:buChar char="§"/>
            </a:pPr>
            <a:r>
              <a:rPr lang="fr-FR" sz="1200" dirty="0">
                <a:solidFill>
                  <a:srgbClr val="164194"/>
                </a:solidFill>
                <a:latin typeface="Core Sans C 45 Regular" panose="020B0603030302020204" pitchFamily="34" charset="0"/>
              </a:rPr>
              <a:t>A </a:t>
            </a:r>
            <a:r>
              <a:rPr lang="fr-FR" sz="1200" b="1" dirty="0">
                <a:solidFill>
                  <a:srgbClr val="164194"/>
                </a:solidFill>
                <a:latin typeface="Core Sans C 45 Regular" panose="020B0603030302020204" pitchFamily="34" charset="0"/>
              </a:rPr>
              <a:t>Network roadmap (Baseline study): </a:t>
            </a:r>
            <a:r>
              <a:rPr lang="fr-FR" sz="1200" dirty="0">
                <a:solidFill>
                  <a:srgbClr val="164194"/>
                </a:solidFill>
                <a:latin typeface="Core Sans C 45 Regular" panose="020B0603030302020204" pitchFamily="34" charset="0"/>
              </a:rPr>
              <a:t> Activation  stage</a:t>
            </a:r>
          </a:p>
          <a:p>
            <a:pPr marL="171450" indent="-171450" algn="just">
              <a:lnSpc>
                <a:spcPct val="150000"/>
              </a:lnSpc>
              <a:spcBef>
                <a:spcPts val="600"/>
              </a:spcBef>
              <a:spcAft>
                <a:spcPts val="600"/>
              </a:spcAft>
              <a:buFont typeface="Wingdings" panose="05000000000000000000" pitchFamily="2" charset="2"/>
              <a:buChar char="§"/>
            </a:pPr>
            <a:r>
              <a:rPr lang="fr-FR" sz="1200" dirty="0">
                <a:solidFill>
                  <a:srgbClr val="164194"/>
                </a:solidFill>
                <a:latin typeface="Core Sans C 45 Regular" panose="020B0603030302020204" pitchFamily="34" charset="0"/>
              </a:rPr>
              <a:t>A </a:t>
            </a:r>
            <a:r>
              <a:rPr lang="fr-FR" sz="1200" b="1" dirty="0">
                <a:solidFill>
                  <a:srgbClr val="164194"/>
                </a:solidFill>
                <a:latin typeface="Core Sans C 45 Regular" panose="020B0603030302020204" pitchFamily="34" charset="0"/>
              </a:rPr>
              <a:t>Communication Plan: </a:t>
            </a:r>
            <a:r>
              <a:rPr lang="fr-FR" sz="1200" dirty="0">
                <a:solidFill>
                  <a:srgbClr val="164194"/>
                </a:solidFill>
                <a:latin typeface="Core Sans C 45 Regular" panose="020B0603030302020204" pitchFamily="34" charset="0"/>
              </a:rPr>
              <a:t>Activation stage</a:t>
            </a:r>
          </a:p>
          <a:p>
            <a:pPr marL="171450" indent="-171450" algn="just">
              <a:lnSpc>
                <a:spcPct val="150000"/>
              </a:lnSpc>
              <a:spcBef>
                <a:spcPts val="600"/>
              </a:spcBef>
              <a:spcAft>
                <a:spcPts val="600"/>
              </a:spcAft>
              <a:buFont typeface="Wingdings" panose="05000000000000000000" pitchFamily="2" charset="2"/>
              <a:buChar char="§"/>
            </a:pPr>
            <a:r>
              <a:rPr lang="fr-FR" sz="1200" b="1" dirty="0">
                <a:solidFill>
                  <a:srgbClr val="164194"/>
                </a:solidFill>
                <a:latin typeface="Core Sans C 45 Regular" panose="020B0603030302020204" pitchFamily="34" charset="0"/>
              </a:rPr>
              <a:t>Transnational Network meetings </a:t>
            </a:r>
            <a:r>
              <a:rPr lang="fr-FR" sz="1200" dirty="0">
                <a:solidFill>
                  <a:srgbClr val="164194"/>
                </a:solidFill>
                <a:latin typeface="Core Sans C 45 Regular" panose="020B0603030302020204" pitchFamily="34" charset="0"/>
              </a:rPr>
              <a:t>(at least 5)</a:t>
            </a:r>
          </a:p>
          <a:p>
            <a:pPr marL="171450" indent="-171450" algn="just">
              <a:lnSpc>
                <a:spcPct val="150000"/>
              </a:lnSpc>
              <a:spcBef>
                <a:spcPts val="600"/>
              </a:spcBef>
              <a:spcAft>
                <a:spcPts val="600"/>
              </a:spcAft>
              <a:buFont typeface="Wingdings" panose="05000000000000000000" pitchFamily="2" charset="2"/>
              <a:buChar char="§"/>
            </a:pPr>
            <a:r>
              <a:rPr lang="fr-FR" sz="1200" b="1" dirty="0">
                <a:solidFill>
                  <a:srgbClr val="164194"/>
                </a:solidFill>
                <a:latin typeface="Core Sans C 45 Regular" panose="020B0603030302020204" pitchFamily="34" charset="0"/>
              </a:rPr>
              <a:t>Network Journals </a:t>
            </a:r>
            <a:r>
              <a:rPr lang="fr-FR" sz="1200" dirty="0">
                <a:solidFill>
                  <a:srgbClr val="164194"/>
                </a:solidFill>
                <a:latin typeface="Core Sans C 45 Regular" panose="020B0603030302020204" pitchFamily="34" charset="0"/>
              </a:rPr>
              <a:t>(3): </a:t>
            </a:r>
            <a:r>
              <a:rPr lang="fr-FR" sz="1200" dirty="0" err="1">
                <a:solidFill>
                  <a:srgbClr val="164194"/>
                </a:solidFill>
                <a:latin typeface="Core Sans C 45 Regular" panose="020B0603030302020204" pitchFamily="34" charset="0"/>
              </a:rPr>
              <a:t>Develop</a:t>
            </a:r>
            <a:r>
              <a:rPr lang="fr-FR" sz="1200" dirty="0">
                <a:solidFill>
                  <a:srgbClr val="164194"/>
                </a:solidFill>
                <a:latin typeface="Core Sans C 45 Regular" panose="020B0603030302020204" pitchFamily="34" charset="0"/>
              </a:rPr>
              <a:t> and </a:t>
            </a:r>
            <a:r>
              <a:rPr lang="fr-FR" sz="1200" dirty="0" err="1">
                <a:solidFill>
                  <a:srgbClr val="164194"/>
                </a:solidFill>
                <a:latin typeface="Core Sans C 45 Regular" panose="020B0603030302020204" pitchFamily="34" charset="0"/>
              </a:rPr>
              <a:t>Deliver</a:t>
            </a:r>
            <a:r>
              <a:rPr lang="fr-FR" sz="1200" dirty="0">
                <a:solidFill>
                  <a:srgbClr val="164194"/>
                </a:solidFill>
                <a:latin typeface="Core Sans C 45 Regular" panose="020B0603030302020204" pitchFamily="34" charset="0"/>
              </a:rPr>
              <a:t> stage</a:t>
            </a:r>
          </a:p>
          <a:p>
            <a:pPr marL="171450" indent="-171450" algn="just">
              <a:lnSpc>
                <a:spcPct val="150000"/>
              </a:lnSpc>
              <a:spcBef>
                <a:spcPts val="600"/>
              </a:spcBef>
              <a:spcAft>
                <a:spcPts val="600"/>
              </a:spcAft>
              <a:buFont typeface="Wingdings" panose="05000000000000000000" pitchFamily="2" charset="2"/>
              <a:buChar char="§"/>
            </a:pPr>
            <a:r>
              <a:rPr lang="fr-FR" sz="1200" b="1" dirty="0">
                <a:solidFill>
                  <a:srgbClr val="164194"/>
                </a:solidFill>
                <a:latin typeface="Core Sans C 45 Regular" panose="020B0603030302020204" pitchFamily="34" charset="0"/>
              </a:rPr>
              <a:t>Network Articles </a:t>
            </a:r>
            <a:r>
              <a:rPr lang="fr-FR" sz="1200" dirty="0">
                <a:solidFill>
                  <a:srgbClr val="164194"/>
                </a:solidFill>
                <a:latin typeface="Core Sans C 45 Regular" panose="020B0603030302020204" pitchFamily="34" charset="0"/>
              </a:rPr>
              <a:t>(at least 3)</a:t>
            </a:r>
          </a:p>
          <a:p>
            <a:pPr marL="171450" indent="-171450" algn="just">
              <a:lnSpc>
                <a:spcPct val="150000"/>
              </a:lnSpc>
              <a:spcBef>
                <a:spcPts val="600"/>
              </a:spcBef>
              <a:spcAft>
                <a:spcPts val="600"/>
              </a:spcAft>
              <a:buFont typeface="Wingdings" panose="05000000000000000000" pitchFamily="2" charset="2"/>
              <a:buChar char="§"/>
            </a:pPr>
            <a:r>
              <a:rPr lang="en-US" sz="1200" b="1" dirty="0">
                <a:solidFill>
                  <a:srgbClr val="164194"/>
                </a:solidFill>
                <a:latin typeface="Core Sans C 45 Regular" panose="020B0603030302020204" pitchFamily="34" charset="0"/>
              </a:rPr>
              <a:t>Final Network Output: Actions Playbook:  </a:t>
            </a:r>
            <a:r>
              <a:rPr lang="en-US" sz="1200" dirty="0">
                <a:solidFill>
                  <a:srgbClr val="164194"/>
                </a:solidFill>
                <a:latin typeface="Core Sans C 45 Regular" panose="020B0603030302020204" pitchFamily="34" charset="0"/>
              </a:rPr>
              <a:t>Final  stage</a:t>
            </a:r>
            <a:endParaRPr lang="en-GB" sz="1200" dirty="0">
              <a:solidFill>
                <a:srgbClr val="164194"/>
              </a:solidFill>
              <a:latin typeface="Core Sans C 45 Regular" panose="020B0603030302020204" pitchFamily="34" charset="0"/>
            </a:endParaRPr>
          </a:p>
          <a:p>
            <a:pPr marL="171450" indent="-171450" algn="just">
              <a:lnSpc>
                <a:spcPct val="150000"/>
              </a:lnSpc>
              <a:spcBef>
                <a:spcPts val="600"/>
              </a:spcBef>
              <a:spcAft>
                <a:spcPts val="600"/>
              </a:spcAft>
              <a:buFont typeface="Wingdings" panose="05000000000000000000" pitchFamily="2" charset="2"/>
              <a:buChar char="§"/>
            </a:pPr>
            <a:r>
              <a:rPr lang="fr-FR" sz="1200" dirty="0">
                <a:solidFill>
                  <a:srgbClr val="164194"/>
                </a:solidFill>
                <a:latin typeface="Core Sans C 45 Regular" panose="020B0603030302020204" pitchFamily="34" charset="0"/>
              </a:rPr>
              <a:t>A </a:t>
            </a:r>
            <a:r>
              <a:rPr lang="fr-FR" sz="1200" b="1" dirty="0">
                <a:solidFill>
                  <a:srgbClr val="164194"/>
                </a:solidFill>
                <a:latin typeface="Core Sans C 45 Regular" panose="020B0603030302020204" pitchFamily="34" charset="0"/>
              </a:rPr>
              <a:t>URBACT Local group</a:t>
            </a:r>
          </a:p>
          <a:p>
            <a:pPr marL="171450" indent="-171450" algn="just">
              <a:lnSpc>
                <a:spcPct val="150000"/>
              </a:lnSpc>
              <a:spcBef>
                <a:spcPts val="600"/>
              </a:spcBef>
              <a:spcAft>
                <a:spcPts val="600"/>
              </a:spcAft>
              <a:buFont typeface="Wingdings" panose="05000000000000000000" pitchFamily="2" charset="2"/>
              <a:buChar char="§"/>
            </a:pPr>
            <a:r>
              <a:rPr lang="fr-FR" sz="1200" b="1" dirty="0">
                <a:solidFill>
                  <a:srgbClr val="164194"/>
                </a:solidFill>
                <a:latin typeface="Core Sans C 45 Regular" panose="020B0603030302020204" pitchFamily="34" charset="0"/>
              </a:rPr>
              <a:t>Action</a:t>
            </a:r>
            <a:r>
              <a:rPr lang="fr-FR" sz="1200" dirty="0">
                <a:solidFill>
                  <a:srgbClr val="164194"/>
                </a:solidFill>
                <a:latin typeface="Core Sans C 45 Regular" panose="020B0603030302020204" pitchFamily="34" charset="0"/>
              </a:rPr>
              <a:t> </a:t>
            </a:r>
            <a:r>
              <a:rPr lang="fr-FR" sz="1200" b="1" dirty="0">
                <a:solidFill>
                  <a:srgbClr val="164194"/>
                </a:solidFill>
                <a:latin typeface="Core Sans C 45 Regular" panose="020B0603030302020204" pitchFamily="34" charset="0"/>
              </a:rPr>
              <a:t>Portfolio: </a:t>
            </a:r>
            <a:r>
              <a:rPr lang="en-US" sz="1200" dirty="0">
                <a:solidFill>
                  <a:srgbClr val="164194"/>
                </a:solidFill>
                <a:latin typeface="Core Sans C 45 Regular" panose="020B0603030302020204" pitchFamily="34" charset="0"/>
              </a:rPr>
              <a:t>Component 1 in Activation stage + Final version in final stage</a:t>
            </a:r>
            <a:endParaRPr lang="fr-FR" sz="1200" b="1" dirty="0">
              <a:solidFill>
                <a:srgbClr val="164194"/>
              </a:solidFill>
              <a:latin typeface="Core Sans C 45 Regular" panose="020B0603030302020204" pitchFamily="34" charset="0"/>
            </a:endParaRPr>
          </a:p>
          <a:p>
            <a:pPr marL="171450" indent="-171450" algn="just">
              <a:lnSpc>
                <a:spcPct val="150000"/>
              </a:lnSpc>
              <a:spcBef>
                <a:spcPts val="600"/>
              </a:spcBef>
              <a:spcAft>
                <a:spcPts val="600"/>
              </a:spcAft>
              <a:buFont typeface="Wingdings" panose="05000000000000000000" pitchFamily="2" charset="2"/>
              <a:buChar char="§"/>
            </a:pPr>
            <a:r>
              <a:rPr lang="fr-FR" sz="1200" b="1" dirty="0">
                <a:solidFill>
                  <a:srgbClr val="164194"/>
                </a:solidFill>
                <a:latin typeface="Core Sans C 45 Regular" panose="020B0603030302020204" pitchFamily="34" charset="0"/>
              </a:rPr>
              <a:t>Actions implemented: </a:t>
            </a:r>
            <a:r>
              <a:rPr lang="fr-FR" sz="1200" dirty="0" err="1">
                <a:solidFill>
                  <a:srgbClr val="164194"/>
                </a:solidFill>
                <a:latin typeface="Core Sans C 45 Regular" panose="020B0603030302020204" pitchFamily="34" charset="0"/>
              </a:rPr>
              <a:t>Develop</a:t>
            </a:r>
            <a:r>
              <a:rPr lang="fr-FR" sz="1200" dirty="0">
                <a:solidFill>
                  <a:srgbClr val="164194"/>
                </a:solidFill>
                <a:latin typeface="Core Sans C 45 Regular" panose="020B0603030302020204" pitchFamily="34" charset="0"/>
              </a:rPr>
              <a:t> and </a:t>
            </a:r>
            <a:r>
              <a:rPr lang="fr-FR" sz="1200" dirty="0" err="1">
                <a:solidFill>
                  <a:srgbClr val="164194"/>
                </a:solidFill>
                <a:latin typeface="Core Sans C 45 Regular" panose="020B0603030302020204" pitchFamily="34" charset="0"/>
              </a:rPr>
              <a:t>Deliver</a:t>
            </a:r>
            <a:r>
              <a:rPr lang="fr-FR" sz="1200" dirty="0">
                <a:solidFill>
                  <a:srgbClr val="164194"/>
                </a:solidFill>
                <a:latin typeface="Core Sans C 45 Regular" panose="020B0603030302020204" pitchFamily="34" charset="0"/>
              </a:rPr>
              <a:t> stage</a:t>
            </a:r>
            <a:endParaRPr lang="en-GB" sz="1200" b="1" dirty="0">
              <a:solidFill>
                <a:srgbClr val="164194"/>
              </a:solidFill>
              <a:latin typeface="Core Sans C 45 Regular" panose="020B06030303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122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36</a:t>
            </a:fld>
            <a:endParaRPr lang="fr-FR"/>
          </a:p>
        </p:txBody>
      </p:sp>
    </p:spTree>
    <p:extLst>
      <p:ext uri="{BB962C8B-B14F-4D97-AF65-F5344CB8AC3E}">
        <p14:creationId xmlns:p14="http://schemas.microsoft.com/office/powerpoint/2010/main" val="2223805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propositions de budget prévisionnel seront évaluées sur la base des critères suivants :</a:t>
            </a:r>
          </a:p>
          <a:p>
            <a:pPr marL="171450" indent="-171450">
              <a:buFontTx/>
              <a:buChar char="-"/>
            </a:pPr>
            <a:r>
              <a:rPr lang="fr-FR" dirty="0"/>
              <a:t>Rapport qualité-prix : capacité à démontrer l’efficacité des coûts et l’efficience dans l’atteinte des objectifs du projet.</a:t>
            </a:r>
          </a:p>
          <a:p>
            <a:pPr marL="171450" indent="-171450">
              <a:buFontTx/>
              <a:buChar char="-"/>
            </a:pPr>
            <a:r>
              <a:rPr lang="fr-FR" dirty="0"/>
              <a:t>Réalisme budgétaire : le budget proposé doit être crédible et réalisable au regard des activités prévues.</a:t>
            </a:r>
          </a:p>
          <a:p>
            <a:pPr marL="171450" indent="-171450">
              <a:buFontTx/>
              <a:buChar char="-"/>
            </a:pPr>
            <a:r>
              <a:rPr lang="fr-FR" dirty="0"/>
              <a:t>Pertinence des activités : les activités doivent contribuer directement aux objectifs du projet et aux résultats attendus.</a:t>
            </a:r>
          </a:p>
          <a:p>
            <a:pPr marL="171450" indent="-171450">
              <a:buFontTx/>
              <a:buChar char="-"/>
            </a:pPr>
            <a:endParaRPr lang="fr-FR" dirty="0"/>
          </a:p>
          <a:p>
            <a:pPr marL="0" indent="0">
              <a:buFontTx/>
              <a:buNone/>
            </a:pPr>
            <a:r>
              <a:rPr lang="fr-FR" dirty="0"/>
              <a:t>La particularité du budget prévisionnel (Draft Budget) est que, une fois validé :</a:t>
            </a:r>
          </a:p>
          <a:p>
            <a:pPr marL="171450" indent="-171450">
              <a:buFontTx/>
              <a:buChar char="-"/>
            </a:pPr>
            <a:r>
              <a:rPr lang="fr-FR" dirty="0"/>
              <a:t>il ne nécessite pas de contrôle ni de vérification par le Programme (ni par les contrôleurs nationaux) pendant la mise en œuvre du projet ;</a:t>
            </a:r>
          </a:p>
          <a:p>
            <a:pPr marL="171450" indent="-171450">
              <a:buFontTx/>
              <a:buChar char="-"/>
            </a:pPr>
            <a:r>
              <a:rPr lang="fr-FR" dirty="0"/>
              <a:t>aucun contrôle des dépenses basé sur des justificatifs ne sera effectué ;</a:t>
            </a:r>
          </a:p>
          <a:p>
            <a:pPr marL="171450" indent="-171450">
              <a:buFontTx/>
              <a:buChar char="-"/>
            </a:pPr>
            <a:r>
              <a:rPr lang="fr-FR" dirty="0"/>
              <a:t>le versement des fonds dépendra de la réalisation effective des livrables et des résultats.</a:t>
            </a:r>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39</a:t>
            </a:fld>
            <a:endParaRPr lang="fr-FR"/>
          </a:p>
        </p:txBody>
      </p:sp>
    </p:spTree>
    <p:extLst>
      <p:ext uri="{BB962C8B-B14F-4D97-AF65-F5344CB8AC3E}">
        <p14:creationId xmlns:p14="http://schemas.microsoft.com/office/powerpoint/2010/main" val="1913038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URBACT - </a:t>
            </a:r>
            <a:r>
              <a:rPr lang="fr-FR" dirty="0" err="1">
                <a:hlinkClick r:id="rId3"/>
              </a:rPr>
              <a:t>Homepage</a:t>
            </a:r>
            <a:r>
              <a:rPr lang="fr-FR" dirty="0">
                <a:hlinkClick r:id="rId3"/>
              </a:rPr>
              <a:t> | urbact.eu</a:t>
            </a:r>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88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171450" indent="-171450">
              <a:buFont typeface="Wingdings" panose="05000000000000000000" pitchFamily="2" charset="2"/>
              <a:buChar char="§"/>
            </a:pPr>
            <a:r>
              <a:rPr lang="fr-FR" dirty="0"/>
              <a:t>Les partenaires s’accordent entre eux au moment de la candidature sur la répartition du budget total. Ce montant est indicatif.</a:t>
            </a:r>
          </a:p>
          <a:p>
            <a:pPr marL="171450" indent="-171450">
              <a:buFont typeface="Wingdings" panose="05000000000000000000" pitchFamily="2" charset="2"/>
              <a:buChar char="§"/>
            </a:pPr>
            <a:r>
              <a:rPr lang="fr-FR" dirty="0"/>
              <a:t>Le chef de file a plus de budget car plus d’ETP pour mener à bien l’ensemble des missions qui lui incombent.</a:t>
            </a:r>
          </a:p>
          <a:p>
            <a:pPr marL="171450" indent="-171450">
              <a:buFont typeface="Wingdings" panose="05000000000000000000" pitchFamily="2" charset="2"/>
              <a:buChar char="§"/>
            </a:pPr>
            <a:endParaRPr lang="en-US"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3D5C5F2-519F-4A74-A556-1B6EBF4284F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448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https://urbact.eu/partnersearchtool</a:t>
            </a:r>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43</a:t>
            </a:fld>
            <a:endParaRPr lang="fr-FR"/>
          </a:p>
        </p:txBody>
      </p:sp>
    </p:spTree>
    <p:extLst>
      <p:ext uri="{BB962C8B-B14F-4D97-AF65-F5344CB8AC3E}">
        <p14:creationId xmlns:p14="http://schemas.microsoft.com/office/powerpoint/2010/main" val="2705298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Tableau Google Drive : https://docs.google.com/spreadsheets/d/1tZDn-de-gRuqaWRoLIDHlvT15cNN3rOs1Dkuf1xUZfo/edit?usp=sharing </a:t>
            </a:r>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45</a:t>
            </a:fld>
            <a:endParaRPr lang="fr-FR"/>
          </a:p>
        </p:txBody>
      </p:sp>
    </p:spTree>
    <p:extLst>
      <p:ext uri="{BB962C8B-B14F-4D97-AF65-F5344CB8AC3E}">
        <p14:creationId xmlns:p14="http://schemas.microsoft.com/office/powerpoint/2010/main" val="15803549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Possibilité de remplacer un partenaire qui quitte le réseau pendant la phase d’activation.</a:t>
            </a:r>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46</a:t>
            </a:fld>
            <a:endParaRPr lang="fr-FR"/>
          </a:p>
        </p:txBody>
      </p:sp>
    </p:spTree>
    <p:extLst>
      <p:ext uri="{BB962C8B-B14F-4D97-AF65-F5344CB8AC3E}">
        <p14:creationId xmlns:p14="http://schemas.microsoft.com/office/powerpoint/2010/main" val="30266840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47</a:t>
            </a:fld>
            <a:endParaRPr lang="fr-FR"/>
          </a:p>
        </p:txBody>
      </p:sp>
    </p:spTree>
    <p:extLst>
      <p:ext uri="{BB962C8B-B14F-4D97-AF65-F5344CB8AC3E}">
        <p14:creationId xmlns:p14="http://schemas.microsoft.com/office/powerpoint/2010/main" val="806198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C60075"/>
                </a:solidFill>
                <a:latin typeface="Core Sans C 45 Regular" panose="020B0603030302020204" pitchFamily="34" charset="0"/>
                <a:hlinkClick r:id="rId3"/>
              </a:rPr>
              <a:t>urbact.eu/get-involved</a:t>
            </a:r>
            <a:endParaRPr lang="en-GB" sz="1200" dirty="0">
              <a:solidFill>
                <a:srgbClr val="C60075"/>
              </a:solidFill>
              <a:latin typeface="Core Sans C 45 Regular" panose="020B0603030302020204" pitchFamily="34" charset="0"/>
            </a:endParaRPr>
          </a:p>
          <a:p>
            <a:r>
              <a:rPr lang="en-GB" dirty="0"/>
              <a:t>Guide : </a:t>
            </a:r>
            <a:r>
              <a:rPr lang="en-US" dirty="0">
                <a:hlinkClick r:id="rId4"/>
              </a:rPr>
              <a:t>URBACT </a:t>
            </a:r>
            <a:r>
              <a:rPr lang="en-US" dirty="0" err="1">
                <a:hlinkClick r:id="rId4"/>
              </a:rPr>
              <a:t>IV_GUIDE_Call</a:t>
            </a:r>
            <a:r>
              <a:rPr lang="en-US" dirty="0">
                <a:hlinkClick r:id="rId4"/>
              </a:rPr>
              <a:t> for Action Networks.pdf</a:t>
            </a:r>
            <a:endParaRPr lang="en-US" dirty="0"/>
          </a:p>
          <a:p>
            <a:r>
              <a:rPr lang="en-US" dirty="0"/>
              <a:t>Termes de reference : </a:t>
            </a:r>
            <a:r>
              <a:rPr lang="en-US" dirty="0">
                <a:hlinkClick r:id="rId5"/>
              </a:rPr>
              <a:t>URBACT IV Terms of Reference - Call for Action Networks.pdf</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590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Chaque</a:t>
            </a:r>
            <a:r>
              <a:rPr lang="en-GB" dirty="0"/>
              <a:t> </a:t>
            </a:r>
            <a:r>
              <a:rPr lang="en-GB" dirty="0" err="1"/>
              <a:t>partenaire</a:t>
            </a:r>
            <a:r>
              <a:rPr lang="en-GB" dirty="0"/>
              <a:t> </a:t>
            </a:r>
            <a:r>
              <a:rPr lang="en-GB" dirty="0" err="1"/>
              <a:t>doit</a:t>
            </a:r>
            <a:r>
              <a:rPr lang="en-GB" dirty="0"/>
              <a:t> </a:t>
            </a:r>
            <a:r>
              <a:rPr lang="en-GB" dirty="0" err="1"/>
              <a:t>remplir</a:t>
            </a:r>
            <a:r>
              <a:rPr lang="en-GB" dirty="0"/>
              <a:t> </a:t>
            </a:r>
            <a:r>
              <a:rPr lang="en-GB" dirty="0" err="1"/>
              <a:t>une</a:t>
            </a:r>
            <a:r>
              <a:rPr lang="en-GB" dirty="0"/>
              <a:t> </a:t>
            </a:r>
            <a:r>
              <a:rPr lang="en-GB" dirty="0" err="1"/>
              <a:t>lettre</a:t>
            </a:r>
            <a:r>
              <a:rPr lang="en-GB" dirty="0"/>
              <a:t> </a:t>
            </a:r>
            <a:r>
              <a:rPr lang="en-GB" dirty="0" err="1"/>
              <a:t>d’engagement</a:t>
            </a:r>
            <a:r>
              <a:rPr lang="en-GB" dirty="0"/>
              <a:t> </a:t>
            </a:r>
            <a:r>
              <a:rPr lang="en-GB" dirty="0" err="1"/>
              <a:t>signée</a:t>
            </a:r>
            <a:r>
              <a:rPr lang="en-GB" dirty="0"/>
              <a:t> par </a:t>
            </a:r>
            <a:r>
              <a:rPr lang="en-GB" dirty="0" err="1"/>
              <a:t>une</a:t>
            </a:r>
            <a:r>
              <a:rPr lang="en-GB" dirty="0"/>
              <a:t> </a:t>
            </a:r>
            <a:r>
              <a:rPr lang="en-GB" dirty="0" err="1"/>
              <a:t>personne</a:t>
            </a:r>
            <a:r>
              <a:rPr lang="en-GB" dirty="0"/>
              <a:t> qui a la </a:t>
            </a:r>
            <a:r>
              <a:rPr lang="en-GB" dirty="0" err="1"/>
              <a:t>responsabilité</a:t>
            </a:r>
            <a:r>
              <a:rPr lang="en-GB" dirty="0"/>
              <a:t> </a:t>
            </a:r>
            <a:r>
              <a:rPr lang="en-GB" dirty="0" err="1"/>
              <a:t>légale</a:t>
            </a:r>
            <a:r>
              <a:rPr lang="en-GB" dirty="0"/>
              <a:t> </a:t>
            </a:r>
            <a:r>
              <a:rPr lang="en-GB" dirty="0" err="1"/>
              <a:t>d’engager</a:t>
            </a:r>
            <a:r>
              <a:rPr lang="en-GB" dirty="0"/>
              <a:t> les </a:t>
            </a:r>
            <a:r>
              <a:rPr lang="en-GB" dirty="0" err="1"/>
              <a:t>ressources</a:t>
            </a:r>
            <a:r>
              <a:rPr lang="en-GB" dirty="0"/>
              <a:t> de </a:t>
            </a:r>
            <a:r>
              <a:rPr lang="en-GB" dirty="0" err="1"/>
              <a:t>l’établissement</a:t>
            </a:r>
            <a:r>
              <a:rPr lang="en-GB" dirty="0"/>
              <a:t> dans le cadre du projet (personnel, budget, etc.)</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3573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https://ec.europa.eu/eusurvey/runner/320dcf0a-a99f-2ed4-d2b2-5b2cf2aa83f1</a:t>
            </a:r>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61</a:t>
            </a:fld>
            <a:endParaRPr lang="fr-FR"/>
          </a:p>
        </p:txBody>
      </p:sp>
    </p:spTree>
    <p:extLst>
      <p:ext uri="{BB962C8B-B14F-4D97-AF65-F5344CB8AC3E}">
        <p14:creationId xmlns:p14="http://schemas.microsoft.com/office/powerpoint/2010/main" val="28607035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929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64</a:t>
            </a:fld>
            <a:endParaRPr lang="fr-FR"/>
          </a:p>
        </p:txBody>
      </p:sp>
    </p:spTree>
    <p:extLst>
      <p:ext uri="{BB962C8B-B14F-4D97-AF65-F5344CB8AC3E}">
        <p14:creationId xmlns:p14="http://schemas.microsoft.com/office/powerpoint/2010/main" val="416670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CC0B5DD-C910-4BC1-9EBD-8DA9BF125E5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87461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hlinkClick r:id="rId3"/>
              </a:rPr>
              <a:t>4e appel Actions Innovantes en 2026 : Stimuler l'innovation à l'échelle locale | EUI</a:t>
            </a:r>
            <a:endParaRPr lang="fr-FR" dirty="0"/>
          </a:p>
          <a:p>
            <a:r>
              <a:rPr lang="fr-FR" dirty="0">
                <a:hlinkClick r:id="rId4"/>
              </a:rPr>
              <a:t>Echanges City-to-City : un dispositif de coopération entre villes européennes aussi simple que rapide ! | EUI</a:t>
            </a:r>
            <a:endParaRPr lang="fr-FR" dirty="0"/>
          </a:p>
          <a:p>
            <a:r>
              <a:rPr lang="fr-FR" dirty="0">
                <a:hlinkClick r:id="rId5"/>
              </a:rPr>
              <a:t>Le 1er appel à candidatures 2026 "Peer </a:t>
            </a:r>
            <a:r>
              <a:rPr lang="fr-FR" dirty="0" err="1">
                <a:hlinkClick r:id="rId5"/>
              </a:rPr>
              <a:t>Review</a:t>
            </a:r>
            <a:r>
              <a:rPr lang="fr-FR" dirty="0">
                <a:hlinkClick r:id="rId5"/>
              </a:rPr>
              <a:t>" est ouvert ! | EUI</a:t>
            </a:r>
            <a:endParaRPr lang="fr-FR" dirty="0"/>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66</a:t>
            </a:fld>
            <a:endParaRPr lang="fr-FR"/>
          </a:p>
        </p:txBody>
      </p:sp>
    </p:spTree>
    <p:extLst>
      <p:ext uri="{BB962C8B-B14F-4D97-AF65-F5344CB8AC3E}">
        <p14:creationId xmlns:p14="http://schemas.microsoft.com/office/powerpoint/2010/main" val="275151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018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fr-FR"/>
          </a:p>
        </p:txBody>
      </p:sp>
      <p:sp>
        <p:nvSpPr>
          <p:cNvPr id="3" name="Espace réservé des notes 2"/>
          <p:cNvSpPr>
            <a:spLocks noGrp="1"/>
          </p:cNvSpPr>
          <p:nvPr>
            <p:ph type="body" idx="1"/>
          </p:nvPr>
        </p:nvSpPr>
        <p:spPr/>
        <p:txBody>
          <a:bodyPr/>
          <a:lstStyle/>
          <a:p>
            <a:r>
              <a:rPr lang="en-GB" dirty="0" err="1"/>
              <a:t>Rôle</a:t>
            </a:r>
            <a:r>
              <a:rPr lang="en-GB" dirty="0"/>
              <a:t> du chef de file : </a:t>
            </a:r>
            <a:r>
              <a:rPr lang="en-GB" dirty="0" err="1"/>
              <a:t>il</a:t>
            </a:r>
            <a:r>
              <a:rPr lang="en-GB" dirty="0"/>
              <a:t> </a:t>
            </a:r>
            <a:r>
              <a:rPr lang="en-GB" dirty="0" err="1"/>
              <a:t>coordonne</a:t>
            </a:r>
            <a:r>
              <a:rPr lang="en-GB" dirty="0"/>
              <a:t> le </a:t>
            </a:r>
            <a:r>
              <a:rPr lang="en-GB" dirty="0" err="1"/>
              <a:t>réseau</a:t>
            </a:r>
            <a:r>
              <a:rPr lang="en-GB" dirty="0"/>
              <a:t>, lien avec le </a:t>
            </a:r>
            <a:r>
              <a:rPr lang="en-GB" dirty="0" err="1"/>
              <a:t>Secrétariat</a:t>
            </a:r>
            <a:r>
              <a:rPr lang="en-GB" dirty="0"/>
              <a:t> URBACT, </a:t>
            </a:r>
            <a:r>
              <a:rPr lang="en-GB" dirty="0" err="1"/>
              <a:t>responsabilité</a:t>
            </a:r>
            <a:r>
              <a:rPr lang="en-GB" dirty="0"/>
              <a:t> administrative et financière, gestion des </a:t>
            </a:r>
            <a:r>
              <a:rPr lang="en-GB" dirty="0" err="1"/>
              <a:t>activités</a:t>
            </a:r>
            <a:r>
              <a:rPr lang="en-GB" dirty="0"/>
              <a:t> du reseau et des </a:t>
            </a:r>
            <a:r>
              <a:rPr lang="en-GB" dirty="0" err="1"/>
              <a:t>livrables</a:t>
            </a:r>
            <a:r>
              <a:rPr lang="en-GB" dirty="0"/>
              <a:t>. Il a </a:t>
            </a:r>
            <a:r>
              <a:rPr lang="en-GB" dirty="0" err="1"/>
              <a:t>également</a:t>
            </a:r>
            <a:r>
              <a:rPr lang="en-GB" dirty="0"/>
              <a:t> un travail au local à realiser </a:t>
            </a:r>
            <a:r>
              <a:rPr lang="en-GB" dirty="0" err="1"/>
              <a:t>comme</a:t>
            </a:r>
            <a:r>
              <a:rPr lang="en-GB" dirty="0"/>
              <a:t> les </a:t>
            </a:r>
            <a:r>
              <a:rPr lang="en-GB" dirty="0" err="1"/>
              <a:t>autres</a:t>
            </a:r>
            <a:r>
              <a:rPr lang="en-GB" dirty="0"/>
              <a:t> </a:t>
            </a:r>
            <a:r>
              <a:rPr lang="en-GB" dirty="0" err="1"/>
              <a:t>partenaires</a:t>
            </a:r>
            <a:r>
              <a:rPr lang="en-GB" dirty="0"/>
              <a:t>.</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437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6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L'évolution des réseaux de planification d'actions, articulés autour des plans d'action intégrés (PAI), vers des réseaux d'action répond à la nécessité de renforcer la contribution d'URBACT à la mise en œuvre, à l'apprentissage et à des changements concrets, tout en s'appuyant sur l'approche intégrée et participative bien établie du </a:t>
            </a:r>
            <a:r>
              <a:rPr lang="fr-FR" dirty="0" err="1"/>
              <a:t>programme.Les</a:t>
            </a:r>
            <a:r>
              <a:rPr lang="fr-FR" dirty="0"/>
              <a:t> PAI ont systématiquement renforcé la réflexion stratégique des villes, leurs approches intégrées et l'engagement des parties prenantes ; la mise en œuvre du programme a toutefois montré qu'un nombre important de villes rencontrent des difficultés pour passer de la stratégie ou des plans à l'action.</a:t>
            </a:r>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412AD-7E62-4F6B-808B-785C81D796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4973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IPA: </a:t>
            </a:r>
            <a:r>
              <a:rPr lang="fr-FR" dirty="0" err="1"/>
              <a:t>Bosnia-Herzegovina</a:t>
            </a:r>
            <a:r>
              <a:rPr lang="fr-FR" dirty="0"/>
              <a:t>, </a:t>
            </a:r>
            <a:r>
              <a:rPr lang="fr-FR" dirty="0" err="1"/>
              <a:t>Serbia</a:t>
            </a:r>
            <a:r>
              <a:rPr lang="fr-FR" dirty="0"/>
              <a:t>, </a:t>
            </a:r>
            <a:r>
              <a:rPr lang="fr-FR" dirty="0" err="1"/>
              <a:t>Albania</a:t>
            </a:r>
            <a:r>
              <a:rPr lang="fr-FR" dirty="0"/>
              <a:t>, </a:t>
            </a:r>
            <a:r>
              <a:rPr lang="fr-FR" dirty="0" err="1"/>
              <a:t>Montenegro</a:t>
            </a:r>
            <a:r>
              <a:rPr lang="fr-FR" dirty="0"/>
              <a:t>, North </a:t>
            </a:r>
            <a:r>
              <a:rPr lang="fr-FR" dirty="0" err="1"/>
              <a:t>Macedonia</a:t>
            </a:r>
            <a:endParaRPr lang="fr-FR" dirty="0"/>
          </a:p>
          <a:p>
            <a:r>
              <a:rPr lang="fr-FR" dirty="0"/>
              <a:t>NDICI: Ukraine &amp; Moldova</a:t>
            </a: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E412AD-7E62-4F6B-808B-785C81D796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4470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D84470-A55D-400F-B26F-D0DE4F464A2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7626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1. </a:t>
            </a:r>
            <a:r>
              <a:rPr lang="fr-FR" sz="1200" dirty="0"/>
              <a:t>Objectif : Tester, observer le fonctionnement dans la pratique, identifier les défis opérationnels et recueillir les retours d’expériences des utilisateurs</a:t>
            </a:r>
          </a:p>
          <a:p>
            <a:r>
              <a:rPr lang="fr-FR" dirty="0"/>
              <a:t>2. Renforcer leurs capacités institutionnelles, la collaboration et la mise en œuvre intégrée des politiques.</a:t>
            </a:r>
          </a:p>
          <a:p>
            <a:r>
              <a:rPr lang="fr-FR" dirty="0"/>
              <a:t>3. Expérimenter des solutions spatiales à faible coût et à faible risque, tout en collectant des données sur leurs effets.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4. Soutien des principes de gouvernance participative au cœur de la méthode URBACT.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5. Renforcer leur capacité à long terme à concevoir et mettre en œuvre des politiques efficaces.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6. Explorer comment les solutions peuvent être transférées et adaptées à différents contextes.</a:t>
            </a:r>
          </a:p>
        </p:txBody>
      </p:sp>
      <p:sp>
        <p:nvSpPr>
          <p:cNvPr id="4" name="Espace réservé du numéro de diapositive 3"/>
          <p:cNvSpPr>
            <a:spLocks noGrp="1"/>
          </p:cNvSpPr>
          <p:nvPr>
            <p:ph type="sldNum" sz="quarter" idx="5"/>
          </p:nvPr>
        </p:nvSpPr>
        <p:spPr/>
        <p:txBody>
          <a:bodyPr/>
          <a:lstStyle/>
          <a:p>
            <a:fld id="{6784EC64-8686-478E-B3DA-F0C4AD207CB2}" type="slidenum">
              <a:rPr lang="fr-FR" smtClean="0"/>
              <a:t>17</a:t>
            </a:fld>
            <a:endParaRPr lang="fr-FR"/>
          </a:p>
        </p:txBody>
      </p:sp>
    </p:spTree>
    <p:extLst>
      <p:ext uri="{BB962C8B-B14F-4D97-AF65-F5344CB8AC3E}">
        <p14:creationId xmlns:p14="http://schemas.microsoft.com/office/powerpoint/2010/main" val="11258568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BE4C66-4ECD-24B1-5655-7FD141C5F18A}"/>
              </a:ext>
            </a:extLst>
          </p:cNvPr>
          <p:cNvPicPr>
            <a:picLocks noChangeAspect="1"/>
          </p:cNvPicPr>
          <p:nvPr userDrawn="1"/>
        </p:nvPicPr>
        <p:blipFill>
          <a:blip r:embed="rId2"/>
          <a:srcRect/>
          <a:stretch/>
        </p:blipFill>
        <p:spPr>
          <a:xfrm>
            <a:off x="0" y="-2"/>
            <a:ext cx="18288000" cy="10287000"/>
          </a:xfrm>
          <a:prstGeom prst="rect">
            <a:avLst/>
          </a:prstGeom>
          <a:solidFill>
            <a:schemeClr val="bg1"/>
          </a:solidFill>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5" name="Espace réservé du texte 4">
            <a:extLst>
              <a:ext uri="{FF2B5EF4-FFF2-40B4-BE49-F238E27FC236}">
                <a16:creationId xmlns:a16="http://schemas.microsoft.com/office/drawing/2014/main" id="{A4CF6EC2-E4F5-A12F-3CA8-F341CF7480F0}"/>
              </a:ext>
            </a:extLst>
          </p:cNvPr>
          <p:cNvSpPr>
            <a:spLocks noGrp="1"/>
          </p:cNvSpPr>
          <p:nvPr>
            <p:ph type="body" sz="quarter" idx="11" hasCustomPrompt="1"/>
          </p:nvPr>
        </p:nvSpPr>
        <p:spPr>
          <a:xfrm>
            <a:off x="9144002" y="1400179"/>
            <a:ext cx="8426450" cy="4125554"/>
          </a:xfrm>
        </p:spPr>
        <p:txBody>
          <a:bodyPr anchor="b"/>
          <a:lstStyle>
            <a:lvl1pPr>
              <a:defRPr sz="7200"/>
            </a:lvl1pPr>
            <a:lvl2pPr>
              <a:spcBef>
                <a:spcPts val="36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65A27571-4E49-2B34-B447-A9D316927225}"/>
              </a:ext>
            </a:extLst>
          </p:cNvPr>
          <p:cNvSpPr>
            <a:spLocks noGrp="1"/>
          </p:cNvSpPr>
          <p:nvPr>
            <p:ph type="body" sz="quarter" idx="12"/>
          </p:nvPr>
        </p:nvSpPr>
        <p:spPr>
          <a:xfrm>
            <a:off x="9144002" y="6057902"/>
            <a:ext cx="8426450" cy="2279651"/>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3030043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3A630F9E-039A-E8A0-07BE-9D0DFF8334F8}"/>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221258558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41160375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6507042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284814261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23126867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14673800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1257300" y="3155156"/>
            <a:ext cx="15773400" cy="1988345"/>
          </a:xfrm>
          <a:prstGeom prst="rect">
            <a:avLst/>
          </a:prstGeom>
        </p:spPr>
        <p:txBody>
          <a:bodyPr/>
          <a:lstStyle>
            <a:lvl1pPr>
              <a:defRPr sz="36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1257300" y="4377668"/>
            <a:ext cx="15773400" cy="3383582"/>
          </a:xfrm>
          <a:prstGeom prst="rect">
            <a:avLst/>
          </a:prstGeom>
        </p:spPr>
        <p:txBody>
          <a:bodyPr/>
          <a:lstStyle>
            <a:lvl1pPr marL="0" indent="0" algn="l">
              <a:buFontTx/>
              <a:buNone/>
              <a:defRPr sz="27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7" name="Espace réservé de la date 1">
            <a:extLst>
              <a:ext uri="{FF2B5EF4-FFF2-40B4-BE49-F238E27FC236}">
                <a16:creationId xmlns:a16="http://schemas.microsoft.com/office/drawing/2014/main" id="{464A94A5-C5C5-68E4-2EB9-AD645EC930C5}"/>
              </a:ext>
            </a:extLst>
          </p:cNvPr>
          <p:cNvSpPr>
            <a:spLocks noGrp="1"/>
          </p:cNvSpPr>
          <p:nvPr>
            <p:ph type="dt" sz="half" idx="2"/>
          </p:nvPr>
        </p:nvSpPr>
        <p:spPr>
          <a:xfrm>
            <a:off x="1096956" y="9548941"/>
            <a:ext cx="4114800" cy="547688"/>
          </a:xfrm>
          <a:prstGeom prst="rect">
            <a:avLst/>
          </a:prstGeom>
        </p:spPr>
        <p:txBody>
          <a:bodyPr/>
          <a:lstStyle>
            <a:lvl1pP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27/03/2026</a:t>
            </a:fld>
            <a:endParaRPr lang="fr-FR" dirty="0"/>
          </a:p>
        </p:txBody>
      </p:sp>
      <p:sp>
        <p:nvSpPr>
          <p:cNvPr id="8" name="Espace réservé du pied de page 2">
            <a:extLst>
              <a:ext uri="{FF2B5EF4-FFF2-40B4-BE49-F238E27FC236}">
                <a16:creationId xmlns:a16="http://schemas.microsoft.com/office/drawing/2014/main" id="{1DA93480-5104-D5EE-7919-880117635FE0}"/>
              </a:ext>
            </a:extLst>
          </p:cNvPr>
          <p:cNvSpPr>
            <a:spLocks noGrp="1"/>
          </p:cNvSpPr>
          <p:nvPr>
            <p:ph type="ftr" sz="quarter" idx="3"/>
          </p:nvPr>
        </p:nvSpPr>
        <p:spPr>
          <a:xfrm>
            <a:off x="6057900" y="9534526"/>
            <a:ext cx="6172200" cy="547688"/>
          </a:xfrm>
          <a:prstGeom prst="rect">
            <a:avLst/>
          </a:prstGeom>
        </p:spPr>
        <p:txBody>
          <a:bodyPr/>
          <a:lstStyle>
            <a:lvl1pPr algn="ct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7673832-17AC-2315-6823-ED05BD2A65F9}"/>
              </a:ext>
            </a:extLst>
          </p:cNvPr>
          <p:cNvSpPr>
            <a:spLocks noGrp="1"/>
          </p:cNvSpPr>
          <p:nvPr>
            <p:ph type="sldNum" sz="quarter" idx="4"/>
          </p:nvPr>
        </p:nvSpPr>
        <p:spPr>
          <a:xfrm>
            <a:off x="13076244" y="9534526"/>
            <a:ext cx="4114800" cy="547688"/>
          </a:xfrm>
          <a:prstGeom prst="rect">
            <a:avLst/>
          </a:prstGeom>
        </p:spPr>
        <p:txBody>
          <a:bodyPr/>
          <a:lstStyle>
            <a:lvl1pPr algn="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29976566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1257300" y="3155156"/>
            <a:ext cx="15773400" cy="1988345"/>
          </a:xfrm>
          <a:prstGeom prst="rect">
            <a:avLst/>
          </a:prstGeom>
        </p:spPr>
        <p:txBody>
          <a:bodyPr/>
          <a:lstStyle>
            <a:lvl1pPr>
              <a:defRPr sz="36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1257300" y="4377668"/>
            <a:ext cx="15773400" cy="3383582"/>
          </a:xfrm>
          <a:prstGeom prst="rect">
            <a:avLst/>
          </a:prstGeom>
        </p:spPr>
        <p:txBody>
          <a:bodyPr/>
          <a:lstStyle>
            <a:lvl1pPr marL="0" indent="0" algn="l">
              <a:buFontTx/>
              <a:buNone/>
              <a:defRPr sz="27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7" name="Espace réservé de la date 1">
            <a:extLst>
              <a:ext uri="{FF2B5EF4-FFF2-40B4-BE49-F238E27FC236}">
                <a16:creationId xmlns:a16="http://schemas.microsoft.com/office/drawing/2014/main" id="{464A94A5-C5C5-68E4-2EB9-AD645EC930C5}"/>
              </a:ext>
            </a:extLst>
          </p:cNvPr>
          <p:cNvSpPr>
            <a:spLocks noGrp="1"/>
          </p:cNvSpPr>
          <p:nvPr>
            <p:ph type="dt" sz="half" idx="2"/>
          </p:nvPr>
        </p:nvSpPr>
        <p:spPr>
          <a:xfrm>
            <a:off x="1096956" y="9548941"/>
            <a:ext cx="4114800" cy="547688"/>
          </a:xfrm>
          <a:prstGeom prst="rect">
            <a:avLst/>
          </a:prstGeom>
        </p:spPr>
        <p:txBody>
          <a:bodyPr/>
          <a:lstStyle>
            <a:lvl1pP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27/03/2026</a:t>
            </a:fld>
            <a:endParaRPr lang="fr-FR" dirty="0"/>
          </a:p>
        </p:txBody>
      </p:sp>
      <p:sp>
        <p:nvSpPr>
          <p:cNvPr id="8" name="Espace réservé du pied de page 2">
            <a:extLst>
              <a:ext uri="{FF2B5EF4-FFF2-40B4-BE49-F238E27FC236}">
                <a16:creationId xmlns:a16="http://schemas.microsoft.com/office/drawing/2014/main" id="{1DA93480-5104-D5EE-7919-880117635FE0}"/>
              </a:ext>
            </a:extLst>
          </p:cNvPr>
          <p:cNvSpPr>
            <a:spLocks noGrp="1"/>
          </p:cNvSpPr>
          <p:nvPr>
            <p:ph type="ftr" sz="quarter" idx="3"/>
          </p:nvPr>
        </p:nvSpPr>
        <p:spPr>
          <a:xfrm>
            <a:off x="6057900" y="9534526"/>
            <a:ext cx="6172200" cy="547688"/>
          </a:xfrm>
          <a:prstGeom prst="rect">
            <a:avLst/>
          </a:prstGeom>
        </p:spPr>
        <p:txBody>
          <a:bodyPr/>
          <a:lstStyle>
            <a:lvl1pPr algn="ct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7673832-17AC-2315-6823-ED05BD2A65F9}"/>
              </a:ext>
            </a:extLst>
          </p:cNvPr>
          <p:cNvSpPr>
            <a:spLocks noGrp="1"/>
          </p:cNvSpPr>
          <p:nvPr>
            <p:ph type="sldNum" sz="quarter" idx="4"/>
          </p:nvPr>
        </p:nvSpPr>
        <p:spPr>
          <a:xfrm>
            <a:off x="13076244" y="9534526"/>
            <a:ext cx="4114800" cy="547688"/>
          </a:xfrm>
          <a:prstGeom prst="rect">
            <a:avLst/>
          </a:prstGeom>
        </p:spPr>
        <p:txBody>
          <a:bodyPr/>
          <a:lstStyle>
            <a:lvl1pPr algn="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144377725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D76189A-192D-547F-6BC2-90859F8D6EAF}"/>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endParaRPr lang="fr-FR"/>
          </a:p>
        </p:txBody>
      </p:sp>
      <p:sp>
        <p:nvSpPr>
          <p:cNvPr id="3" name="Sous-titre 2">
            <a:extLst>
              <a:ext uri="{FF2B5EF4-FFF2-40B4-BE49-F238E27FC236}">
                <a16:creationId xmlns:a16="http://schemas.microsoft.com/office/drawing/2014/main" id="{C864F677-4D59-2726-0645-77AA972A5E16}"/>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fr-FR"/>
          </a:p>
        </p:txBody>
      </p:sp>
      <p:sp>
        <p:nvSpPr>
          <p:cNvPr id="4" name="Espace réservé de la date 3">
            <a:extLst>
              <a:ext uri="{FF2B5EF4-FFF2-40B4-BE49-F238E27FC236}">
                <a16:creationId xmlns:a16="http://schemas.microsoft.com/office/drawing/2014/main" id="{69895259-6C8B-C995-4CA2-01E5E75B4FA6}"/>
              </a:ext>
            </a:extLst>
          </p:cNvPr>
          <p:cNvSpPr>
            <a:spLocks noGrp="1"/>
          </p:cNvSpPr>
          <p:nvPr>
            <p:ph type="dt" sz="half" idx="10"/>
          </p:nvPr>
        </p:nvSpPr>
        <p:spPr>
          <a:xfrm>
            <a:off x="1257300" y="9534526"/>
            <a:ext cx="4114800" cy="547688"/>
          </a:xfrm>
          <a:prstGeom prst="rect">
            <a:avLst/>
          </a:prstGeom>
        </p:spPr>
        <p:txBody>
          <a:bodyPr/>
          <a:lstStyle/>
          <a:p>
            <a:fld id="{24013E9D-08C0-444E-86A4-5E77040F46C6}" type="datetime1">
              <a:rPr lang="fr-FR" smtClean="0"/>
              <a:t>27/03/2026</a:t>
            </a:fld>
            <a:endParaRPr lang="fr-FR"/>
          </a:p>
        </p:txBody>
      </p:sp>
      <p:sp>
        <p:nvSpPr>
          <p:cNvPr id="5" name="Espace réservé du pied de page 4">
            <a:extLst>
              <a:ext uri="{FF2B5EF4-FFF2-40B4-BE49-F238E27FC236}">
                <a16:creationId xmlns:a16="http://schemas.microsoft.com/office/drawing/2014/main" id="{8432AE69-D853-653C-8D0C-80FF90C8B86F}"/>
              </a:ext>
            </a:extLst>
          </p:cNvPr>
          <p:cNvSpPr>
            <a:spLocks noGrp="1"/>
          </p:cNvSpPr>
          <p:nvPr>
            <p:ph type="ftr" sz="quarter" idx="11"/>
          </p:nvPr>
        </p:nvSpPr>
        <p:spPr>
          <a:xfrm>
            <a:off x="6057900" y="9534526"/>
            <a:ext cx="6172200" cy="547688"/>
          </a:xfrm>
          <a:prstGeom prst="rect">
            <a:avLst/>
          </a:prstGeom>
        </p:spPr>
        <p:txBody>
          <a:bodyPr/>
          <a:lstStyle/>
          <a:p>
            <a:r>
              <a:rPr lang="fr-FR"/>
              <a:t>Nom de la présentation</a:t>
            </a:r>
          </a:p>
        </p:txBody>
      </p:sp>
      <p:sp>
        <p:nvSpPr>
          <p:cNvPr id="6" name="Espace réservé du numéro de diapositive 5">
            <a:extLst>
              <a:ext uri="{FF2B5EF4-FFF2-40B4-BE49-F238E27FC236}">
                <a16:creationId xmlns:a16="http://schemas.microsoft.com/office/drawing/2014/main" id="{5C4528BA-FEF4-B833-BB93-59C461660EF4}"/>
              </a:ext>
            </a:extLst>
          </p:cNvPr>
          <p:cNvSpPr>
            <a:spLocks noGrp="1"/>
          </p:cNvSpPr>
          <p:nvPr>
            <p:ph type="sldNum" sz="quarter" idx="12"/>
          </p:nvPr>
        </p:nvSpPr>
        <p:spPr>
          <a:xfrm>
            <a:off x="12915900" y="9534526"/>
            <a:ext cx="4114800" cy="547688"/>
          </a:xfrm>
          <a:prstGeom prst="rect">
            <a:avLst/>
          </a:prstGeom>
        </p:spPr>
        <p:txBody>
          <a:bodyPr/>
          <a:lstStyle/>
          <a:p>
            <a:fld id="{BACD2F9F-886D-ED41-8A5B-195909DC21DD}" type="slidenum">
              <a:rPr lang="fr-FR" smtClean="0"/>
              <a:t>‹N°›</a:t>
            </a:fld>
            <a:endParaRPr lang="fr-FR"/>
          </a:p>
        </p:txBody>
      </p:sp>
    </p:spTree>
    <p:extLst>
      <p:ext uri="{BB962C8B-B14F-4D97-AF65-F5344CB8AC3E}">
        <p14:creationId xmlns:p14="http://schemas.microsoft.com/office/powerpoint/2010/main" val="375084721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8288000" cy="10287000"/>
          </a:xfrm>
          <a:prstGeom prst="rect">
            <a:avLst/>
          </a:prstGeom>
          <a:ln>
            <a:noFill/>
          </a:ln>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11" name="Rectangle 10">
            <a:extLst>
              <a:ext uri="{FF2B5EF4-FFF2-40B4-BE49-F238E27FC236}">
                <a16:creationId xmlns:a16="http://schemas.microsoft.com/office/drawing/2014/main" id="{F7985688-252D-98A3-BE79-24D817D698B9}"/>
              </a:ext>
            </a:extLst>
          </p:cNvPr>
          <p:cNvSpPr/>
          <p:nvPr userDrawn="1"/>
        </p:nvSpPr>
        <p:spPr>
          <a:xfrm>
            <a:off x="-6349" y="1"/>
            <a:ext cx="9150350" cy="8804278"/>
          </a:xfrm>
          <a:custGeom>
            <a:avLst/>
            <a:gdLst>
              <a:gd name="connsiteX0" fmla="*/ 0 w 4572000"/>
              <a:gd name="connsiteY0" fmla="*/ 0 h 4408489"/>
              <a:gd name="connsiteX1" fmla="*/ 4572000 w 4572000"/>
              <a:gd name="connsiteY1" fmla="*/ 0 h 4408489"/>
              <a:gd name="connsiteX2" fmla="*/ 4572000 w 4572000"/>
              <a:gd name="connsiteY2" fmla="*/ 4408489 h 4408489"/>
              <a:gd name="connsiteX3" fmla="*/ 0 w 4572000"/>
              <a:gd name="connsiteY3" fmla="*/ 4408489 h 4408489"/>
              <a:gd name="connsiteX4" fmla="*/ 0 w 4572000"/>
              <a:gd name="connsiteY4"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4408489 h 4408489"/>
              <a:gd name="connsiteX4" fmla="*/ 0 w 4572000"/>
              <a:gd name="connsiteY4" fmla="*/ 4408489 h 4408489"/>
              <a:gd name="connsiteX5" fmla="*/ 0 w 4572000"/>
              <a:gd name="connsiteY5"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1473200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057650 w 4572000"/>
              <a:gd name="connsiteY3" fmla="*/ 113347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210050 w 4572000"/>
              <a:gd name="connsiteY3" fmla="*/ 113982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11664"/>
              <a:gd name="connsiteX1" fmla="*/ 4572000 w 4572000"/>
              <a:gd name="connsiteY1" fmla="*/ 0 h 4411664"/>
              <a:gd name="connsiteX2" fmla="*/ 4572000 w 4572000"/>
              <a:gd name="connsiteY2" fmla="*/ 1136650 h 4411664"/>
              <a:gd name="connsiteX3" fmla="*/ 4210050 w 4572000"/>
              <a:gd name="connsiteY3" fmla="*/ 1139825 h 4411664"/>
              <a:gd name="connsiteX4" fmla="*/ 4279900 w 4572000"/>
              <a:gd name="connsiteY4" fmla="*/ 4411664 h 4411664"/>
              <a:gd name="connsiteX5" fmla="*/ 0 w 4572000"/>
              <a:gd name="connsiteY5" fmla="*/ 4408489 h 4411664"/>
              <a:gd name="connsiteX6" fmla="*/ 0 w 4572000"/>
              <a:gd name="connsiteY6" fmla="*/ 0 h 4411664"/>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181475 w 4572000"/>
              <a:gd name="connsiteY4" fmla="*/ 4414839 h 4414839"/>
              <a:gd name="connsiteX5" fmla="*/ 0 w 4572000"/>
              <a:gd name="connsiteY5" fmla="*/ 4408489 h 4414839"/>
              <a:gd name="connsiteX6" fmla="*/ 0 w 4572000"/>
              <a:gd name="connsiteY6" fmla="*/ 0 h 4414839"/>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213225 w 4572000"/>
              <a:gd name="connsiteY4" fmla="*/ 4414839 h 4414839"/>
              <a:gd name="connsiteX5" fmla="*/ 0 w 4572000"/>
              <a:gd name="connsiteY5" fmla="*/ 4408489 h 4414839"/>
              <a:gd name="connsiteX6" fmla="*/ 0 w 4572000"/>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9825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0300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08489"/>
              <a:gd name="connsiteX1" fmla="*/ 4572000 w 4575175"/>
              <a:gd name="connsiteY1" fmla="*/ 0 h 4408489"/>
              <a:gd name="connsiteX2" fmla="*/ 4575175 w 4575175"/>
              <a:gd name="connsiteY2" fmla="*/ 1130300 h 4408489"/>
              <a:gd name="connsiteX3" fmla="*/ 4210050 w 4575175"/>
              <a:gd name="connsiteY3" fmla="*/ 1130300 h 4408489"/>
              <a:gd name="connsiteX4" fmla="*/ 4213225 w 4575175"/>
              <a:gd name="connsiteY4" fmla="*/ 4402139 h 4408489"/>
              <a:gd name="connsiteX5" fmla="*/ 0 w 4575175"/>
              <a:gd name="connsiteY5" fmla="*/ 4408489 h 4408489"/>
              <a:gd name="connsiteX6" fmla="*/ 0 w 4575175"/>
              <a:gd name="connsiteY6" fmla="*/ 0 h 4408489"/>
              <a:gd name="connsiteX0" fmla="*/ 0 w 4575175"/>
              <a:gd name="connsiteY0" fmla="*/ 0 h 4402139"/>
              <a:gd name="connsiteX1" fmla="*/ 4572000 w 4575175"/>
              <a:gd name="connsiteY1" fmla="*/ 0 h 4402139"/>
              <a:gd name="connsiteX2" fmla="*/ 4575175 w 4575175"/>
              <a:gd name="connsiteY2" fmla="*/ 1130300 h 4402139"/>
              <a:gd name="connsiteX3" fmla="*/ 4210050 w 4575175"/>
              <a:gd name="connsiteY3" fmla="*/ 1130300 h 4402139"/>
              <a:gd name="connsiteX4" fmla="*/ 4213225 w 4575175"/>
              <a:gd name="connsiteY4" fmla="*/ 4402139 h 4402139"/>
              <a:gd name="connsiteX5" fmla="*/ 0 w 4575175"/>
              <a:gd name="connsiteY5" fmla="*/ 4402139 h 4402139"/>
              <a:gd name="connsiteX6" fmla="*/ 0 w 4575175"/>
              <a:gd name="connsiteY6" fmla="*/ 0 h 44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175" h="4402139">
                <a:moveTo>
                  <a:pt x="0" y="0"/>
                </a:moveTo>
                <a:lnTo>
                  <a:pt x="4572000" y="0"/>
                </a:lnTo>
                <a:cubicBezTo>
                  <a:pt x="4573058" y="376767"/>
                  <a:pt x="4574117" y="753533"/>
                  <a:pt x="4575175" y="1130300"/>
                </a:cubicBezTo>
                <a:lnTo>
                  <a:pt x="4210050" y="1130300"/>
                </a:lnTo>
                <a:cubicBezTo>
                  <a:pt x="4211108" y="2221971"/>
                  <a:pt x="4212167" y="3310468"/>
                  <a:pt x="4213225" y="4402139"/>
                </a:cubicBezTo>
                <a:lnTo>
                  <a:pt x="0" y="4402139"/>
                </a:lnTo>
                <a:lnTo>
                  <a:pt x="0" y="0"/>
                </a:lnTo>
                <a:close/>
              </a:path>
            </a:pathLst>
          </a:custGeom>
          <a:solidFill>
            <a:srgbClr val="16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13" name="Image 12">
            <a:extLst>
              <a:ext uri="{FF2B5EF4-FFF2-40B4-BE49-F238E27FC236}">
                <a16:creationId xmlns:a16="http://schemas.microsoft.com/office/drawing/2014/main" id="{B2B208DD-7235-D5A3-81D7-3D0E7A907C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 y="465138"/>
            <a:ext cx="10591800" cy="7874000"/>
          </a:xfrm>
          <a:prstGeom prst="rect">
            <a:avLst/>
          </a:prstGeom>
        </p:spPr>
      </p:pic>
      <p:sp>
        <p:nvSpPr>
          <p:cNvPr id="5" name="Espace réservé du texte 4">
            <a:extLst>
              <a:ext uri="{FF2B5EF4-FFF2-40B4-BE49-F238E27FC236}">
                <a16:creationId xmlns:a16="http://schemas.microsoft.com/office/drawing/2014/main" id="{96F47F3D-B676-94D8-AF6D-90419AC3CC4B}"/>
              </a:ext>
            </a:extLst>
          </p:cNvPr>
          <p:cNvSpPr>
            <a:spLocks noGrp="1"/>
          </p:cNvSpPr>
          <p:nvPr>
            <p:ph type="body" sz="quarter" idx="11" hasCustomPrompt="1"/>
          </p:nvPr>
        </p:nvSpPr>
        <p:spPr>
          <a:xfrm>
            <a:off x="9143999" y="2406651"/>
            <a:ext cx="8248650" cy="3414046"/>
          </a:xfrm>
        </p:spPr>
        <p:txBody>
          <a:bodyPr anchor="b"/>
          <a:lstStyle>
            <a:lvl1pPr>
              <a:defRPr sz="6400"/>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2847981F-D55D-C0E2-8E3C-5E08D6C9385D}"/>
              </a:ext>
            </a:extLst>
          </p:cNvPr>
          <p:cNvSpPr>
            <a:spLocks noGrp="1"/>
          </p:cNvSpPr>
          <p:nvPr>
            <p:ph type="body" sz="quarter" idx="12"/>
          </p:nvPr>
        </p:nvSpPr>
        <p:spPr>
          <a:xfrm>
            <a:off x="9144001" y="6096000"/>
            <a:ext cx="8239126"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21399795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15" name="Espace réservé pour une image  14">
            <a:extLst>
              <a:ext uri="{FF2B5EF4-FFF2-40B4-BE49-F238E27FC236}">
                <a16:creationId xmlns:a16="http://schemas.microsoft.com/office/drawing/2014/main" id="{2C883ADE-4553-26FE-F84D-417FE4E9E786}"/>
              </a:ext>
            </a:extLst>
          </p:cNvPr>
          <p:cNvSpPr>
            <a:spLocks noGrp="1"/>
          </p:cNvSpPr>
          <p:nvPr>
            <p:ph type="pic" sz="quarter" idx="11" hasCustomPrompt="1"/>
          </p:nvPr>
        </p:nvSpPr>
        <p:spPr>
          <a:xfrm>
            <a:off x="-1" y="-1"/>
            <a:ext cx="9163966" cy="881697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983" h="4408488">
                <a:moveTo>
                  <a:pt x="0" y="0"/>
                </a:moveTo>
                <a:lnTo>
                  <a:pt x="4581983" y="0"/>
                </a:lnTo>
                <a:lnTo>
                  <a:pt x="4581983" y="1131886"/>
                </a:lnTo>
                <a:lnTo>
                  <a:pt x="4223210" y="1131886"/>
                </a:lnTo>
                <a:lnTo>
                  <a:pt x="4223210" y="4408487"/>
                </a:lnTo>
                <a:lnTo>
                  <a:pt x="4581983" y="4408487"/>
                </a:lnTo>
                <a:lnTo>
                  <a:pt x="4581983" y="4408488"/>
                </a:lnTo>
                <a:lnTo>
                  <a:pt x="0" y="4408488"/>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2" name="Espace réservé du texte 4">
            <a:extLst>
              <a:ext uri="{FF2B5EF4-FFF2-40B4-BE49-F238E27FC236}">
                <a16:creationId xmlns:a16="http://schemas.microsoft.com/office/drawing/2014/main" id="{CBEFD927-43CC-DFA5-4A31-17770D4BEA5D}"/>
              </a:ext>
            </a:extLst>
          </p:cNvPr>
          <p:cNvSpPr>
            <a:spLocks noGrp="1"/>
          </p:cNvSpPr>
          <p:nvPr>
            <p:ph type="body" sz="quarter" idx="13" hasCustomPrompt="1"/>
          </p:nvPr>
        </p:nvSpPr>
        <p:spPr>
          <a:xfrm>
            <a:off x="9143999" y="2406651"/>
            <a:ext cx="8248650" cy="3414046"/>
          </a:xfrm>
        </p:spPr>
        <p:txBody>
          <a:bodyPr anchor="b"/>
          <a:lstStyle>
            <a:lvl1pPr>
              <a:defRPr sz="6400"/>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8EA9755B-4175-8C92-41C3-E992A4B2BE85}"/>
              </a:ext>
            </a:extLst>
          </p:cNvPr>
          <p:cNvSpPr>
            <a:spLocks noGrp="1"/>
          </p:cNvSpPr>
          <p:nvPr>
            <p:ph type="body" sz="quarter" idx="14"/>
          </p:nvPr>
        </p:nvSpPr>
        <p:spPr>
          <a:xfrm>
            <a:off x="9144001" y="6096000"/>
            <a:ext cx="8239126"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1450535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7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561C13C6-7FFE-F028-199F-7C6321432B41}"/>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8657935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1941921" y="2271431"/>
            <a:ext cx="14941142" cy="1970630"/>
          </a:xfrm>
        </p:spPr>
        <p:txBody>
          <a:bodyPr anchor="b" anchorCtr="0"/>
          <a:lstStyle>
            <a:lvl1pPr>
              <a:defRPr sz="7200" b="1" i="0">
                <a:solidFill>
                  <a:srgbClr val="164194"/>
                </a:solidFill>
                <a:latin typeface="Century Gothic" panose="020B0502020202020204" pitchFamily="34" charset="0"/>
              </a:defRPr>
            </a:lvl1pPr>
          </a:lstStyle>
          <a:p>
            <a:r>
              <a:rPr lang="en-US" dirty="0"/>
              <a:t>Chapter title</a:t>
            </a:r>
          </a:p>
        </p:txBody>
      </p:sp>
      <p:sp>
        <p:nvSpPr>
          <p:cNvPr id="3" name="Text Placeholder 2"/>
          <p:cNvSpPr>
            <a:spLocks noGrp="1"/>
          </p:cNvSpPr>
          <p:nvPr>
            <p:ph type="body" idx="1" hasCustomPrompt="1"/>
          </p:nvPr>
        </p:nvSpPr>
        <p:spPr>
          <a:xfrm>
            <a:off x="1941920" y="4242060"/>
            <a:ext cx="14941140" cy="3073140"/>
          </a:xfrm>
        </p:spPr>
        <p:txBody>
          <a:bodyPr tIns="72000" anchor="t" anchorCtr="0"/>
          <a:lstStyle>
            <a:lvl1pPr marL="0" indent="0">
              <a:buNone/>
              <a:defRPr sz="6000" b="1" i="0">
                <a:solidFill>
                  <a:srgbClr val="A3ADD8"/>
                </a:solidFill>
                <a:latin typeface="Century Gothic" panose="020B0502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dirty="0" err="1"/>
              <a:t>Subtitle</a:t>
            </a:r>
            <a:endParaRPr lang="fr-FR" dirty="0"/>
          </a:p>
        </p:txBody>
      </p:sp>
      <p:sp>
        <p:nvSpPr>
          <p:cNvPr id="7" name="Date Placeholder 6"/>
          <p:cNvSpPr>
            <a:spLocks noGrp="1"/>
          </p:cNvSpPr>
          <p:nvPr>
            <p:ph type="dt" sz="half" idx="10"/>
          </p:nvPr>
        </p:nvSpPr>
        <p:spPr/>
        <p:txBody>
          <a:bodyPr/>
          <a:lstStyle/>
          <a:p>
            <a:fld id="{D6C62EFD-87C1-C84D-86DE-6E0366F61D8F}" type="datetimeFigureOut">
              <a:rPr lang="fr-FR" smtClean="0"/>
              <a:t>27/03/2026</a:t>
            </a:fld>
            <a:endParaRPr lang="fr-FR" dirty="0"/>
          </a:p>
        </p:txBody>
      </p:sp>
    </p:spTree>
    <p:extLst>
      <p:ext uri="{BB962C8B-B14F-4D97-AF65-F5344CB8AC3E}">
        <p14:creationId xmlns:p14="http://schemas.microsoft.com/office/powerpoint/2010/main" val="34530273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a:solidFill>
            <a:schemeClr val="bg1"/>
          </a:solidFill>
        </p:spPr>
      </p:pic>
      <p:sp>
        <p:nvSpPr>
          <p:cNvPr id="2" name="Title 1"/>
          <p:cNvSpPr>
            <a:spLocks noGrp="1"/>
          </p:cNvSpPr>
          <p:nvPr>
            <p:ph type="title" hasCustomPrompt="1"/>
          </p:nvPr>
        </p:nvSpPr>
        <p:spPr>
          <a:xfrm>
            <a:off x="1126676" y="2263779"/>
            <a:ext cx="6286500" cy="1978282"/>
          </a:xfrm>
        </p:spPr>
        <p:txBody>
          <a:bodyPr lIns="180000" tIns="0" anchor="b" anchorCtr="0"/>
          <a:lstStyle>
            <a:lvl1pPr>
              <a:lnSpc>
                <a:spcPct val="100000"/>
              </a:lnSpc>
              <a:defRPr sz="7200" b="1" i="0">
                <a:solidFill>
                  <a:srgbClr val="164194"/>
                </a:solidFill>
                <a:latin typeface="Century Gothic" panose="020B0502020202020204" pitchFamily="34" charset="0"/>
              </a:defRPr>
            </a:lvl1pPr>
          </a:lstStyle>
          <a:p>
            <a:r>
              <a:rPr lang="fr-FR" dirty="0"/>
              <a:t>Titre du chapitre</a:t>
            </a:r>
            <a:endParaRPr lang="en-US" dirty="0"/>
          </a:p>
        </p:txBody>
      </p:sp>
      <p:sp>
        <p:nvSpPr>
          <p:cNvPr id="3" name="Text Placeholder 2"/>
          <p:cNvSpPr>
            <a:spLocks noGrp="1"/>
          </p:cNvSpPr>
          <p:nvPr>
            <p:ph type="body" idx="1" hasCustomPrompt="1"/>
          </p:nvPr>
        </p:nvSpPr>
        <p:spPr>
          <a:xfrm>
            <a:off x="1126676" y="4242060"/>
            <a:ext cx="6286500" cy="3073140"/>
          </a:xfrm>
        </p:spPr>
        <p:txBody>
          <a:bodyPr lIns="180000" tIns="72000" anchor="t" anchorCtr="0"/>
          <a:lstStyle>
            <a:lvl1pPr marL="0" indent="0">
              <a:buNone/>
              <a:defRPr sz="6000" b="1" i="0">
                <a:solidFill>
                  <a:srgbClr val="A3ADD8"/>
                </a:solidFill>
                <a:latin typeface="Century Gothic" panose="020B0502020202020204" pitchFamily="34" charset="0"/>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fr-FR" dirty="0" err="1"/>
              <a:t>Subtitle</a:t>
            </a:r>
            <a:endParaRPr lang="fr-FR" dirty="0"/>
          </a:p>
        </p:txBody>
      </p:sp>
      <p:sp>
        <p:nvSpPr>
          <p:cNvPr id="4" name="Espace réservé pour une image  14">
            <a:extLst>
              <a:ext uri="{FF2B5EF4-FFF2-40B4-BE49-F238E27FC236}">
                <a16:creationId xmlns:a16="http://schemas.microsoft.com/office/drawing/2014/main" id="{C75C1FE2-12F6-1BB0-C361-7DE843A93B56}"/>
              </a:ext>
            </a:extLst>
          </p:cNvPr>
          <p:cNvSpPr>
            <a:spLocks noGrp="1"/>
          </p:cNvSpPr>
          <p:nvPr>
            <p:ph type="pic" sz="quarter" idx="11" hasCustomPrompt="1"/>
          </p:nvPr>
        </p:nvSpPr>
        <p:spPr>
          <a:xfrm>
            <a:off x="9144001" y="0"/>
            <a:ext cx="9163966" cy="102870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e la date 4">
            <a:extLst>
              <a:ext uri="{FF2B5EF4-FFF2-40B4-BE49-F238E27FC236}">
                <a16:creationId xmlns:a16="http://schemas.microsoft.com/office/drawing/2014/main" id="{54C9169D-3364-A119-3F58-061F7506397B}"/>
              </a:ext>
            </a:extLst>
          </p:cNvPr>
          <p:cNvSpPr>
            <a:spLocks noGrp="1"/>
          </p:cNvSpPr>
          <p:nvPr>
            <p:ph type="dt" sz="half" idx="12"/>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3269706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27/03/2026</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717550" y="2263776"/>
            <a:ext cx="16852900" cy="655320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107071985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0AA28E97-AEDD-1D34-13AE-D54B5AD391D8}"/>
              </a:ext>
            </a:extLst>
          </p:cNvPr>
          <p:cNvSpPr>
            <a:spLocks noGrp="1"/>
          </p:cNvSpPr>
          <p:nvPr>
            <p:ph type="dt" sz="half" idx="12"/>
          </p:nvPr>
        </p:nvSpPr>
        <p:spPr/>
        <p:txBody>
          <a:bodyPr/>
          <a:lstStyle/>
          <a:p>
            <a:fld id="{D6C62EFD-87C1-C84D-86DE-6E0366F61D8F}" type="datetimeFigureOut">
              <a:rPr lang="fr-FR" smtClean="0"/>
              <a:pPr/>
              <a:t>27/03/2026</a:t>
            </a:fld>
            <a:endParaRPr lang="fr-FR" dirty="0"/>
          </a:p>
        </p:txBody>
      </p:sp>
      <p:sp>
        <p:nvSpPr>
          <p:cNvPr id="5" name="Text Placeholder 4">
            <a:extLst>
              <a:ext uri="{FF2B5EF4-FFF2-40B4-BE49-F238E27FC236}">
                <a16:creationId xmlns:a16="http://schemas.microsoft.com/office/drawing/2014/main" id="{9CCA05B5-60A1-FB1D-C016-5982D0C40407}"/>
              </a:ext>
            </a:extLst>
          </p:cNvPr>
          <p:cNvSpPr>
            <a:spLocks noGrp="1"/>
          </p:cNvSpPr>
          <p:nvPr>
            <p:ph type="body" sz="quarter" idx="13"/>
          </p:nvPr>
        </p:nvSpPr>
        <p:spPr>
          <a:xfrm>
            <a:off x="717551"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a:extLst>
              <a:ext uri="{FF2B5EF4-FFF2-40B4-BE49-F238E27FC236}">
                <a16:creationId xmlns:a16="http://schemas.microsoft.com/office/drawing/2014/main" id="{86D94AE6-2DB3-67DF-DC8B-F6F3476E1ACE}"/>
              </a:ext>
            </a:extLst>
          </p:cNvPr>
          <p:cNvSpPr>
            <a:spLocks noGrp="1"/>
          </p:cNvSpPr>
          <p:nvPr>
            <p:ph type="body" sz="quarter" idx="14"/>
          </p:nvPr>
        </p:nvSpPr>
        <p:spPr>
          <a:xfrm>
            <a:off x="9791701"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210238026"/>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19"/>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en-GB" noProof="0" dirty="0"/>
              <a:t>Click here to insert an image
</a:t>
            </a:r>
          </a:p>
        </p:txBody>
      </p:sp>
      <p:sp>
        <p:nvSpPr>
          <p:cNvPr id="3" name="Espace réservé de la date 2">
            <a:extLst>
              <a:ext uri="{FF2B5EF4-FFF2-40B4-BE49-F238E27FC236}">
                <a16:creationId xmlns:a16="http://schemas.microsoft.com/office/drawing/2014/main" id="{0979ECFD-6E5B-EAD9-8464-42415C31339C}"/>
              </a:ext>
            </a:extLst>
          </p:cNvPr>
          <p:cNvSpPr>
            <a:spLocks noGrp="1"/>
          </p:cNvSpPr>
          <p:nvPr>
            <p:ph type="dt" sz="half" idx="13"/>
          </p:nvPr>
        </p:nvSpPr>
        <p:spPr/>
        <p:txBody>
          <a:bodyPr/>
          <a:lstStyle/>
          <a:p>
            <a:fld id="{D6C62EFD-87C1-C84D-86DE-6E0366F61D8F}" type="datetimeFigureOut">
              <a:rPr lang="fr-FR" smtClean="0"/>
              <a:pPr/>
              <a:t>27/03/2026</a:t>
            </a:fld>
            <a:endParaRPr lang="fr-FR" dirty="0"/>
          </a:p>
        </p:txBody>
      </p:sp>
      <p:sp>
        <p:nvSpPr>
          <p:cNvPr id="6" name="Text Placeholder 5">
            <a:extLst>
              <a:ext uri="{FF2B5EF4-FFF2-40B4-BE49-F238E27FC236}">
                <a16:creationId xmlns:a16="http://schemas.microsoft.com/office/drawing/2014/main" id="{4194B028-9217-11D2-CDE5-B5E8320F741E}"/>
              </a:ext>
            </a:extLst>
          </p:cNvPr>
          <p:cNvSpPr>
            <a:spLocks noGrp="1"/>
          </p:cNvSpPr>
          <p:nvPr>
            <p:ph type="body" sz="quarter" idx="14"/>
          </p:nvPr>
        </p:nvSpPr>
        <p:spPr>
          <a:xfrm>
            <a:off x="717551"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962152987"/>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Espace réservé pour une image  14">
            <a:extLst>
              <a:ext uri="{FF2B5EF4-FFF2-40B4-BE49-F238E27FC236}">
                <a16:creationId xmlns:a16="http://schemas.microsoft.com/office/drawing/2014/main" id="{BFAD359F-1BB7-FEE5-A0C4-73C78D08FD26}"/>
              </a:ext>
            </a:extLst>
          </p:cNvPr>
          <p:cNvSpPr>
            <a:spLocks noGrp="1"/>
          </p:cNvSpPr>
          <p:nvPr>
            <p:ph type="pic" sz="quarter" idx="11" hasCustomPrompt="1"/>
          </p:nvPr>
        </p:nvSpPr>
        <p:spPr>
          <a:xfrm>
            <a:off x="863601" y="2263777"/>
            <a:ext cx="12455526" cy="640715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a:t>Click here to insert an image
</a:t>
            </a:r>
            <a:endParaRPr lang="fr-FR" dirty="0"/>
          </a:p>
        </p:txBody>
      </p:sp>
      <p:sp>
        <p:nvSpPr>
          <p:cNvPr id="2" name="Title 1"/>
          <p:cNvSpPr>
            <a:spLocks noGrp="1"/>
          </p:cNvSpPr>
          <p:nvPr>
            <p:ph type="title" hasCustomPrompt="1"/>
          </p:nvPr>
        </p:nvSpPr>
        <p:spPr/>
        <p:txBody>
          <a:bodyPr/>
          <a:lstStyle/>
          <a:p>
            <a:r>
              <a:rPr lang="fr-FR" dirty="0"/>
              <a:t>Surtitre de la page</a:t>
            </a:r>
            <a:endParaRPr lang="en-US" dirty="0"/>
          </a:p>
        </p:txBody>
      </p:sp>
      <p:sp>
        <p:nvSpPr>
          <p:cNvPr id="10" name="Espace réservé du texte 9">
            <a:extLst>
              <a:ext uri="{FF2B5EF4-FFF2-40B4-BE49-F238E27FC236}">
                <a16:creationId xmlns:a16="http://schemas.microsoft.com/office/drawing/2014/main" id="{100446E7-D744-C586-00ED-6A6FAB601C9E}"/>
              </a:ext>
            </a:extLst>
          </p:cNvPr>
          <p:cNvSpPr>
            <a:spLocks noGrp="1"/>
          </p:cNvSpPr>
          <p:nvPr>
            <p:ph type="body" sz="quarter" idx="12" hasCustomPrompt="1"/>
          </p:nvPr>
        </p:nvSpPr>
        <p:spPr>
          <a:xfrm>
            <a:off x="12947650" y="2747051"/>
            <a:ext cx="4622800" cy="1429586"/>
          </a:xfrm>
          <a:solidFill>
            <a:srgbClr val="FF917F"/>
          </a:solidFill>
        </p:spPr>
        <p:txBody>
          <a:bodyPr lIns="144000" tIns="144000" rIns="144000" bIns="144000">
            <a:spAutoFit/>
          </a:bodyPr>
          <a:lstStyle>
            <a:lvl1pPr>
              <a:defRPr sz="3200" b="1" i="0">
                <a:solidFill>
                  <a:schemeClr val="bg1"/>
                </a:solidFill>
                <a:latin typeface="Century Gothic" panose="020B0502020202020204" pitchFamily="34" charset="0"/>
              </a:defRPr>
            </a:lvl1pPr>
            <a:lvl2pPr marL="536576" indent="-260350">
              <a:buFont typeface="Arial" panose="020B0604020202020204" pitchFamily="34" charset="0"/>
              <a:buChar char="•"/>
              <a:tabLst/>
              <a:defRPr sz="3200" b="1" i="0">
                <a:solidFill>
                  <a:schemeClr val="bg1"/>
                </a:solidFill>
                <a:latin typeface="Century Gothic" panose="020B0502020202020204" pitchFamily="34" charset="0"/>
              </a:defRPr>
            </a:lvl2pPr>
            <a:lvl3pPr>
              <a:defRPr sz="3200" b="1" i="0">
                <a:solidFill>
                  <a:schemeClr val="bg1"/>
                </a:solidFill>
                <a:latin typeface="Century Gothic" panose="020B0502020202020204" pitchFamily="34" charset="0"/>
              </a:defRPr>
            </a:lvl3pPr>
            <a:lvl4pPr>
              <a:defRPr sz="3200" b="1" i="0">
                <a:solidFill>
                  <a:schemeClr val="bg1"/>
                </a:solidFill>
                <a:latin typeface="Century Gothic" panose="020B0502020202020204" pitchFamily="34" charset="0"/>
              </a:defRPr>
            </a:lvl4pPr>
            <a:lvl5pPr>
              <a:defRPr sz="3200" b="1" i="0">
                <a:solidFill>
                  <a:schemeClr val="bg1"/>
                </a:solidFill>
                <a:latin typeface="Century Gothic" panose="020B0502020202020204" pitchFamily="34" charset="0"/>
              </a:defRPr>
            </a:lvl5pPr>
          </a:lstStyle>
          <a:p>
            <a:pPr lvl="0"/>
            <a:r>
              <a:rPr lang="fr-FR" dirty="0" err="1"/>
              <a:t>Level</a:t>
            </a:r>
            <a:r>
              <a:rPr lang="fr-FR" dirty="0"/>
              <a:t> 1</a:t>
            </a:r>
          </a:p>
          <a:p>
            <a:pPr lvl="1"/>
            <a:r>
              <a:rPr lang="fr-FR" dirty="0" err="1"/>
              <a:t>Level</a:t>
            </a:r>
            <a:r>
              <a:rPr lang="fr-FR" dirty="0"/>
              <a:t> 2</a:t>
            </a:r>
          </a:p>
        </p:txBody>
      </p:sp>
      <p:sp>
        <p:nvSpPr>
          <p:cNvPr id="19" name="Espace réservé du contenu 18">
            <a:extLst>
              <a:ext uri="{FF2B5EF4-FFF2-40B4-BE49-F238E27FC236}">
                <a16:creationId xmlns:a16="http://schemas.microsoft.com/office/drawing/2014/main" id="{BE549474-E9E3-29D1-D21B-0DA798273C1A}"/>
              </a:ext>
            </a:extLst>
          </p:cNvPr>
          <p:cNvSpPr>
            <a:spLocks noGrp="1"/>
          </p:cNvSpPr>
          <p:nvPr>
            <p:ph sz="quarter" idx="15"/>
          </p:nvPr>
        </p:nvSpPr>
        <p:spPr>
          <a:xfrm rot="18997968">
            <a:off x="12322459" y="2575308"/>
            <a:ext cx="803014" cy="783480"/>
          </a:xfrm>
          <a:custGeom>
            <a:avLst/>
            <a:gdLst>
              <a:gd name="connsiteX0" fmla="*/ 671796 w 1006416"/>
              <a:gd name="connsiteY0" fmla="*/ 39290 h 933441"/>
              <a:gd name="connsiteX1" fmla="*/ 711086 w 1006416"/>
              <a:gd name="connsiteY1" fmla="*/ 134144 h 933441"/>
              <a:gd name="connsiteX2" fmla="*/ 576942 w 1006416"/>
              <a:gd name="connsiteY2" fmla="*/ 268288 h 933441"/>
              <a:gd name="connsiteX3" fmla="*/ 505455 w 1006416"/>
              <a:gd name="connsiteY3" fmla="*/ 268288 h 933441"/>
              <a:gd name="connsiteX4" fmla="*/ 964385 w 1006416"/>
              <a:gd name="connsiteY4" fmla="*/ 701778 h 933441"/>
              <a:gd name="connsiteX5" fmla="*/ 969790 w 1006416"/>
              <a:gd name="connsiteY5" fmla="*/ 891410 h 933441"/>
              <a:gd name="connsiteX6" fmla="*/ 780159 w 1006416"/>
              <a:gd name="connsiteY6" fmla="*/ 896815 h 933441"/>
              <a:gd name="connsiteX7" fmla="*/ 268288 w 1006416"/>
              <a:gd name="connsiteY7" fmla="*/ 413317 h 933441"/>
              <a:gd name="connsiteX8" fmla="*/ 268288 w 1006416"/>
              <a:gd name="connsiteY8" fmla="*/ 561770 h 933441"/>
              <a:gd name="connsiteX9" fmla="*/ 134144 w 1006416"/>
              <a:gd name="connsiteY9" fmla="*/ 695914 h 933441"/>
              <a:gd name="connsiteX10" fmla="*/ 0 w 1006416"/>
              <a:gd name="connsiteY10" fmla="*/ 561770 h 933441"/>
              <a:gd name="connsiteX11" fmla="*/ 0 w 1006416"/>
              <a:gd name="connsiteY11" fmla="*/ 134768 h 933441"/>
              <a:gd name="connsiteX12" fmla="*/ 134144 w 1006416"/>
              <a:gd name="connsiteY12" fmla="*/ 624 h 933441"/>
              <a:gd name="connsiteX13" fmla="*/ 140496 w 1006416"/>
              <a:gd name="connsiteY13" fmla="*/ 1907 h 933441"/>
              <a:gd name="connsiteX14" fmla="*/ 149940 w 1006416"/>
              <a:gd name="connsiteY14" fmla="*/ 0 h 933441"/>
              <a:gd name="connsiteX15" fmla="*/ 576942 w 1006416"/>
              <a:gd name="connsiteY15" fmla="*/ 0 h 933441"/>
              <a:gd name="connsiteX16" fmla="*/ 671796 w 1006416"/>
              <a:gd name="connsiteY16" fmla="*/ 39290 h 9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16" h="933441">
                <a:moveTo>
                  <a:pt x="671796" y="39290"/>
                </a:moveTo>
                <a:cubicBezTo>
                  <a:pt x="696071" y="63565"/>
                  <a:pt x="711086" y="97101"/>
                  <a:pt x="711086" y="134144"/>
                </a:cubicBezTo>
                <a:cubicBezTo>
                  <a:pt x="711086" y="208230"/>
                  <a:pt x="651028" y="268288"/>
                  <a:pt x="576942" y="268288"/>
                </a:cubicBezTo>
                <a:lnTo>
                  <a:pt x="505455" y="268288"/>
                </a:lnTo>
                <a:lnTo>
                  <a:pt x="964385" y="701778"/>
                </a:lnTo>
                <a:cubicBezTo>
                  <a:pt x="1018243" y="752651"/>
                  <a:pt x="1020663" y="837551"/>
                  <a:pt x="969790" y="891410"/>
                </a:cubicBezTo>
                <a:cubicBezTo>
                  <a:pt x="918917" y="945268"/>
                  <a:pt x="834017" y="947688"/>
                  <a:pt x="780159" y="896815"/>
                </a:cubicBezTo>
                <a:lnTo>
                  <a:pt x="268288" y="413317"/>
                </a:lnTo>
                <a:lnTo>
                  <a:pt x="268288" y="561770"/>
                </a:lnTo>
                <a:cubicBezTo>
                  <a:pt x="268288" y="635856"/>
                  <a:pt x="208230" y="695914"/>
                  <a:pt x="134144" y="695914"/>
                </a:cubicBezTo>
                <a:cubicBezTo>
                  <a:pt x="60058" y="695914"/>
                  <a:pt x="0" y="635856"/>
                  <a:pt x="0" y="561770"/>
                </a:cubicBezTo>
                <a:lnTo>
                  <a:pt x="0" y="134768"/>
                </a:lnTo>
                <a:cubicBezTo>
                  <a:pt x="0" y="60682"/>
                  <a:pt x="60058" y="624"/>
                  <a:pt x="134144" y="624"/>
                </a:cubicBezTo>
                <a:lnTo>
                  <a:pt x="140496" y="1907"/>
                </a:lnTo>
                <a:lnTo>
                  <a:pt x="149940" y="0"/>
                </a:lnTo>
                <a:lnTo>
                  <a:pt x="576942" y="0"/>
                </a:lnTo>
                <a:cubicBezTo>
                  <a:pt x="613985" y="0"/>
                  <a:pt x="647521" y="15014"/>
                  <a:pt x="671796" y="39290"/>
                </a:cubicBezTo>
                <a:close/>
              </a:path>
            </a:pathLst>
          </a:custGeom>
          <a:solidFill>
            <a:srgbClr val="164194"/>
          </a:solidFill>
        </p:spPr>
        <p:txBody>
          <a:bodyPr wrap="square" anchor="ctr">
            <a:noAutofit/>
          </a:bodyPr>
          <a:lstStyle>
            <a:lvl1pPr algn="ctr">
              <a:defRPr sz="400"/>
            </a:lvl1pPr>
          </a:lstStyle>
          <a:p>
            <a:pPr lvl="0"/>
            <a:r>
              <a:rPr lang="fr-FR"/>
              <a:t>Modifier les styles du texte du masque</a:t>
            </a:r>
          </a:p>
        </p:txBody>
      </p:sp>
      <p:sp>
        <p:nvSpPr>
          <p:cNvPr id="3" name="Espace réservé de la date 2">
            <a:extLst>
              <a:ext uri="{FF2B5EF4-FFF2-40B4-BE49-F238E27FC236}">
                <a16:creationId xmlns:a16="http://schemas.microsoft.com/office/drawing/2014/main" id="{AD8197DC-A304-E788-707C-130F48076499}"/>
              </a:ext>
            </a:extLst>
          </p:cNvPr>
          <p:cNvSpPr>
            <a:spLocks noGrp="1"/>
          </p:cNvSpPr>
          <p:nvPr>
            <p:ph type="dt" sz="half" idx="16"/>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945361694"/>
      </p:ext>
    </p:extLst>
  </p:cSld>
  <p:clrMapOvr>
    <a:masterClrMapping/>
  </p:clrMapOvr>
  <p:extLst>
    <p:ext uri="{DCECCB84-F9BA-43D5-87BE-67443E8EF086}">
      <p15:sldGuideLst xmlns:p15="http://schemas.microsoft.com/office/powerpoint/2012/main">
        <p15:guide id="1" pos="272">
          <p15:clr>
            <a:srgbClr val="FBAE40"/>
          </p15:clr>
        </p15:guide>
        <p15:guide id="2" orient="horz" pos="2731">
          <p15:clr>
            <a:srgbClr val="FBAE40"/>
          </p15:clr>
        </p15:guide>
        <p15:guide id="3" pos="4195">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3" name="Espace réservé de la date 2">
            <a:extLst>
              <a:ext uri="{FF2B5EF4-FFF2-40B4-BE49-F238E27FC236}">
                <a16:creationId xmlns:a16="http://schemas.microsoft.com/office/drawing/2014/main" id="{32490316-D903-3F1E-08A9-796E96359178}"/>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3496201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F955E-5901-D54D-782C-258239670D9C}"/>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222773392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6" name="Rectangle 5"/>
          <p:cNvSpPr/>
          <p:nvPr userDrawn="1"/>
        </p:nvSpPr>
        <p:spPr>
          <a:xfrm>
            <a:off x="4890048" y="8656372"/>
            <a:ext cx="8553264" cy="120947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2" name="Picture 1" descr="last-slid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50002" y="-106050"/>
            <a:ext cx="22863008" cy="10427604"/>
          </a:xfrm>
          <a:prstGeom prst="rect">
            <a:avLst/>
          </a:prstGeom>
        </p:spPr>
      </p:pic>
    </p:spTree>
    <p:extLst>
      <p:ext uri="{BB962C8B-B14F-4D97-AF65-F5344CB8AC3E}">
        <p14:creationId xmlns:p14="http://schemas.microsoft.com/office/powerpoint/2010/main" val="2825495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92C41375-3DCB-1FFD-83DD-1F8E733834FC}"/>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26302998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27/03/2026</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717551" y="2263776"/>
            <a:ext cx="16852901"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3291610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0AA28E97-AEDD-1D34-13AE-D54B5AD391D8}"/>
              </a:ext>
            </a:extLst>
          </p:cNvPr>
          <p:cNvSpPr>
            <a:spLocks noGrp="1"/>
          </p:cNvSpPr>
          <p:nvPr>
            <p:ph type="dt" sz="half" idx="12"/>
          </p:nvPr>
        </p:nvSpPr>
        <p:spPr/>
        <p:txBody>
          <a:bodyPr/>
          <a:lstStyle/>
          <a:p>
            <a:fld id="{D6C62EFD-87C1-C84D-86DE-6E0366F61D8F}" type="datetimeFigureOut">
              <a:rPr lang="fr-FR" smtClean="0"/>
              <a:pPr/>
              <a:t>27/03/2026</a:t>
            </a:fld>
            <a:endParaRPr lang="fr-FR" dirty="0"/>
          </a:p>
        </p:txBody>
      </p:sp>
      <p:sp>
        <p:nvSpPr>
          <p:cNvPr id="5" name="Text Placeholder 4">
            <a:extLst>
              <a:ext uri="{FF2B5EF4-FFF2-40B4-BE49-F238E27FC236}">
                <a16:creationId xmlns:a16="http://schemas.microsoft.com/office/drawing/2014/main" id="{9CCA05B5-60A1-FB1D-C016-5982D0C40407}"/>
              </a:ext>
            </a:extLst>
          </p:cNvPr>
          <p:cNvSpPr>
            <a:spLocks noGrp="1"/>
          </p:cNvSpPr>
          <p:nvPr>
            <p:ph type="body" sz="quarter" idx="13"/>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a:extLst>
              <a:ext uri="{FF2B5EF4-FFF2-40B4-BE49-F238E27FC236}">
                <a16:creationId xmlns:a16="http://schemas.microsoft.com/office/drawing/2014/main" id="{86D94AE6-2DB3-67DF-DC8B-F6F3476E1ACE}"/>
              </a:ext>
            </a:extLst>
          </p:cNvPr>
          <p:cNvSpPr>
            <a:spLocks noGrp="1"/>
          </p:cNvSpPr>
          <p:nvPr>
            <p:ph type="body" sz="quarter" idx="14"/>
          </p:nvPr>
        </p:nvSpPr>
        <p:spPr>
          <a:xfrm>
            <a:off x="9791702"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894325609"/>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en-GB" noProof="0" dirty="0"/>
              <a:t>Click here to insert an image
</a:t>
            </a:r>
          </a:p>
        </p:txBody>
      </p:sp>
      <p:sp>
        <p:nvSpPr>
          <p:cNvPr id="3" name="Espace réservé de la date 2">
            <a:extLst>
              <a:ext uri="{FF2B5EF4-FFF2-40B4-BE49-F238E27FC236}">
                <a16:creationId xmlns:a16="http://schemas.microsoft.com/office/drawing/2014/main" id="{0979ECFD-6E5B-EAD9-8464-42415C31339C}"/>
              </a:ext>
            </a:extLst>
          </p:cNvPr>
          <p:cNvSpPr>
            <a:spLocks noGrp="1"/>
          </p:cNvSpPr>
          <p:nvPr>
            <p:ph type="dt" sz="half" idx="13"/>
          </p:nvPr>
        </p:nvSpPr>
        <p:spPr/>
        <p:txBody>
          <a:bodyPr/>
          <a:lstStyle/>
          <a:p>
            <a:fld id="{D6C62EFD-87C1-C84D-86DE-6E0366F61D8F}" type="datetimeFigureOut">
              <a:rPr lang="fr-FR" smtClean="0"/>
              <a:pPr/>
              <a:t>27/03/2026</a:t>
            </a:fld>
            <a:endParaRPr lang="fr-FR" dirty="0"/>
          </a:p>
        </p:txBody>
      </p:sp>
      <p:sp>
        <p:nvSpPr>
          <p:cNvPr id="6" name="Text Placeholder 5">
            <a:extLst>
              <a:ext uri="{FF2B5EF4-FFF2-40B4-BE49-F238E27FC236}">
                <a16:creationId xmlns:a16="http://schemas.microsoft.com/office/drawing/2014/main" id="{4194B028-9217-11D2-CDE5-B5E8320F741E}"/>
              </a:ext>
            </a:extLst>
          </p:cNvPr>
          <p:cNvSpPr>
            <a:spLocks noGrp="1"/>
          </p:cNvSpPr>
          <p:nvPr>
            <p:ph type="body" sz="quarter" idx="14"/>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603217097"/>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Espace réservé pour une image  14">
            <a:extLst>
              <a:ext uri="{FF2B5EF4-FFF2-40B4-BE49-F238E27FC236}">
                <a16:creationId xmlns:a16="http://schemas.microsoft.com/office/drawing/2014/main" id="{BFAD359F-1BB7-FEE5-A0C4-73C78D08FD26}"/>
              </a:ext>
            </a:extLst>
          </p:cNvPr>
          <p:cNvSpPr>
            <a:spLocks noGrp="1"/>
          </p:cNvSpPr>
          <p:nvPr>
            <p:ph type="pic" sz="quarter" idx="11" hasCustomPrompt="1"/>
          </p:nvPr>
        </p:nvSpPr>
        <p:spPr>
          <a:xfrm>
            <a:off x="863601" y="2263778"/>
            <a:ext cx="12455526" cy="640715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a:t>Click here to insert an image
</a:t>
            </a:r>
            <a:endParaRPr lang="fr-FR" dirty="0"/>
          </a:p>
        </p:txBody>
      </p:sp>
      <p:sp>
        <p:nvSpPr>
          <p:cNvPr id="2" name="Title 1"/>
          <p:cNvSpPr>
            <a:spLocks noGrp="1"/>
          </p:cNvSpPr>
          <p:nvPr>
            <p:ph type="title" hasCustomPrompt="1"/>
          </p:nvPr>
        </p:nvSpPr>
        <p:spPr/>
        <p:txBody>
          <a:bodyPr/>
          <a:lstStyle/>
          <a:p>
            <a:r>
              <a:rPr lang="fr-FR" dirty="0"/>
              <a:t>Surtitre de la page</a:t>
            </a:r>
            <a:endParaRPr lang="en-US" dirty="0"/>
          </a:p>
        </p:txBody>
      </p:sp>
      <p:sp>
        <p:nvSpPr>
          <p:cNvPr id="10" name="Espace réservé du texte 9">
            <a:extLst>
              <a:ext uri="{FF2B5EF4-FFF2-40B4-BE49-F238E27FC236}">
                <a16:creationId xmlns:a16="http://schemas.microsoft.com/office/drawing/2014/main" id="{100446E7-D744-C586-00ED-6A6FAB601C9E}"/>
              </a:ext>
            </a:extLst>
          </p:cNvPr>
          <p:cNvSpPr>
            <a:spLocks noGrp="1"/>
          </p:cNvSpPr>
          <p:nvPr>
            <p:ph type="body" sz="quarter" idx="12" hasCustomPrompt="1"/>
          </p:nvPr>
        </p:nvSpPr>
        <p:spPr>
          <a:xfrm>
            <a:off x="12947651" y="2747051"/>
            <a:ext cx="4622801" cy="1429586"/>
          </a:xfrm>
          <a:solidFill>
            <a:srgbClr val="FF917F"/>
          </a:solidFill>
        </p:spPr>
        <p:txBody>
          <a:bodyPr lIns="144000" tIns="144000" rIns="144000" bIns="144000">
            <a:spAutoFit/>
          </a:bodyPr>
          <a:lstStyle>
            <a:lvl1pPr>
              <a:defRPr sz="3200" b="1" i="0">
                <a:solidFill>
                  <a:schemeClr val="bg1"/>
                </a:solidFill>
                <a:latin typeface="Century Gothic" panose="020B0502020202020204" pitchFamily="34" charset="0"/>
              </a:defRPr>
            </a:lvl1pPr>
            <a:lvl2pPr marL="536562" indent="-260343">
              <a:buFont typeface="Arial" panose="020B0604020202020204" pitchFamily="34" charset="0"/>
              <a:buChar char="•"/>
              <a:tabLst/>
              <a:defRPr sz="3200" b="1" i="0">
                <a:solidFill>
                  <a:schemeClr val="bg1"/>
                </a:solidFill>
                <a:latin typeface="Century Gothic" panose="020B0502020202020204" pitchFamily="34" charset="0"/>
              </a:defRPr>
            </a:lvl2pPr>
            <a:lvl3pPr>
              <a:defRPr sz="3200" b="1" i="0">
                <a:solidFill>
                  <a:schemeClr val="bg1"/>
                </a:solidFill>
                <a:latin typeface="Century Gothic" panose="020B0502020202020204" pitchFamily="34" charset="0"/>
              </a:defRPr>
            </a:lvl3pPr>
            <a:lvl4pPr>
              <a:defRPr sz="3200" b="1" i="0">
                <a:solidFill>
                  <a:schemeClr val="bg1"/>
                </a:solidFill>
                <a:latin typeface="Century Gothic" panose="020B0502020202020204" pitchFamily="34" charset="0"/>
              </a:defRPr>
            </a:lvl4pPr>
            <a:lvl5pPr>
              <a:defRPr sz="3200" b="1" i="0">
                <a:solidFill>
                  <a:schemeClr val="bg1"/>
                </a:solidFill>
                <a:latin typeface="Century Gothic" panose="020B0502020202020204" pitchFamily="34" charset="0"/>
              </a:defRPr>
            </a:lvl5pPr>
          </a:lstStyle>
          <a:p>
            <a:pPr lvl="0"/>
            <a:r>
              <a:rPr lang="fr-FR" dirty="0" err="1"/>
              <a:t>Level</a:t>
            </a:r>
            <a:r>
              <a:rPr lang="fr-FR" dirty="0"/>
              <a:t> 1</a:t>
            </a:r>
          </a:p>
          <a:p>
            <a:pPr lvl="1"/>
            <a:r>
              <a:rPr lang="fr-FR" dirty="0" err="1"/>
              <a:t>Level</a:t>
            </a:r>
            <a:r>
              <a:rPr lang="fr-FR" dirty="0"/>
              <a:t> 2</a:t>
            </a:r>
          </a:p>
        </p:txBody>
      </p:sp>
      <p:sp>
        <p:nvSpPr>
          <p:cNvPr id="19" name="Espace réservé du contenu 18">
            <a:extLst>
              <a:ext uri="{FF2B5EF4-FFF2-40B4-BE49-F238E27FC236}">
                <a16:creationId xmlns:a16="http://schemas.microsoft.com/office/drawing/2014/main" id="{BE549474-E9E3-29D1-D21B-0DA798273C1A}"/>
              </a:ext>
            </a:extLst>
          </p:cNvPr>
          <p:cNvSpPr>
            <a:spLocks noGrp="1"/>
          </p:cNvSpPr>
          <p:nvPr>
            <p:ph sz="quarter" idx="15"/>
          </p:nvPr>
        </p:nvSpPr>
        <p:spPr>
          <a:xfrm rot="18997968">
            <a:off x="12322460" y="2575308"/>
            <a:ext cx="803015" cy="783480"/>
          </a:xfrm>
          <a:custGeom>
            <a:avLst/>
            <a:gdLst>
              <a:gd name="connsiteX0" fmla="*/ 671796 w 1006416"/>
              <a:gd name="connsiteY0" fmla="*/ 39290 h 933441"/>
              <a:gd name="connsiteX1" fmla="*/ 711086 w 1006416"/>
              <a:gd name="connsiteY1" fmla="*/ 134144 h 933441"/>
              <a:gd name="connsiteX2" fmla="*/ 576942 w 1006416"/>
              <a:gd name="connsiteY2" fmla="*/ 268288 h 933441"/>
              <a:gd name="connsiteX3" fmla="*/ 505455 w 1006416"/>
              <a:gd name="connsiteY3" fmla="*/ 268288 h 933441"/>
              <a:gd name="connsiteX4" fmla="*/ 964385 w 1006416"/>
              <a:gd name="connsiteY4" fmla="*/ 701778 h 933441"/>
              <a:gd name="connsiteX5" fmla="*/ 969790 w 1006416"/>
              <a:gd name="connsiteY5" fmla="*/ 891410 h 933441"/>
              <a:gd name="connsiteX6" fmla="*/ 780159 w 1006416"/>
              <a:gd name="connsiteY6" fmla="*/ 896815 h 933441"/>
              <a:gd name="connsiteX7" fmla="*/ 268288 w 1006416"/>
              <a:gd name="connsiteY7" fmla="*/ 413317 h 933441"/>
              <a:gd name="connsiteX8" fmla="*/ 268288 w 1006416"/>
              <a:gd name="connsiteY8" fmla="*/ 561770 h 933441"/>
              <a:gd name="connsiteX9" fmla="*/ 134144 w 1006416"/>
              <a:gd name="connsiteY9" fmla="*/ 695914 h 933441"/>
              <a:gd name="connsiteX10" fmla="*/ 0 w 1006416"/>
              <a:gd name="connsiteY10" fmla="*/ 561770 h 933441"/>
              <a:gd name="connsiteX11" fmla="*/ 0 w 1006416"/>
              <a:gd name="connsiteY11" fmla="*/ 134768 h 933441"/>
              <a:gd name="connsiteX12" fmla="*/ 134144 w 1006416"/>
              <a:gd name="connsiteY12" fmla="*/ 624 h 933441"/>
              <a:gd name="connsiteX13" fmla="*/ 140496 w 1006416"/>
              <a:gd name="connsiteY13" fmla="*/ 1907 h 933441"/>
              <a:gd name="connsiteX14" fmla="*/ 149940 w 1006416"/>
              <a:gd name="connsiteY14" fmla="*/ 0 h 933441"/>
              <a:gd name="connsiteX15" fmla="*/ 576942 w 1006416"/>
              <a:gd name="connsiteY15" fmla="*/ 0 h 933441"/>
              <a:gd name="connsiteX16" fmla="*/ 671796 w 1006416"/>
              <a:gd name="connsiteY16" fmla="*/ 39290 h 9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16" h="933441">
                <a:moveTo>
                  <a:pt x="671796" y="39290"/>
                </a:moveTo>
                <a:cubicBezTo>
                  <a:pt x="696071" y="63565"/>
                  <a:pt x="711086" y="97101"/>
                  <a:pt x="711086" y="134144"/>
                </a:cubicBezTo>
                <a:cubicBezTo>
                  <a:pt x="711086" y="208230"/>
                  <a:pt x="651028" y="268288"/>
                  <a:pt x="576942" y="268288"/>
                </a:cubicBezTo>
                <a:lnTo>
                  <a:pt x="505455" y="268288"/>
                </a:lnTo>
                <a:lnTo>
                  <a:pt x="964385" y="701778"/>
                </a:lnTo>
                <a:cubicBezTo>
                  <a:pt x="1018243" y="752651"/>
                  <a:pt x="1020663" y="837551"/>
                  <a:pt x="969790" y="891410"/>
                </a:cubicBezTo>
                <a:cubicBezTo>
                  <a:pt x="918917" y="945268"/>
                  <a:pt x="834017" y="947688"/>
                  <a:pt x="780159" y="896815"/>
                </a:cubicBezTo>
                <a:lnTo>
                  <a:pt x="268288" y="413317"/>
                </a:lnTo>
                <a:lnTo>
                  <a:pt x="268288" y="561770"/>
                </a:lnTo>
                <a:cubicBezTo>
                  <a:pt x="268288" y="635856"/>
                  <a:pt x="208230" y="695914"/>
                  <a:pt x="134144" y="695914"/>
                </a:cubicBezTo>
                <a:cubicBezTo>
                  <a:pt x="60058" y="695914"/>
                  <a:pt x="0" y="635856"/>
                  <a:pt x="0" y="561770"/>
                </a:cubicBezTo>
                <a:lnTo>
                  <a:pt x="0" y="134768"/>
                </a:lnTo>
                <a:cubicBezTo>
                  <a:pt x="0" y="60682"/>
                  <a:pt x="60058" y="624"/>
                  <a:pt x="134144" y="624"/>
                </a:cubicBezTo>
                <a:lnTo>
                  <a:pt x="140496" y="1907"/>
                </a:lnTo>
                <a:lnTo>
                  <a:pt x="149940" y="0"/>
                </a:lnTo>
                <a:lnTo>
                  <a:pt x="576942" y="0"/>
                </a:lnTo>
                <a:cubicBezTo>
                  <a:pt x="613985" y="0"/>
                  <a:pt x="647521" y="15014"/>
                  <a:pt x="671796" y="39290"/>
                </a:cubicBezTo>
                <a:close/>
              </a:path>
            </a:pathLst>
          </a:custGeom>
          <a:solidFill>
            <a:srgbClr val="164194"/>
          </a:solidFill>
        </p:spPr>
        <p:txBody>
          <a:bodyPr wrap="square" anchor="ctr">
            <a:noAutofit/>
          </a:bodyPr>
          <a:lstStyle>
            <a:lvl1pPr algn="ctr">
              <a:defRPr sz="401"/>
            </a:lvl1pPr>
          </a:lstStyle>
          <a:p>
            <a:pPr lvl="0"/>
            <a:r>
              <a:rPr lang="fr-FR"/>
              <a:t>Modifier les styles du texte du masque</a:t>
            </a:r>
          </a:p>
        </p:txBody>
      </p:sp>
      <p:sp>
        <p:nvSpPr>
          <p:cNvPr id="3" name="Espace réservé de la date 2">
            <a:extLst>
              <a:ext uri="{FF2B5EF4-FFF2-40B4-BE49-F238E27FC236}">
                <a16:creationId xmlns:a16="http://schemas.microsoft.com/office/drawing/2014/main" id="{AD8197DC-A304-E788-707C-130F48076499}"/>
              </a:ext>
            </a:extLst>
          </p:cNvPr>
          <p:cNvSpPr>
            <a:spLocks noGrp="1"/>
          </p:cNvSpPr>
          <p:nvPr>
            <p:ph type="dt" sz="half" idx="16"/>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678824955"/>
      </p:ext>
    </p:extLst>
  </p:cSld>
  <p:clrMapOvr>
    <a:masterClrMapping/>
  </p:clrMapOvr>
  <p:extLst>
    <p:ext uri="{DCECCB84-F9BA-43D5-87BE-67443E8EF086}">
      <p15:sldGuideLst xmlns:p15="http://schemas.microsoft.com/office/powerpoint/2012/main">
        <p15:guide id="1" pos="272">
          <p15:clr>
            <a:srgbClr val="FBAE40"/>
          </p15:clr>
        </p15:guide>
        <p15:guide id="2" orient="horz" pos="2731">
          <p15:clr>
            <a:srgbClr val="FBAE40"/>
          </p15:clr>
        </p15:guide>
        <p15:guide id="3" pos="419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3" name="Espace réservé de la date 2">
            <a:extLst>
              <a:ext uri="{FF2B5EF4-FFF2-40B4-BE49-F238E27FC236}">
                <a16:creationId xmlns:a16="http://schemas.microsoft.com/office/drawing/2014/main" id="{32490316-D903-3F1E-08A9-796E96359178}"/>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23518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F955E-5901-D54D-782C-258239670D9C}"/>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867667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B6DC46-4A8C-BFFC-417D-78BA4BA62B39}"/>
              </a:ext>
            </a:extLst>
          </p:cNvPr>
          <p:cNvPicPr>
            <a:picLocks noChangeAspect="1"/>
          </p:cNvPicPr>
          <p:nvPr userDrawn="1"/>
        </p:nvPicPr>
        <p:blipFill>
          <a:blip r:embed="rId2"/>
          <a:stretch>
            <a:fillRect/>
          </a:stretch>
        </p:blipFill>
        <p:spPr>
          <a:xfrm>
            <a:off x="0" y="0"/>
            <a:ext cx="18288000" cy="10287000"/>
          </a:xfrm>
          <a:prstGeom prst="rect">
            <a:avLst/>
          </a:prstGeom>
          <a:solidFill>
            <a:schemeClr val="bg1"/>
          </a:solidFill>
        </p:spPr>
      </p:pic>
    </p:spTree>
    <p:extLst>
      <p:ext uri="{BB962C8B-B14F-4D97-AF65-F5344CB8AC3E}">
        <p14:creationId xmlns:p14="http://schemas.microsoft.com/office/powerpoint/2010/main" val="2295159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a:srcRect/>
          <a:stretch/>
        </p:blipFill>
        <p:spPr>
          <a:xfrm>
            <a:off x="-6350" y="0"/>
            <a:ext cx="18288000" cy="10287000"/>
          </a:xfrm>
          <a:prstGeom prst="rect">
            <a:avLst/>
          </a:prstGeom>
          <a:ln>
            <a:noFill/>
          </a:ln>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11" name="Rectangle 10">
            <a:extLst>
              <a:ext uri="{FF2B5EF4-FFF2-40B4-BE49-F238E27FC236}">
                <a16:creationId xmlns:a16="http://schemas.microsoft.com/office/drawing/2014/main" id="{F7985688-252D-98A3-BE79-24D817D698B9}"/>
              </a:ext>
            </a:extLst>
          </p:cNvPr>
          <p:cNvSpPr/>
          <p:nvPr userDrawn="1"/>
        </p:nvSpPr>
        <p:spPr>
          <a:xfrm>
            <a:off x="-6349" y="2"/>
            <a:ext cx="9150350" cy="8804279"/>
          </a:xfrm>
          <a:custGeom>
            <a:avLst/>
            <a:gdLst>
              <a:gd name="connsiteX0" fmla="*/ 0 w 4572000"/>
              <a:gd name="connsiteY0" fmla="*/ 0 h 4408489"/>
              <a:gd name="connsiteX1" fmla="*/ 4572000 w 4572000"/>
              <a:gd name="connsiteY1" fmla="*/ 0 h 4408489"/>
              <a:gd name="connsiteX2" fmla="*/ 4572000 w 4572000"/>
              <a:gd name="connsiteY2" fmla="*/ 4408489 h 4408489"/>
              <a:gd name="connsiteX3" fmla="*/ 0 w 4572000"/>
              <a:gd name="connsiteY3" fmla="*/ 4408489 h 4408489"/>
              <a:gd name="connsiteX4" fmla="*/ 0 w 4572000"/>
              <a:gd name="connsiteY4"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4408489 h 4408489"/>
              <a:gd name="connsiteX4" fmla="*/ 0 w 4572000"/>
              <a:gd name="connsiteY4" fmla="*/ 4408489 h 4408489"/>
              <a:gd name="connsiteX5" fmla="*/ 0 w 4572000"/>
              <a:gd name="connsiteY5"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1473200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057650 w 4572000"/>
              <a:gd name="connsiteY3" fmla="*/ 113347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210050 w 4572000"/>
              <a:gd name="connsiteY3" fmla="*/ 113982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11664"/>
              <a:gd name="connsiteX1" fmla="*/ 4572000 w 4572000"/>
              <a:gd name="connsiteY1" fmla="*/ 0 h 4411664"/>
              <a:gd name="connsiteX2" fmla="*/ 4572000 w 4572000"/>
              <a:gd name="connsiteY2" fmla="*/ 1136650 h 4411664"/>
              <a:gd name="connsiteX3" fmla="*/ 4210050 w 4572000"/>
              <a:gd name="connsiteY3" fmla="*/ 1139825 h 4411664"/>
              <a:gd name="connsiteX4" fmla="*/ 4279900 w 4572000"/>
              <a:gd name="connsiteY4" fmla="*/ 4411664 h 4411664"/>
              <a:gd name="connsiteX5" fmla="*/ 0 w 4572000"/>
              <a:gd name="connsiteY5" fmla="*/ 4408489 h 4411664"/>
              <a:gd name="connsiteX6" fmla="*/ 0 w 4572000"/>
              <a:gd name="connsiteY6" fmla="*/ 0 h 4411664"/>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181475 w 4572000"/>
              <a:gd name="connsiteY4" fmla="*/ 4414839 h 4414839"/>
              <a:gd name="connsiteX5" fmla="*/ 0 w 4572000"/>
              <a:gd name="connsiteY5" fmla="*/ 4408489 h 4414839"/>
              <a:gd name="connsiteX6" fmla="*/ 0 w 4572000"/>
              <a:gd name="connsiteY6" fmla="*/ 0 h 4414839"/>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213225 w 4572000"/>
              <a:gd name="connsiteY4" fmla="*/ 4414839 h 4414839"/>
              <a:gd name="connsiteX5" fmla="*/ 0 w 4572000"/>
              <a:gd name="connsiteY5" fmla="*/ 4408489 h 4414839"/>
              <a:gd name="connsiteX6" fmla="*/ 0 w 4572000"/>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9825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0300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08489"/>
              <a:gd name="connsiteX1" fmla="*/ 4572000 w 4575175"/>
              <a:gd name="connsiteY1" fmla="*/ 0 h 4408489"/>
              <a:gd name="connsiteX2" fmla="*/ 4575175 w 4575175"/>
              <a:gd name="connsiteY2" fmla="*/ 1130300 h 4408489"/>
              <a:gd name="connsiteX3" fmla="*/ 4210050 w 4575175"/>
              <a:gd name="connsiteY3" fmla="*/ 1130300 h 4408489"/>
              <a:gd name="connsiteX4" fmla="*/ 4213225 w 4575175"/>
              <a:gd name="connsiteY4" fmla="*/ 4402139 h 4408489"/>
              <a:gd name="connsiteX5" fmla="*/ 0 w 4575175"/>
              <a:gd name="connsiteY5" fmla="*/ 4408489 h 4408489"/>
              <a:gd name="connsiteX6" fmla="*/ 0 w 4575175"/>
              <a:gd name="connsiteY6" fmla="*/ 0 h 4408489"/>
              <a:gd name="connsiteX0" fmla="*/ 0 w 4575175"/>
              <a:gd name="connsiteY0" fmla="*/ 0 h 4402139"/>
              <a:gd name="connsiteX1" fmla="*/ 4572000 w 4575175"/>
              <a:gd name="connsiteY1" fmla="*/ 0 h 4402139"/>
              <a:gd name="connsiteX2" fmla="*/ 4575175 w 4575175"/>
              <a:gd name="connsiteY2" fmla="*/ 1130300 h 4402139"/>
              <a:gd name="connsiteX3" fmla="*/ 4210050 w 4575175"/>
              <a:gd name="connsiteY3" fmla="*/ 1130300 h 4402139"/>
              <a:gd name="connsiteX4" fmla="*/ 4213225 w 4575175"/>
              <a:gd name="connsiteY4" fmla="*/ 4402139 h 4402139"/>
              <a:gd name="connsiteX5" fmla="*/ 0 w 4575175"/>
              <a:gd name="connsiteY5" fmla="*/ 4402139 h 4402139"/>
              <a:gd name="connsiteX6" fmla="*/ 0 w 4575175"/>
              <a:gd name="connsiteY6" fmla="*/ 0 h 44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175" h="4402139">
                <a:moveTo>
                  <a:pt x="0" y="0"/>
                </a:moveTo>
                <a:lnTo>
                  <a:pt x="4572000" y="0"/>
                </a:lnTo>
                <a:cubicBezTo>
                  <a:pt x="4573058" y="376767"/>
                  <a:pt x="4574117" y="753533"/>
                  <a:pt x="4575175" y="1130300"/>
                </a:cubicBezTo>
                <a:lnTo>
                  <a:pt x="4210050" y="1130300"/>
                </a:lnTo>
                <a:cubicBezTo>
                  <a:pt x="4211108" y="2221971"/>
                  <a:pt x="4212167" y="3310468"/>
                  <a:pt x="4213225" y="4402139"/>
                </a:cubicBezTo>
                <a:lnTo>
                  <a:pt x="0" y="4402139"/>
                </a:lnTo>
                <a:lnTo>
                  <a:pt x="0" y="0"/>
                </a:lnTo>
                <a:close/>
              </a:path>
            </a:pathLst>
          </a:custGeom>
          <a:solidFill>
            <a:srgbClr val="16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13" name="Image 12">
            <a:extLst>
              <a:ext uri="{FF2B5EF4-FFF2-40B4-BE49-F238E27FC236}">
                <a16:creationId xmlns:a16="http://schemas.microsoft.com/office/drawing/2014/main" id="{B2B208DD-7235-D5A3-81D7-3D0E7A907CF0}"/>
              </a:ext>
            </a:extLst>
          </p:cNvPr>
          <p:cNvPicPr>
            <a:picLocks noChangeAspect="1"/>
          </p:cNvPicPr>
          <p:nvPr userDrawn="1"/>
        </p:nvPicPr>
        <p:blipFill>
          <a:blip r:embed="rId3"/>
          <a:stretch>
            <a:fillRect/>
          </a:stretch>
        </p:blipFill>
        <p:spPr>
          <a:xfrm>
            <a:off x="-6350" y="465139"/>
            <a:ext cx="10591800" cy="7874000"/>
          </a:xfrm>
          <a:prstGeom prst="rect">
            <a:avLst/>
          </a:prstGeom>
        </p:spPr>
      </p:pic>
      <p:sp>
        <p:nvSpPr>
          <p:cNvPr id="5" name="Espace réservé du texte 4">
            <a:extLst>
              <a:ext uri="{FF2B5EF4-FFF2-40B4-BE49-F238E27FC236}">
                <a16:creationId xmlns:a16="http://schemas.microsoft.com/office/drawing/2014/main" id="{96F47F3D-B676-94D8-AF6D-90419AC3CC4B}"/>
              </a:ext>
            </a:extLst>
          </p:cNvPr>
          <p:cNvSpPr>
            <a:spLocks noGrp="1"/>
          </p:cNvSpPr>
          <p:nvPr>
            <p:ph type="body" sz="quarter" idx="11"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2847981F-D55D-C0E2-8E3C-5E08D6C9385D}"/>
              </a:ext>
            </a:extLst>
          </p:cNvPr>
          <p:cNvSpPr>
            <a:spLocks noGrp="1"/>
          </p:cNvSpPr>
          <p:nvPr>
            <p:ph type="body" sz="quarter" idx="12"/>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2581660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u texte 4">
            <a:extLst>
              <a:ext uri="{FF2B5EF4-FFF2-40B4-BE49-F238E27FC236}">
                <a16:creationId xmlns:a16="http://schemas.microsoft.com/office/drawing/2014/main" id="{140DA68B-84B0-4215-6CBA-D451D6F78B12}"/>
              </a:ext>
            </a:extLst>
          </p:cNvPr>
          <p:cNvSpPr>
            <a:spLocks noGrp="1"/>
          </p:cNvSpPr>
          <p:nvPr>
            <p:ph type="body" sz="quarter" idx="12"/>
          </p:nvPr>
        </p:nvSpPr>
        <p:spPr>
          <a:xfrm>
            <a:off x="717553" y="2263776"/>
            <a:ext cx="7778750" cy="6553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3633805931"/>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8288000" cy="10287000"/>
          </a:xfrm>
          <a:prstGeom prst="rect">
            <a:avLst/>
          </a:prstGeom>
          <a:ln>
            <a:noFill/>
          </a:ln>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11" name="Rectangle 10">
            <a:extLst>
              <a:ext uri="{FF2B5EF4-FFF2-40B4-BE49-F238E27FC236}">
                <a16:creationId xmlns:a16="http://schemas.microsoft.com/office/drawing/2014/main" id="{F7985688-252D-98A3-BE79-24D817D698B9}"/>
              </a:ext>
            </a:extLst>
          </p:cNvPr>
          <p:cNvSpPr/>
          <p:nvPr userDrawn="1"/>
        </p:nvSpPr>
        <p:spPr>
          <a:xfrm>
            <a:off x="-6349" y="2"/>
            <a:ext cx="9150350" cy="8804279"/>
          </a:xfrm>
          <a:custGeom>
            <a:avLst/>
            <a:gdLst>
              <a:gd name="connsiteX0" fmla="*/ 0 w 4572000"/>
              <a:gd name="connsiteY0" fmla="*/ 0 h 4408489"/>
              <a:gd name="connsiteX1" fmla="*/ 4572000 w 4572000"/>
              <a:gd name="connsiteY1" fmla="*/ 0 h 4408489"/>
              <a:gd name="connsiteX2" fmla="*/ 4572000 w 4572000"/>
              <a:gd name="connsiteY2" fmla="*/ 4408489 h 4408489"/>
              <a:gd name="connsiteX3" fmla="*/ 0 w 4572000"/>
              <a:gd name="connsiteY3" fmla="*/ 4408489 h 4408489"/>
              <a:gd name="connsiteX4" fmla="*/ 0 w 4572000"/>
              <a:gd name="connsiteY4"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4408489 h 4408489"/>
              <a:gd name="connsiteX4" fmla="*/ 0 w 4572000"/>
              <a:gd name="connsiteY4" fmla="*/ 4408489 h 4408489"/>
              <a:gd name="connsiteX5" fmla="*/ 0 w 4572000"/>
              <a:gd name="connsiteY5"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1473200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057650 w 4572000"/>
              <a:gd name="connsiteY3" fmla="*/ 113347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210050 w 4572000"/>
              <a:gd name="connsiteY3" fmla="*/ 113982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11664"/>
              <a:gd name="connsiteX1" fmla="*/ 4572000 w 4572000"/>
              <a:gd name="connsiteY1" fmla="*/ 0 h 4411664"/>
              <a:gd name="connsiteX2" fmla="*/ 4572000 w 4572000"/>
              <a:gd name="connsiteY2" fmla="*/ 1136650 h 4411664"/>
              <a:gd name="connsiteX3" fmla="*/ 4210050 w 4572000"/>
              <a:gd name="connsiteY3" fmla="*/ 1139825 h 4411664"/>
              <a:gd name="connsiteX4" fmla="*/ 4279900 w 4572000"/>
              <a:gd name="connsiteY4" fmla="*/ 4411664 h 4411664"/>
              <a:gd name="connsiteX5" fmla="*/ 0 w 4572000"/>
              <a:gd name="connsiteY5" fmla="*/ 4408489 h 4411664"/>
              <a:gd name="connsiteX6" fmla="*/ 0 w 4572000"/>
              <a:gd name="connsiteY6" fmla="*/ 0 h 4411664"/>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181475 w 4572000"/>
              <a:gd name="connsiteY4" fmla="*/ 4414839 h 4414839"/>
              <a:gd name="connsiteX5" fmla="*/ 0 w 4572000"/>
              <a:gd name="connsiteY5" fmla="*/ 4408489 h 4414839"/>
              <a:gd name="connsiteX6" fmla="*/ 0 w 4572000"/>
              <a:gd name="connsiteY6" fmla="*/ 0 h 4414839"/>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213225 w 4572000"/>
              <a:gd name="connsiteY4" fmla="*/ 4414839 h 4414839"/>
              <a:gd name="connsiteX5" fmla="*/ 0 w 4572000"/>
              <a:gd name="connsiteY5" fmla="*/ 4408489 h 4414839"/>
              <a:gd name="connsiteX6" fmla="*/ 0 w 4572000"/>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9825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0300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08489"/>
              <a:gd name="connsiteX1" fmla="*/ 4572000 w 4575175"/>
              <a:gd name="connsiteY1" fmla="*/ 0 h 4408489"/>
              <a:gd name="connsiteX2" fmla="*/ 4575175 w 4575175"/>
              <a:gd name="connsiteY2" fmla="*/ 1130300 h 4408489"/>
              <a:gd name="connsiteX3" fmla="*/ 4210050 w 4575175"/>
              <a:gd name="connsiteY3" fmla="*/ 1130300 h 4408489"/>
              <a:gd name="connsiteX4" fmla="*/ 4213225 w 4575175"/>
              <a:gd name="connsiteY4" fmla="*/ 4402139 h 4408489"/>
              <a:gd name="connsiteX5" fmla="*/ 0 w 4575175"/>
              <a:gd name="connsiteY5" fmla="*/ 4408489 h 4408489"/>
              <a:gd name="connsiteX6" fmla="*/ 0 w 4575175"/>
              <a:gd name="connsiteY6" fmla="*/ 0 h 4408489"/>
              <a:gd name="connsiteX0" fmla="*/ 0 w 4575175"/>
              <a:gd name="connsiteY0" fmla="*/ 0 h 4402139"/>
              <a:gd name="connsiteX1" fmla="*/ 4572000 w 4575175"/>
              <a:gd name="connsiteY1" fmla="*/ 0 h 4402139"/>
              <a:gd name="connsiteX2" fmla="*/ 4575175 w 4575175"/>
              <a:gd name="connsiteY2" fmla="*/ 1130300 h 4402139"/>
              <a:gd name="connsiteX3" fmla="*/ 4210050 w 4575175"/>
              <a:gd name="connsiteY3" fmla="*/ 1130300 h 4402139"/>
              <a:gd name="connsiteX4" fmla="*/ 4213225 w 4575175"/>
              <a:gd name="connsiteY4" fmla="*/ 4402139 h 4402139"/>
              <a:gd name="connsiteX5" fmla="*/ 0 w 4575175"/>
              <a:gd name="connsiteY5" fmla="*/ 4402139 h 4402139"/>
              <a:gd name="connsiteX6" fmla="*/ 0 w 4575175"/>
              <a:gd name="connsiteY6" fmla="*/ 0 h 44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175" h="4402139">
                <a:moveTo>
                  <a:pt x="0" y="0"/>
                </a:moveTo>
                <a:lnTo>
                  <a:pt x="4572000" y="0"/>
                </a:lnTo>
                <a:cubicBezTo>
                  <a:pt x="4573058" y="376767"/>
                  <a:pt x="4574117" y="753533"/>
                  <a:pt x="4575175" y="1130300"/>
                </a:cubicBezTo>
                <a:lnTo>
                  <a:pt x="4210050" y="1130300"/>
                </a:lnTo>
                <a:cubicBezTo>
                  <a:pt x="4211108" y="2221971"/>
                  <a:pt x="4212167" y="3310468"/>
                  <a:pt x="4213225" y="4402139"/>
                </a:cubicBezTo>
                <a:lnTo>
                  <a:pt x="0" y="4402139"/>
                </a:lnTo>
                <a:lnTo>
                  <a:pt x="0" y="0"/>
                </a:lnTo>
                <a:close/>
              </a:path>
            </a:pathLst>
          </a:custGeom>
          <a:solidFill>
            <a:srgbClr val="16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13" name="Image 12">
            <a:extLst>
              <a:ext uri="{FF2B5EF4-FFF2-40B4-BE49-F238E27FC236}">
                <a16:creationId xmlns:a16="http://schemas.microsoft.com/office/drawing/2014/main" id="{B2B208DD-7235-D5A3-81D7-3D0E7A907C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 y="465139"/>
            <a:ext cx="10591800" cy="7874000"/>
          </a:xfrm>
          <a:prstGeom prst="rect">
            <a:avLst/>
          </a:prstGeom>
        </p:spPr>
      </p:pic>
      <p:sp>
        <p:nvSpPr>
          <p:cNvPr id="5" name="Espace réservé du texte 4">
            <a:extLst>
              <a:ext uri="{FF2B5EF4-FFF2-40B4-BE49-F238E27FC236}">
                <a16:creationId xmlns:a16="http://schemas.microsoft.com/office/drawing/2014/main" id="{96F47F3D-B676-94D8-AF6D-90419AC3CC4B}"/>
              </a:ext>
            </a:extLst>
          </p:cNvPr>
          <p:cNvSpPr>
            <a:spLocks noGrp="1"/>
          </p:cNvSpPr>
          <p:nvPr>
            <p:ph type="body" sz="quarter" idx="11"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2847981F-D55D-C0E2-8E3C-5E08D6C9385D}"/>
              </a:ext>
            </a:extLst>
          </p:cNvPr>
          <p:cNvSpPr>
            <a:spLocks noGrp="1"/>
          </p:cNvSpPr>
          <p:nvPr>
            <p:ph type="body" sz="quarter" idx="12"/>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26023350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15" name="Espace réservé pour une image  14">
            <a:extLst>
              <a:ext uri="{FF2B5EF4-FFF2-40B4-BE49-F238E27FC236}">
                <a16:creationId xmlns:a16="http://schemas.microsoft.com/office/drawing/2014/main" id="{2C883ADE-4553-26FE-F84D-417FE4E9E786}"/>
              </a:ext>
            </a:extLst>
          </p:cNvPr>
          <p:cNvSpPr>
            <a:spLocks noGrp="1"/>
          </p:cNvSpPr>
          <p:nvPr>
            <p:ph type="pic" sz="quarter" idx="11" hasCustomPrompt="1"/>
          </p:nvPr>
        </p:nvSpPr>
        <p:spPr>
          <a:xfrm>
            <a:off x="-1" y="-1"/>
            <a:ext cx="9163967" cy="881697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983" h="4408488">
                <a:moveTo>
                  <a:pt x="0" y="0"/>
                </a:moveTo>
                <a:lnTo>
                  <a:pt x="4581983" y="0"/>
                </a:lnTo>
                <a:lnTo>
                  <a:pt x="4581983" y="1131886"/>
                </a:lnTo>
                <a:lnTo>
                  <a:pt x="4223210" y="1131886"/>
                </a:lnTo>
                <a:lnTo>
                  <a:pt x="4223210" y="4408487"/>
                </a:lnTo>
                <a:lnTo>
                  <a:pt x="4581983" y="4408487"/>
                </a:lnTo>
                <a:lnTo>
                  <a:pt x="4581983" y="4408488"/>
                </a:lnTo>
                <a:lnTo>
                  <a:pt x="0" y="4408488"/>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2" name="Espace réservé du texte 4">
            <a:extLst>
              <a:ext uri="{FF2B5EF4-FFF2-40B4-BE49-F238E27FC236}">
                <a16:creationId xmlns:a16="http://schemas.microsoft.com/office/drawing/2014/main" id="{CBEFD927-43CC-DFA5-4A31-17770D4BEA5D}"/>
              </a:ext>
            </a:extLst>
          </p:cNvPr>
          <p:cNvSpPr>
            <a:spLocks noGrp="1"/>
          </p:cNvSpPr>
          <p:nvPr>
            <p:ph type="body" sz="quarter" idx="13"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8EA9755B-4175-8C92-41C3-E992A4B2BE85}"/>
              </a:ext>
            </a:extLst>
          </p:cNvPr>
          <p:cNvSpPr>
            <a:spLocks noGrp="1"/>
          </p:cNvSpPr>
          <p:nvPr>
            <p:ph type="body" sz="quarter" idx="14"/>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207231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1941922" y="2271433"/>
            <a:ext cx="14941142" cy="1970630"/>
          </a:xfrm>
        </p:spPr>
        <p:txBody>
          <a:bodyPr anchor="b" anchorCtr="0"/>
          <a:lstStyle>
            <a:lvl1pPr>
              <a:defRPr sz="7200" b="1" i="0">
                <a:solidFill>
                  <a:srgbClr val="164194"/>
                </a:solidFill>
                <a:latin typeface="Century Gothic" panose="020B0502020202020204" pitchFamily="34" charset="0"/>
              </a:defRPr>
            </a:lvl1pPr>
          </a:lstStyle>
          <a:p>
            <a:r>
              <a:rPr lang="en-US" dirty="0"/>
              <a:t>Chapter title</a:t>
            </a:r>
          </a:p>
        </p:txBody>
      </p:sp>
      <p:sp>
        <p:nvSpPr>
          <p:cNvPr id="3" name="Text Placeholder 2"/>
          <p:cNvSpPr>
            <a:spLocks noGrp="1"/>
          </p:cNvSpPr>
          <p:nvPr>
            <p:ph type="body" idx="1" hasCustomPrompt="1"/>
          </p:nvPr>
        </p:nvSpPr>
        <p:spPr>
          <a:xfrm>
            <a:off x="1941920" y="4242060"/>
            <a:ext cx="14941140" cy="3073140"/>
          </a:xfrm>
        </p:spPr>
        <p:txBody>
          <a:bodyPr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7" name="Date Placeholder 6"/>
          <p:cNvSpPr>
            <a:spLocks noGrp="1"/>
          </p:cNvSpPr>
          <p:nvPr>
            <p:ph type="dt" sz="half" idx="10"/>
          </p:nvPr>
        </p:nvSpPr>
        <p:spPr/>
        <p:txBody>
          <a:bodyPr/>
          <a:lstStyle/>
          <a:p>
            <a:fld id="{D6C62EFD-87C1-C84D-86DE-6E0366F61D8F}" type="datetimeFigureOut">
              <a:rPr lang="fr-FR" smtClean="0"/>
              <a:t>27/03/2026</a:t>
            </a:fld>
            <a:endParaRPr lang="fr-FR" dirty="0"/>
          </a:p>
        </p:txBody>
      </p:sp>
    </p:spTree>
    <p:extLst>
      <p:ext uri="{BB962C8B-B14F-4D97-AF65-F5344CB8AC3E}">
        <p14:creationId xmlns:p14="http://schemas.microsoft.com/office/powerpoint/2010/main" val="7904770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a:solidFill>
            <a:schemeClr val="bg1"/>
          </a:solidFill>
        </p:spPr>
      </p:pic>
      <p:sp>
        <p:nvSpPr>
          <p:cNvPr id="2" name="Title 1"/>
          <p:cNvSpPr>
            <a:spLocks noGrp="1"/>
          </p:cNvSpPr>
          <p:nvPr>
            <p:ph type="title" hasCustomPrompt="1"/>
          </p:nvPr>
        </p:nvSpPr>
        <p:spPr>
          <a:xfrm>
            <a:off x="1126676" y="2263780"/>
            <a:ext cx="6286500" cy="1978283"/>
          </a:xfrm>
        </p:spPr>
        <p:txBody>
          <a:bodyPr lIns="180000" tIns="0" anchor="b" anchorCtr="0"/>
          <a:lstStyle>
            <a:lvl1pPr>
              <a:lnSpc>
                <a:spcPct val="100000"/>
              </a:lnSpc>
              <a:defRPr sz="7200" b="1" i="0">
                <a:solidFill>
                  <a:srgbClr val="164194"/>
                </a:solidFill>
                <a:latin typeface="Century Gothic" panose="020B0502020202020204" pitchFamily="34" charset="0"/>
              </a:defRPr>
            </a:lvl1pPr>
          </a:lstStyle>
          <a:p>
            <a:r>
              <a:rPr lang="fr-FR" dirty="0"/>
              <a:t>Titre du chapitre</a:t>
            </a:r>
            <a:endParaRPr lang="en-US" dirty="0"/>
          </a:p>
        </p:txBody>
      </p:sp>
      <p:sp>
        <p:nvSpPr>
          <p:cNvPr id="3" name="Text Placeholder 2"/>
          <p:cNvSpPr>
            <a:spLocks noGrp="1"/>
          </p:cNvSpPr>
          <p:nvPr>
            <p:ph type="body" idx="1" hasCustomPrompt="1"/>
          </p:nvPr>
        </p:nvSpPr>
        <p:spPr>
          <a:xfrm>
            <a:off x="1126676" y="4242060"/>
            <a:ext cx="6286500" cy="3073140"/>
          </a:xfrm>
        </p:spPr>
        <p:txBody>
          <a:bodyPr lIns="180000"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pour une image  14">
            <a:extLst>
              <a:ext uri="{FF2B5EF4-FFF2-40B4-BE49-F238E27FC236}">
                <a16:creationId xmlns:a16="http://schemas.microsoft.com/office/drawing/2014/main" id="{C75C1FE2-12F6-1BB0-C361-7DE843A93B56}"/>
              </a:ext>
            </a:extLst>
          </p:cNvPr>
          <p:cNvSpPr>
            <a:spLocks noGrp="1"/>
          </p:cNvSpPr>
          <p:nvPr>
            <p:ph type="pic" sz="quarter" idx="11" hasCustomPrompt="1"/>
          </p:nvPr>
        </p:nvSpPr>
        <p:spPr>
          <a:xfrm>
            <a:off x="9144002" y="0"/>
            <a:ext cx="9163967" cy="102870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e la date 4">
            <a:extLst>
              <a:ext uri="{FF2B5EF4-FFF2-40B4-BE49-F238E27FC236}">
                <a16:creationId xmlns:a16="http://schemas.microsoft.com/office/drawing/2014/main" id="{54C9169D-3364-A119-3F58-061F7506397B}"/>
              </a:ext>
            </a:extLst>
          </p:cNvPr>
          <p:cNvSpPr>
            <a:spLocks noGrp="1"/>
          </p:cNvSpPr>
          <p:nvPr>
            <p:ph type="dt" sz="half" idx="12"/>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319616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65000"/>
                    <a:lumOff val="35000"/>
                  </a:schemeClr>
                </a:solidFill>
              </a:defRPr>
            </a:lvl1p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27/03/2026</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717551" y="2263776"/>
            <a:ext cx="16852901" cy="6553200"/>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21221425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0AA28E97-AEDD-1D34-13AE-D54B5AD391D8}"/>
              </a:ext>
            </a:extLst>
          </p:cNvPr>
          <p:cNvSpPr>
            <a:spLocks noGrp="1"/>
          </p:cNvSpPr>
          <p:nvPr>
            <p:ph type="dt" sz="half" idx="12"/>
          </p:nvPr>
        </p:nvSpPr>
        <p:spPr/>
        <p:txBody>
          <a:bodyPr/>
          <a:lstStyle/>
          <a:p>
            <a:fld id="{D6C62EFD-87C1-C84D-86DE-6E0366F61D8F}" type="datetimeFigureOut">
              <a:rPr lang="fr-FR" smtClean="0"/>
              <a:pPr/>
              <a:t>27/03/2026</a:t>
            </a:fld>
            <a:endParaRPr lang="fr-FR" dirty="0"/>
          </a:p>
        </p:txBody>
      </p:sp>
      <p:sp>
        <p:nvSpPr>
          <p:cNvPr id="5" name="Text Placeholder 4">
            <a:extLst>
              <a:ext uri="{FF2B5EF4-FFF2-40B4-BE49-F238E27FC236}">
                <a16:creationId xmlns:a16="http://schemas.microsoft.com/office/drawing/2014/main" id="{9CCA05B5-60A1-FB1D-C016-5982D0C40407}"/>
              </a:ext>
            </a:extLst>
          </p:cNvPr>
          <p:cNvSpPr>
            <a:spLocks noGrp="1"/>
          </p:cNvSpPr>
          <p:nvPr>
            <p:ph type="body" sz="quarter" idx="13"/>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a:extLst>
              <a:ext uri="{FF2B5EF4-FFF2-40B4-BE49-F238E27FC236}">
                <a16:creationId xmlns:a16="http://schemas.microsoft.com/office/drawing/2014/main" id="{86D94AE6-2DB3-67DF-DC8B-F6F3476E1ACE}"/>
              </a:ext>
            </a:extLst>
          </p:cNvPr>
          <p:cNvSpPr>
            <a:spLocks noGrp="1"/>
          </p:cNvSpPr>
          <p:nvPr>
            <p:ph type="body" sz="quarter" idx="14"/>
          </p:nvPr>
        </p:nvSpPr>
        <p:spPr>
          <a:xfrm>
            <a:off x="9791702"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2984020685"/>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en-GB" noProof="0" dirty="0"/>
              <a:t>Click here to insert an image
</a:t>
            </a:r>
          </a:p>
        </p:txBody>
      </p:sp>
      <p:sp>
        <p:nvSpPr>
          <p:cNvPr id="3" name="Espace réservé de la date 2">
            <a:extLst>
              <a:ext uri="{FF2B5EF4-FFF2-40B4-BE49-F238E27FC236}">
                <a16:creationId xmlns:a16="http://schemas.microsoft.com/office/drawing/2014/main" id="{0979ECFD-6E5B-EAD9-8464-42415C31339C}"/>
              </a:ext>
            </a:extLst>
          </p:cNvPr>
          <p:cNvSpPr>
            <a:spLocks noGrp="1"/>
          </p:cNvSpPr>
          <p:nvPr>
            <p:ph type="dt" sz="half" idx="13"/>
          </p:nvPr>
        </p:nvSpPr>
        <p:spPr/>
        <p:txBody>
          <a:bodyPr/>
          <a:lstStyle/>
          <a:p>
            <a:fld id="{D6C62EFD-87C1-C84D-86DE-6E0366F61D8F}" type="datetimeFigureOut">
              <a:rPr lang="fr-FR" smtClean="0"/>
              <a:pPr/>
              <a:t>27/03/2026</a:t>
            </a:fld>
            <a:endParaRPr lang="fr-FR" dirty="0"/>
          </a:p>
        </p:txBody>
      </p:sp>
      <p:sp>
        <p:nvSpPr>
          <p:cNvPr id="6" name="Text Placeholder 5">
            <a:extLst>
              <a:ext uri="{FF2B5EF4-FFF2-40B4-BE49-F238E27FC236}">
                <a16:creationId xmlns:a16="http://schemas.microsoft.com/office/drawing/2014/main" id="{4194B028-9217-11D2-CDE5-B5E8320F741E}"/>
              </a:ext>
            </a:extLst>
          </p:cNvPr>
          <p:cNvSpPr>
            <a:spLocks noGrp="1"/>
          </p:cNvSpPr>
          <p:nvPr>
            <p:ph type="body" sz="quarter" idx="14"/>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337287422"/>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Espace réservé pour une image  14">
            <a:extLst>
              <a:ext uri="{FF2B5EF4-FFF2-40B4-BE49-F238E27FC236}">
                <a16:creationId xmlns:a16="http://schemas.microsoft.com/office/drawing/2014/main" id="{BFAD359F-1BB7-FEE5-A0C4-73C78D08FD26}"/>
              </a:ext>
            </a:extLst>
          </p:cNvPr>
          <p:cNvSpPr>
            <a:spLocks noGrp="1"/>
          </p:cNvSpPr>
          <p:nvPr>
            <p:ph type="pic" sz="quarter" idx="11" hasCustomPrompt="1"/>
          </p:nvPr>
        </p:nvSpPr>
        <p:spPr>
          <a:xfrm>
            <a:off x="863601" y="2263778"/>
            <a:ext cx="12455526" cy="640715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a:t>Click here to insert an image
</a:t>
            </a:r>
            <a:endParaRPr lang="fr-FR" dirty="0"/>
          </a:p>
        </p:txBody>
      </p:sp>
      <p:sp>
        <p:nvSpPr>
          <p:cNvPr id="2" name="Title 1"/>
          <p:cNvSpPr>
            <a:spLocks noGrp="1"/>
          </p:cNvSpPr>
          <p:nvPr>
            <p:ph type="title" hasCustomPrompt="1"/>
          </p:nvPr>
        </p:nvSpPr>
        <p:spPr/>
        <p:txBody>
          <a:bodyPr/>
          <a:lstStyle/>
          <a:p>
            <a:r>
              <a:rPr lang="fr-FR" dirty="0"/>
              <a:t>Surtitre de la page</a:t>
            </a:r>
            <a:endParaRPr lang="en-US" dirty="0"/>
          </a:p>
        </p:txBody>
      </p:sp>
      <p:sp>
        <p:nvSpPr>
          <p:cNvPr id="10" name="Espace réservé du texte 9">
            <a:extLst>
              <a:ext uri="{FF2B5EF4-FFF2-40B4-BE49-F238E27FC236}">
                <a16:creationId xmlns:a16="http://schemas.microsoft.com/office/drawing/2014/main" id="{100446E7-D744-C586-00ED-6A6FAB601C9E}"/>
              </a:ext>
            </a:extLst>
          </p:cNvPr>
          <p:cNvSpPr>
            <a:spLocks noGrp="1"/>
          </p:cNvSpPr>
          <p:nvPr>
            <p:ph type="body" sz="quarter" idx="12" hasCustomPrompt="1"/>
          </p:nvPr>
        </p:nvSpPr>
        <p:spPr>
          <a:xfrm>
            <a:off x="12947651" y="2747051"/>
            <a:ext cx="4622801" cy="1429586"/>
          </a:xfrm>
          <a:solidFill>
            <a:srgbClr val="FF917F"/>
          </a:solidFill>
        </p:spPr>
        <p:txBody>
          <a:bodyPr lIns="144000" tIns="144000" rIns="144000" bIns="144000">
            <a:spAutoFit/>
          </a:bodyPr>
          <a:lstStyle>
            <a:lvl1pPr>
              <a:defRPr sz="3200" b="1" i="0">
                <a:solidFill>
                  <a:schemeClr val="bg1"/>
                </a:solidFill>
                <a:latin typeface="Century Gothic" panose="020B0502020202020204" pitchFamily="34" charset="0"/>
              </a:defRPr>
            </a:lvl1pPr>
            <a:lvl2pPr marL="536562" indent="-260343">
              <a:buFont typeface="Arial" panose="020B0604020202020204" pitchFamily="34" charset="0"/>
              <a:buChar char="•"/>
              <a:tabLst/>
              <a:defRPr sz="3200" b="1" i="0">
                <a:solidFill>
                  <a:schemeClr val="bg1"/>
                </a:solidFill>
                <a:latin typeface="Century Gothic" panose="020B0502020202020204" pitchFamily="34" charset="0"/>
              </a:defRPr>
            </a:lvl2pPr>
            <a:lvl3pPr>
              <a:defRPr sz="3200" b="1" i="0">
                <a:solidFill>
                  <a:schemeClr val="bg1"/>
                </a:solidFill>
                <a:latin typeface="Century Gothic" panose="020B0502020202020204" pitchFamily="34" charset="0"/>
              </a:defRPr>
            </a:lvl3pPr>
            <a:lvl4pPr>
              <a:defRPr sz="3200" b="1" i="0">
                <a:solidFill>
                  <a:schemeClr val="bg1"/>
                </a:solidFill>
                <a:latin typeface="Century Gothic" panose="020B0502020202020204" pitchFamily="34" charset="0"/>
              </a:defRPr>
            </a:lvl4pPr>
            <a:lvl5pPr>
              <a:defRPr sz="3200" b="1" i="0">
                <a:solidFill>
                  <a:schemeClr val="bg1"/>
                </a:solidFill>
                <a:latin typeface="Century Gothic" panose="020B0502020202020204" pitchFamily="34" charset="0"/>
              </a:defRPr>
            </a:lvl5pPr>
          </a:lstStyle>
          <a:p>
            <a:pPr lvl="0"/>
            <a:r>
              <a:rPr lang="fr-FR" dirty="0" err="1"/>
              <a:t>Level</a:t>
            </a:r>
            <a:r>
              <a:rPr lang="fr-FR" dirty="0"/>
              <a:t> 1</a:t>
            </a:r>
          </a:p>
          <a:p>
            <a:pPr lvl="1"/>
            <a:r>
              <a:rPr lang="fr-FR" dirty="0" err="1"/>
              <a:t>Level</a:t>
            </a:r>
            <a:r>
              <a:rPr lang="fr-FR" dirty="0"/>
              <a:t> 2</a:t>
            </a:r>
          </a:p>
        </p:txBody>
      </p:sp>
      <p:sp>
        <p:nvSpPr>
          <p:cNvPr id="19" name="Espace réservé du contenu 18">
            <a:extLst>
              <a:ext uri="{FF2B5EF4-FFF2-40B4-BE49-F238E27FC236}">
                <a16:creationId xmlns:a16="http://schemas.microsoft.com/office/drawing/2014/main" id="{BE549474-E9E3-29D1-D21B-0DA798273C1A}"/>
              </a:ext>
            </a:extLst>
          </p:cNvPr>
          <p:cNvSpPr>
            <a:spLocks noGrp="1"/>
          </p:cNvSpPr>
          <p:nvPr>
            <p:ph sz="quarter" idx="15"/>
          </p:nvPr>
        </p:nvSpPr>
        <p:spPr>
          <a:xfrm rot="18997968">
            <a:off x="12322460" y="2575308"/>
            <a:ext cx="803015" cy="783480"/>
          </a:xfrm>
          <a:custGeom>
            <a:avLst/>
            <a:gdLst>
              <a:gd name="connsiteX0" fmla="*/ 671796 w 1006416"/>
              <a:gd name="connsiteY0" fmla="*/ 39290 h 933441"/>
              <a:gd name="connsiteX1" fmla="*/ 711086 w 1006416"/>
              <a:gd name="connsiteY1" fmla="*/ 134144 h 933441"/>
              <a:gd name="connsiteX2" fmla="*/ 576942 w 1006416"/>
              <a:gd name="connsiteY2" fmla="*/ 268288 h 933441"/>
              <a:gd name="connsiteX3" fmla="*/ 505455 w 1006416"/>
              <a:gd name="connsiteY3" fmla="*/ 268288 h 933441"/>
              <a:gd name="connsiteX4" fmla="*/ 964385 w 1006416"/>
              <a:gd name="connsiteY4" fmla="*/ 701778 h 933441"/>
              <a:gd name="connsiteX5" fmla="*/ 969790 w 1006416"/>
              <a:gd name="connsiteY5" fmla="*/ 891410 h 933441"/>
              <a:gd name="connsiteX6" fmla="*/ 780159 w 1006416"/>
              <a:gd name="connsiteY6" fmla="*/ 896815 h 933441"/>
              <a:gd name="connsiteX7" fmla="*/ 268288 w 1006416"/>
              <a:gd name="connsiteY7" fmla="*/ 413317 h 933441"/>
              <a:gd name="connsiteX8" fmla="*/ 268288 w 1006416"/>
              <a:gd name="connsiteY8" fmla="*/ 561770 h 933441"/>
              <a:gd name="connsiteX9" fmla="*/ 134144 w 1006416"/>
              <a:gd name="connsiteY9" fmla="*/ 695914 h 933441"/>
              <a:gd name="connsiteX10" fmla="*/ 0 w 1006416"/>
              <a:gd name="connsiteY10" fmla="*/ 561770 h 933441"/>
              <a:gd name="connsiteX11" fmla="*/ 0 w 1006416"/>
              <a:gd name="connsiteY11" fmla="*/ 134768 h 933441"/>
              <a:gd name="connsiteX12" fmla="*/ 134144 w 1006416"/>
              <a:gd name="connsiteY12" fmla="*/ 624 h 933441"/>
              <a:gd name="connsiteX13" fmla="*/ 140496 w 1006416"/>
              <a:gd name="connsiteY13" fmla="*/ 1907 h 933441"/>
              <a:gd name="connsiteX14" fmla="*/ 149940 w 1006416"/>
              <a:gd name="connsiteY14" fmla="*/ 0 h 933441"/>
              <a:gd name="connsiteX15" fmla="*/ 576942 w 1006416"/>
              <a:gd name="connsiteY15" fmla="*/ 0 h 933441"/>
              <a:gd name="connsiteX16" fmla="*/ 671796 w 1006416"/>
              <a:gd name="connsiteY16" fmla="*/ 39290 h 9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16" h="933441">
                <a:moveTo>
                  <a:pt x="671796" y="39290"/>
                </a:moveTo>
                <a:cubicBezTo>
                  <a:pt x="696071" y="63565"/>
                  <a:pt x="711086" y="97101"/>
                  <a:pt x="711086" y="134144"/>
                </a:cubicBezTo>
                <a:cubicBezTo>
                  <a:pt x="711086" y="208230"/>
                  <a:pt x="651028" y="268288"/>
                  <a:pt x="576942" y="268288"/>
                </a:cubicBezTo>
                <a:lnTo>
                  <a:pt x="505455" y="268288"/>
                </a:lnTo>
                <a:lnTo>
                  <a:pt x="964385" y="701778"/>
                </a:lnTo>
                <a:cubicBezTo>
                  <a:pt x="1018243" y="752651"/>
                  <a:pt x="1020663" y="837551"/>
                  <a:pt x="969790" y="891410"/>
                </a:cubicBezTo>
                <a:cubicBezTo>
                  <a:pt x="918917" y="945268"/>
                  <a:pt x="834017" y="947688"/>
                  <a:pt x="780159" y="896815"/>
                </a:cubicBezTo>
                <a:lnTo>
                  <a:pt x="268288" y="413317"/>
                </a:lnTo>
                <a:lnTo>
                  <a:pt x="268288" y="561770"/>
                </a:lnTo>
                <a:cubicBezTo>
                  <a:pt x="268288" y="635856"/>
                  <a:pt x="208230" y="695914"/>
                  <a:pt x="134144" y="695914"/>
                </a:cubicBezTo>
                <a:cubicBezTo>
                  <a:pt x="60058" y="695914"/>
                  <a:pt x="0" y="635856"/>
                  <a:pt x="0" y="561770"/>
                </a:cubicBezTo>
                <a:lnTo>
                  <a:pt x="0" y="134768"/>
                </a:lnTo>
                <a:cubicBezTo>
                  <a:pt x="0" y="60682"/>
                  <a:pt x="60058" y="624"/>
                  <a:pt x="134144" y="624"/>
                </a:cubicBezTo>
                <a:lnTo>
                  <a:pt x="140496" y="1907"/>
                </a:lnTo>
                <a:lnTo>
                  <a:pt x="149940" y="0"/>
                </a:lnTo>
                <a:lnTo>
                  <a:pt x="576942" y="0"/>
                </a:lnTo>
                <a:cubicBezTo>
                  <a:pt x="613985" y="0"/>
                  <a:pt x="647521" y="15014"/>
                  <a:pt x="671796" y="39290"/>
                </a:cubicBezTo>
                <a:close/>
              </a:path>
            </a:pathLst>
          </a:custGeom>
          <a:solidFill>
            <a:srgbClr val="164194"/>
          </a:solidFill>
        </p:spPr>
        <p:txBody>
          <a:bodyPr wrap="square" anchor="ctr">
            <a:noAutofit/>
          </a:bodyPr>
          <a:lstStyle>
            <a:lvl1pPr algn="ctr">
              <a:defRPr sz="401"/>
            </a:lvl1pPr>
          </a:lstStyle>
          <a:p>
            <a:pPr lvl="0"/>
            <a:r>
              <a:rPr lang="fr-FR"/>
              <a:t>Modifier les styles du texte du masque</a:t>
            </a:r>
          </a:p>
        </p:txBody>
      </p:sp>
      <p:sp>
        <p:nvSpPr>
          <p:cNvPr id="3" name="Espace réservé de la date 2">
            <a:extLst>
              <a:ext uri="{FF2B5EF4-FFF2-40B4-BE49-F238E27FC236}">
                <a16:creationId xmlns:a16="http://schemas.microsoft.com/office/drawing/2014/main" id="{AD8197DC-A304-E788-707C-130F48076499}"/>
              </a:ext>
            </a:extLst>
          </p:cNvPr>
          <p:cNvSpPr>
            <a:spLocks noGrp="1"/>
          </p:cNvSpPr>
          <p:nvPr>
            <p:ph type="dt" sz="half" idx="16"/>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987293841"/>
      </p:ext>
    </p:extLst>
  </p:cSld>
  <p:clrMapOvr>
    <a:masterClrMapping/>
  </p:clrMapOvr>
  <p:extLst>
    <p:ext uri="{DCECCB84-F9BA-43D5-87BE-67443E8EF086}">
      <p15:sldGuideLst xmlns:p15="http://schemas.microsoft.com/office/powerpoint/2012/main">
        <p15:guide id="1" pos="272">
          <p15:clr>
            <a:srgbClr val="FBAE40"/>
          </p15:clr>
        </p15:guide>
        <p15:guide id="2" orient="horz" pos="2731">
          <p15:clr>
            <a:srgbClr val="FBAE40"/>
          </p15:clr>
        </p15:guide>
        <p15:guide id="3" pos="4195">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3" name="Espace réservé de la date 2">
            <a:extLst>
              <a:ext uri="{FF2B5EF4-FFF2-40B4-BE49-F238E27FC236}">
                <a16:creationId xmlns:a16="http://schemas.microsoft.com/office/drawing/2014/main" id="{32490316-D903-3F1E-08A9-796E96359178}"/>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408373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a:srcRect/>
          <a:stretch/>
        </p:blipFill>
        <p:spPr>
          <a:xfrm>
            <a:off x="0" y="0"/>
            <a:ext cx="18288000" cy="10287000"/>
          </a:xfrm>
          <a:prstGeom prst="rect">
            <a:avLst/>
          </a:prstGeom>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15" name="Espace réservé pour une image  14">
            <a:extLst>
              <a:ext uri="{FF2B5EF4-FFF2-40B4-BE49-F238E27FC236}">
                <a16:creationId xmlns:a16="http://schemas.microsoft.com/office/drawing/2014/main" id="{2C883ADE-4553-26FE-F84D-417FE4E9E786}"/>
              </a:ext>
            </a:extLst>
          </p:cNvPr>
          <p:cNvSpPr>
            <a:spLocks noGrp="1"/>
          </p:cNvSpPr>
          <p:nvPr>
            <p:ph type="pic" sz="quarter" idx="11" hasCustomPrompt="1"/>
          </p:nvPr>
        </p:nvSpPr>
        <p:spPr>
          <a:xfrm>
            <a:off x="-1" y="-1"/>
            <a:ext cx="9163967" cy="881697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983" h="4408488">
                <a:moveTo>
                  <a:pt x="0" y="0"/>
                </a:moveTo>
                <a:lnTo>
                  <a:pt x="4581983" y="0"/>
                </a:lnTo>
                <a:lnTo>
                  <a:pt x="4581983" y="1131886"/>
                </a:lnTo>
                <a:lnTo>
                  <a:pt x="4223210" y="1131886"/>
                </a:lnTo>
                <a:lnTo>
                  <a:pt x="4223210" y="4408487"/>
                </a:lnTo>
                <a:lnTo>
                  <a:pt x="4581983" y="4408487"/>
                </a:lnTo>
                <a:lnTo>
                  <a:pt x="4581983" y="4408488"/>
                </a:lnTo>
                <a:lnTo>
                  <a:pt x="0" y="4408488"/>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2" name="Espace réservé du texte 4">
            <a:extLst>
              <a:ext uri="{FF2B5EF4-FFF2-40B4-BE49-F238E27FC236}">
                <a16:creationId xmlns:a16="http://schemas.microsoft.com/office/drawing/2014/main" id="{CBEFD927-43CC-DFA5-4A31-17770D4BEA5D}"/>
              </a:ext>
            </a:extLst>
          </p:cNvPr>
          <p:cNvSpPr>
            <a:spLocks noGrp="1"/>
          </p:cNvSpPr>
          <p:nvPr>
            <p:ph type="body" sz="quarter" idx="13"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8EA9755B-4175-8C92-41C3-E992A4B2BE85}"/>
              </a:ext>
            </a:extLst>
          </p:cNvPr>
          <p:cNvSpPr>
            <a:spLocks noGrp="1"/>
          </p:cNvSpPr>
          <p:nvPr>
            <p:ph type="body" sz="quarter" idx="14"/>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3321218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F955E-5901-D54D-782C-258239670D9C}"/>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55150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sp>
        <p:nvSpPr>
          <p:cNvPr id="6" name="Rectangle 5"/>
          <p:cNvSpPr/>
          <p:nvPr userDrawn="1"/>
        </p:nvSpPr>
        <p:spPr>
          <a:xfrm>
            <a:off x="4890048" y="8656373"/>
            <a:ext cx="8553264" cy="120947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a:p>
        </p:txBody>
      </p:sp>
      <p:pic>
        <p:nvPicPr>
          <p:cNvPr id="2" name="Picture 1" descr="last-slide.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350002" y="-106050"/>
            <a:ext cx="22863008" cy="10427604"/>
          </a:xfrm>
          <a:prstGeom prst="rect">
            <a:avLst/>
          </a:prstGeom>
        </p:spPr>
      </p:pic>
    </p:spTree>
    <p:extLst>
      <p:ext uri="{BB962C8B-B14F-4D97-AF65-F5344CB8AC3E}">
        <p14:creationId xmlns:p14="http://schemas.microsoft.com/office/powerpoint/2010/main" val="57666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u texte 4">
            <a:extLst>
              <a:ext uri="{FF2B5EF4-FFF2-40B4-BE49-F238E27FC236}">
                <a16:creationId xmlns:a16="http://schemas.microsoft.com/office/drawing/2014/main" id="{140DA68B-84B0-4215-6CBA-D451D6F78B12}"/>
              </a:ext>
            </a:extLst>
          </p:cNvPr>
          <p:cNvSpPr>
            <a:spLocks noGrp="1"/>
          </p:cNvSpPr>
          <p:nvPr>
            <p:ph type="body" sz="quarter" idx="12"/>
          </p:nvPr>
        </p:nvSpPr>
        <p:spPr>
          <a:xfrm>
            <a:off x="717553" y="2263776"/>
            <a:ext cx="7778750" cy="6553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1002054584"/>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BE4C66-4ECD-24B1-5655-7FD141C5F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18288000" cy="10287000"/>
          </a:xfrm>
          <a:prstGeom prst="rect">
            <a:avLst/>
          </a:prstGeom>
          <a:solidFill>
            <a:schemeClr val="bg1"/>
          </a:solidFill>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5" name="Espace réservé du texte 4">
            <a:extLst>
              <a:ext uri="{FF2B5EF4-FFF2-40B4-BE49-F238E27FC236}">
                <a16:creationId xmlns:a16="http://schemas.microsoft.com/office/drawing/2014/main" id="{A4CF6EC2-E4F5-A12F-3CA8-F341CF7480F0}"/>
              </a:ext>
            </a:extLst>
          </p:cNvPr>
          <p:cNvSpPr>
            <a:spLocks noGrp="1"/>
          </p:cNvSpPr>
          <p:nvPr>
            <p:ph type="body" sz="quarter" idx="11" hasCustomPrompt="1"/>
          </p:nvPr>
        </p:nvSpPr>
        <p:spPr>
          <a:xfrm>
            <a:off x="9144002" y="1400179"/>
            <a:ext cx="8426450" cy="4125554"/>
          </a:xfrm>
        </p:spPr>
        <p:txBody>
          <a:bodyPr anchor="b"/>
          <a:lstStyle>
            <a:lvl1pPr>
              <a:defRPr sz="7200"/>
            </a:lvl1pPr>
            <a:lvl2pPr>
              <a:spcBef>
                <a:spcPts val="36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65A27571-4E49-2B34-B447-A9D316927225}"/>
              </a:ext>
            </a:extLst>
          </p:cNvPr>
          <p:cNvSpPr>
            <a:spLocks noGrp="1"/>
          </p:cNvSpPr>
          <p:nvPr>
            <p:ph type="body" sz="quarter" idx="12"/>
          </p:nvPr>
        </p:nvSpPr>
        <p:spPr>
          <a:xfrm>
            <a:off x="9144002" y="6057902"/>
            <a:ext cx="8426450" cy="2279651"/>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1582380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of the section and conten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3B0C18-CD74-888A-870D-9A93DAB26D81}"/>
              </a:ext>
            </a:extLst>
          </p:cNvPr>
          <p:cNvSpPr>
            <a:spLocks noGrp="1"/>
          </p:cNvSpPr>
          <p:nvPr>
            <p:ph type="title" hasCustomPrompt="1"/>
          </p:nvPr>
        </p:nvSpPr>
        <p:spPr>
          <a:xfrm>
            <a:off x="1257300" y="3155156"/>
            <a:ext cx="15773400" cy="1988345"/>
          </a:xfrm>
          <a:prstGeom prst="rect">
            <a:avLst/>
          </a:prstGeom>
        </p:spPr>
        <p:txBody>
          <a:bodyPr/>
          <a:lstStyle>
            <a:lvl1pPr>
              <a:defRPr sz="3600">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a:t>I – </a:t>
            </a:r>
            <a:r>
              <a:rPr lang="fr-FR" dirty="0" err="1"/>
              <a:t>Title</a:t>
            </a:r>
            <a:r>
              <a:rPr lang="fr-FR" dirty="0"/>
              <a:t> of the section</a:t>
            </a:r>
          </a:p>
        </p:txBody>
      </p:sp>
      <p:sp>
        <p:nvSpPr>
          <p:cNvPr id="3" name="Espace réservé du contenu 2">
            <a:extLst>
              <a:ext uri="{FF2B5EF4-FFF2-40B4-BE49-F238E27FC236}">
                <a16:creationId xmlns:a16="http://schemas.microsoft.com/office/drawing/2014/main" id="{88070021-2499-4E3F-854E-091C6B4D903F}"/>
              </a:ext>
            </a:extLst>
          </p:cNvPr>
          <p:cNvSpPr>
            <a:spLocks noGrp="1"/>
          </p:cNvSpPr>
          <p:nvPr>
            <p:ph idx="1" hasCustomPrompt="1"/>
          </p:nvPr>
        </p:nvSpPr>
        <p:spPr>
          <a:xfrm>
            <a:off x="1257300" y="4377668"/>
            <a:ext cx="15773400" cy="3383582"/>
          </a:xfrm>
          <a:prstGeom prst="rect">
            <a:avLst/>
          </a:prstGeom>
        </p:spPr>
        <p:txBody>
          <a:bodyPr/>
          <a:lstStyle>
            <a:lvl1pPr marL="0" indent="0" algn="l">
              <a:buFontTx/>
              <a:buNone/>
              <a:defRPr sz="27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	A) </a:t>
            </a:r>
            <a:r>
              <a:rPr lang="fr-FR" dirty="0" err="1"/>
              <a:t>Vivamus</a:t>
            </a:r>
            <a:r>
              <a:rPr lang="fr-FR" dirty="0"/>
              <a:t> </a:t>
            </a:r>
            <a:r>
              <a:rPr lang="fr-FR" dirty="0" err="1"/>
              <a:t>sit</a:t>
            </a:r>
            <a:r>
              <a:rPr lang="fr-FR" dirty="0"/>
              <a:t> </a:t>
            </a:r>
            <a:r>
              <a:rPr lang="fr-FR" dirty="0" err="1"/>
              <a:t>amet</a:t>
            </a:r>
            <a:r>
              <a:rPr lang="fr-FR" dirty="0"/>
              <a:t> </a:t>
            </a:r>
            <a:r>
              <a:rPr lang="fr-FR" dirty="0" err="1"/>
              <a:t>porttitor</a:t>
            </a:r>
            <a:r>
              <a:rPr lang="fr-FR" dirty="0"/>
              <a:t> ipsum</a:t>
            </a:r>
            <a:br>
              <a:rPr lang="fr-FR" dirty="0"/>
            </a:br>
            <a:br>
              <a:rPr lang="fr-FR" dirty="0"/>
            </a:br>
            <a:r>
              <a:rPr lang="fr-FR" dirty="0"/>
              <a:t>ut </a:t>
            </a:r>
            <a:r>
              <a:rPr lang="fr-FR" dirty="0" err="1"/>
              <a:t>lacinia</a:t>
            </a:r>
            <a:r>
              <a:rPr lang="fr-FR" dirty="0"/>
              <a:t> est. </a:t>
            </a:r>
            <a:r>
              <a:rPr lang="fr-FR" dirty="0" err="1"/>
              <a:t>Donec</a:t>
            </a:r>
            <a:r>
              <a:rPr lang="fr-FR" dirty="0"/>
              <a:t> </a:t>
            </a:r>
            <a:r>
              <a:rPr lang="fr-FR" dirty="0" err="1"/>
              <a:t>pharetra</a:t>
            </a:r>
            <a:r>
              <a:rPr lang="fr-FR" dirty="0"/>
              <a:t> </a:t>
            </a:r>
            <a:r>
              <a:rPr lang="fr-FR" dirty="0" err="1"/>
              <a:t>dui</a:t>
            </a:r>
            <a:r>
              <a:rPr lang="fr-FR" dirty="0"/>
              <a:t> vitae </a:t>
            </a:r>
            <a:r>
              <a:rPr lang="fr-FR" dirty="0" err="1"/>
              <a:t>elit</a:t>
            </a:r>
            <a:r>
              <a:rPr lang="fr-FR" dirty="0"/>
              <a:t> commodo, </a:t>
            </a:r>
            <a:r>
              <a:rPr lang="fr-FR" dirty="0" err="1"/>
              <a:t>vel</a:t>
            </a:r>
            <a:r>
              <a:rPr lang="fr-FR" dirty="0"/>
              <a:t> </a:t>
            </a:r>
            <a:r>
              <a:rPr lang="fr-FR" dirty="0" err="1"/>
              <a:t>iaculis</a:t>
            </a:r>
            <a:r>
              <a:rPr lang="fr-FR" dirty="0"/>
              <a:t> </a:t>
            </a:r>
            <a:r>
              <a:rPr lang="fr-FR" dirty="0" err="1"/>
              <a:t>ligula</a:t>
            </a:r>
            <a:r>
              <a:rPr lang="fr-FR" dirty="0"/>
              <a:t> </a:t>
            </a:r>
            <a:r>
              <a:rPr lang="fr-FR" dirty="0" err="1"/>
              <a:t>facilisis</a:t>
            </a:r>
            <a:r>
              <a:rPr lang="fr-FR" dirty="0"/>
              <a:t>. </a:t>
            </a:r>
            <a:r>
              <a:rPr lang="fr-FR" dirty="0" err="1"/>
              <a:t>Etiam</a:t>
            </a:r>
            <a:r>
              <a:rPr lang="fr-FR" dirty="0"/>
              <a:t> </a:t>
            </a:r>
            <a:r>
              <a:rPr lang="fr-FR" dirty="0" err="1"/>
              <a:t>leo</a:t>
            </a:r>
            <a:r>
              <a:rPr lang="fr-FR" dirty="0"/>
              <a:t> </a:t>
            </a:r>
            <a:r>
              <a:rPr lang="fr-FR" dirty="0" err="1"/>
              <a:t>purus</a:t>
            </a:r>
            <a:r>
              <a:rPr lang="fr-FR" dirty="0"/>
              <a:t>, </a:t>
            </a:r>
            <a:r>
              <a:rPr lang="fr-FR" dirty="0" err="1"/>
              <a:t>auctor</a:t>
            </a:r>
            <a:r>
              <a:rPr lang="fr-FR" dirty="0"/>
              <a:t> </a:t>
            </a:r>
            <a:r>
              <a:rPr lang="fr-FR" dirty="0" err="1"/>
              <a:t>ac</a:t>
            </a:r>
            <a:r>
              <a:rPr lang="fr-FR" dirty="0"/>
              <a:t> </a:t>
            </a:r>
            <a:r>
              <a:rPr lang="fr-FR" dirty="0" err="1"/>
              <a:t>fringilla</a:t>
            </a:r>
            <a:r>
              <a:rPr lang="fr-FR" dirty="0"/>
              <a:t> a, </a:t>
            </a:r>
            <a:r>
              <a:rPr lang="fr-FR" dirty="0" err="1"/>
              <a:t>vestibulum</a:t>
            </a:r>
            <a:r>
              <a:rPr lang="fr-FR" dirty="0"/>
              <a:t> a mi. </a:t>
            </a:r>
            <a:r>
              <a:rPr lang="fr-FR" dirty="0" err="1"/>
              <a:t>Curabitur</a:t>
            </a:r>
            <a:r>
              <a:rPr lang="fr-FR" dirty="0"/>
              <a:t> ut </a:t>
            </a:r>
            <a:r>
              <a:rPr lang="fr-FR" dirty="0" err="1"/>
              <a:t>odio</a:t>
            </a:r>
            <a:r>
              <a:rPr lang="fr-FR" dirty="0"/>
              <a:t> </a:t>
            </a:r>
            <a:r>
              <a:rPr lang="fr-FR" dirty="0" err="1"/>
              <a:t>tempor</a:t>
            </a:r>
            <a:r>
              <a:rPr lang="fr-FR" dirty="0"/>
              <a:t>, </a:t>
            </a:r>
            <a:r>
              <a:rPr lang="fr-FR" dirty="0" err="1"/>
              <a:t>elementum</a:t>
            </a:r>
            <a:r>
              <a:rPr lang="fr-FR" dirty="0"/>
              <a:t> </a:t>
            </a:r>
            <a:r>
              <a:rPr lang="fr-FR" dirty="0" err="1"/>
              <a:t>risus</a:t>
            </a:r>
            <a:r>
              <a:rPr lang="fr-FR" dirty="0"/>
              <a:t> vitae, </a:t>
            </a:r>
            <a:r>
              <a:rPr lang="fr-FR" dirty="0" err="1"/>
              <a:t>iaculis</a:t>
            </a:r>
            <a:r>
              <a:rPr lang="fr-FR" dirty="0"/>
              <a:t> </a:t>
            </a:r>
            <a:r>
              <a:rPr lang="fr-FR" dirty="0" err="1"/>
              <a:t>urna</a:t>
            </a:r>
            <a:r>
              <a:rPr lang="fr-FR" dirty="0"/>
              <a:t>. </a:t>
            </a:r>
            <a:r>
              <a:rPr lang="fr-FR" dirty="0" err="1"/>
              <a:t>Quisque</a:t>
            </a:r>
            <a:r>
              <a:rPr lang="fr-FR" dirty="0"/>
              <a:t> </a:t>
            </a:r>
            <a:r>
              <a:rPr lang="fr-FR" dirty="0" err="1"/>
              <a:t>consequat</a:t>
            </a:r>
            <a:r>
              <a:rPr lang="fr-FR" dirty="0"/>
              <a:t>, </a:t>
            </a:r>
            <a:r>
              <a:rPr lang="fr-FR" dirty="0" err="1"/>
              <a:t>odio</a:t>
            </a:r>
            <a:r>
              <a:rPr lang="fr-FR" dirty="0"/>
              <a:t> </a:t>
            </a:r>
            <a:r>
              <a:rPr lang="fr-FR" dirty="0" err="1"/>
              <a:t>ac</a:t>
            </a:r>
            <a:r>
              <a:rPr lang="fr-FR" dirty="0"/>
              <a:t> </a:t>
            </a:r>
            <a:r>
              <a:rPr lang="fr-FR" dirty="0" err="1"/>
              <a:t>suscipit</a:t>
            </a:r>
            <a:r>
              <a:rPr lang="fr-FR" dirty="0"/>
              <a:t> </a:t>
            </a:r>
            <a:r>
              <a:rPr lang="fr-FR" dirty="0" err="1"/>
              <a:t>vehicula</a:t>
            </a:r>
            <a:r>
              <a:rPr lang="fr-FR" dirty="0"/>
              <a:t>, </a:t>
            </a:r>
            <a:r>
              <a:rPr lang="fr-FR" dirty="0" err="1"/>
              <a:t>nisi</a:t>
            </a:r>
            <a:r>
              <a:rPr lang="fr-FR" dirty="0"/>
              <a:t> </a:t>
            </a:r>
            <a:r>
              <a:rPr lang="fr-FR" dirty="0" err="1"/>
              <a:t>tortor</a:t>
            </a:r>
            <a:r>
              <a:rPr lang="fr-FR" dirty="0"/>
              <a:t> rhoncus massa, id </a:t>
            </a:r>
            <a:r>
              <a:rPr lang="fr-FR" dirty="0" err="1"/>
              <a:t>lobortis</a:t>
            </a:r>
            <a:r>
              <a:rPr lang="fr-FR" dirty="0"/>
              <a:t> mi est </a:t>
            </a:r>
            <a:r>
              <a:rPr lang="fr-FR" dirty="0" err="1"/>
              <a:t>ac</a:t>
            </a:r>
            <a:r>
              <a:rPr lang="fr-FR" dirty="0"/>
              <a:t> nunc. </a:t>
            </a:r>
            <a:r>
              <a:rPr lang="fr-FR" dirty="0" err="1"/>
              <a:t>Pellentesque</a:t>
            </a:r>
            <a:r>
              <a:rPr lang="fr-FR" dirty="0"/>
              <a:t> </a:t>
            </a:r>
            <a:r>
              <a:rPr lang="fr-FR" dirty="0" err="1"/>
              <a:t>tempor</a:t>
            </a:r>
            <a:r>
              <a:rPr lang="fr-FR" dirty="0"/>
              <a:t>, </a:t>
            </a:r>
            <a:r>
              <a:rPr lang="fr-FR" dirty="0" err="1"/>
              <a:t>risus</a:t>
            </a:r>
            <a:r>
              <a:rPr lang="fr-FR" dirty="0"/>
              <a:t> vitae </a:t>
            </a:r>
            <a:r>
              <a:rPr lang="fr-FR" dirty="0" err="1"/>
              <a:t>posuere</a:t>
            </a:r>
            <a:r>
              <a:rPr lang="fr-FR" dirty="0"/>
              <a:t> </a:t>
            </a:r>
            <a:r>
              <a:rPr lang="fr-FR" dirty="0" err="1"/>
              <a:t>luctus</a:t>
            </a:r>
            <a:r>
              <a:rPr lang="fr-FR" dirty="0"/>
              <a:t>, </a:t>
            </a:r>
            <a:r>
              <a:rPr lang="fr-FR" dirty="0" err="1"/>
              <a:t>metus</a:t>
            </a:r>
            <a:r>
              <a:rPr lang="fr-FR" dirty="0"/>
              <a:t> </a:t>
            </a:r>
            <a:r>
              <a:rPr lang="fr-FR" dirty="0" err="1"/>
              <a:t>nibh</a:t>
            </a:r>
            <a:r>
              <a:rPr lang="fr-FR" dirty="0"/>
              <a:t> </a:t>
            </a:r>
            <a:r>
              <a:rPr lang="fr-FR" dirty="0" err="1"/>
              <a:t>venenatis</a:t>
            </a:r>
            <a:r>
              <a:rPr lang="fr-FR" dirty="0"/>
              <a:t> </a:t>
            </a:r>
            <a:r>
              <a:rPr lang="fr-FR" dirty="0" err="1"/>
              <a:t>orci</a:t>
            </a:r>
            <a:r>
              <a:rPr lang="fr-FR" dirty="0"/>
              <a:t>, in </a:t>
            </a:r>
            <a:r>
              <a:rPr lang="fr-FR" dirty="0" err="1"/>
              <a:t>tempor</a:t>
            </a:r>
            <a:r>
              <a:rPr lang="fr-FR" dirty="0"/>
              <a:t> </a:t>
            </a:r>
            <a:r>
              <a:rPr lang="fr-FR" dirty="0" err="1"/>
              <a:t>sem</a:t>
            </a:r>
            <a:r>
              <a:rPr lang="fr-FR" dirty="0"/>
              <a:t> </a:t>
            </a:r>
            <a:r>
              <a:rPr lang="fr-FR" dirty="0" err="1"/>
              <a:t>lectus</a:t>
            </a:r>
            <a:r>
              <a:rPr lang="fr-FR" dirty="0"/>
              <a:t> ut </a:t>
            </a:r>
            <a:r>
              <a:rPr lang="fr-FR" dirty="0" err="1"/>
              <a:t>tortor</a:t>
            </a:r>
            <a:r>
              <a:rPr lang="fr-FR" dirty="0"/>
              <a:t>. Integer eu mi eu ante </a:t>
            </a:r>
            <a:r>
              <a:rPr lang="fr-FR" dirty="0" err="1"/>
              <a:t>luctus</a:t>
            </a:r>
            <a:r>
              <a:rPr lang="fr-FR" dirty="0"/>
              <a:t> </a:t>
            </a:r>
            <a:r>
              <a:rPr lang="fr-FR" dirty="0" err="1"/>
              <a:t>fermentum</a:t>
            </a:r>
            <a:r>
              <a:rPr lang="fr-FR" dirty="0"/>
              <a:t> </a:t>
            </a:r>
            <a:r>
              <a:rPr lang="fr-FR" dirty="0" err="1"/>
              <a:t>ac</a:t>
            </a:r>
            <a:r>
              <a:rPr lang="fr-FR" dirty="0"/>
              <a:t> et </a:t>
            </a:r>
            <a:r>
              <a:rPr lang="fr-FR" dirty="0" err="1"/>
              <a:t>augue</a:t>
            </a:r>
            <a:r>
              <a:rPr lang="fr-FR" dirty="0"/>
              <a:t>. </a:t>
            </a:r>
            <a:r>
              <a:rPr lang="fr-FR" dirty="0" err="1"/>
              <a:t>Etiam</a:t>
            </a:r>
            <a:r>
              <a:rPr lang="fr-FR" dirty="0"/>
              <a:t> nec </a:t>
            </a:r>
            <a:r>
              <a:rPr lang="fr-FR" dirty="0" err="1"/>
              <a:t>sapien</a:t>
            </a:r>
            <a:r>
              <a:rPr lang="fr-FR" dirty="0"/>
              <a:t> </a:t>
            </a:r>
            <a:r>
              <a:rPr lang="fr-FR" dirty="0" err="1"/>
              <a:t>lorem</a:t>
            </a:r>
            <a:r>
              <a:rPr lang="fr-FR" dirty="0"/>
              <a:t>. Nunc </a:t>
            </a:r>
            <a:r>
              <a:rPr lang="fr-FR" dirty="0" err="1"/>
              <a:t>tempor</a:t>
            </a:r>
            <a:r>
              <a:rPr lang="fr-FR" dirty="0"/>
              <a:t> </a:t>
            </a:r>
            <a:r>
              <a:rPr lang="fr-FR" dirty="0" err="1"/>
              <a:t>mauris</a:t>
            </a:r>
            <a:r>
              <a:rPr lang="fr-FR" dirty="0"/>
              <a:t> a </a:t>
            </a:r>
            <a:r>
              <a:rPr lang="fr-FR" dirty="0" err="1"/>
              <a:t>eros</a:t>
            </a:r>
            <a:r>
              <a:rPr lang="fr-FR" dirty="0"/>
              <a:t> </a:t>
            </a:r>
            <a:r>
              <a:rPr lang="fr-FR" dirty="0" err="1"/>
              <a:t>viverra</a:t>
            </a:r>
            <a:r>
              <a:rPr lang="fr-FR" dirty="0"/>
              <a:t> </a:t>
            </a:r>
            <a:r>
              <a:rPr lang="fr-FR" dirty="0" err="1"/>
              <a:t>egestas</a:t>
            </a:r>
            <a:r>
              <a:rPr lang="fr-FR" dirty="0"/>
              <a:t>. </a:t>
            </a:r>
            <a:r>
              <a:rPr lang="fr-FR" dirty="0" err="1"/>
              <a:t>Vivamus</a:t>
            </a:r>
            <a:r>
              <a:rPr lang="fr-FR" dirty="0"/>
              <a:t> in </a:t>
            </a:r>
            <a:r>
              <a:rPr lang="fr-FR" dirty="0" err="1"/>
              <a:t>ullamcorper</a:t>
            </a:r>
            <a:r>
              <a:rPr lang="fr-FR" dirty="0"/>
              <a:t> </a:t>
            </a:r>
            <a:r>
              <a:rPr lang="fr-FR" dirty="0" err="1"/>
              <a:t>arcu</a:t>
            </a:r>
            <a:r>
              <a:rPr lang="fr-FR" dirty="0"/>
              <a:t>. </a:t>
            </a:r>
          </a:p>
        </p:txBody>
      </p:sp>
      <p:sp>
        <p:nvSpPr>
          <p:cNvPr id="7" name="Espace réservé de la date 1">
            <a:extLst>
              <a:ext uri="{FF2B5EF4-FFF2-40B4-BE49-F238E27FC236}">
                <a16:creationId xmlns:a16="http://schemas.microsoft.com/office/drawing/2014/main" id="{464A94A5-C5C5-68E4-2EB9-AD645EC930C5}"/>
              </a:ext>
            </a:extLst>
          </p:cNvPr>
          <p:cNvSpPr>
            <a:spLocks noGrp="1"/>
          </p:cNvSpPr>
          <p:nvPr>
            <p:ph type="dt" sz="half" idx="2"/>
          </p:nvPr>
        </p:nvSpPr>
        <p:spPr>
          <a:xfrm>
            <a:off x="1096956" y="9548941"/>
            <a:ext cx="4114800" cy="547688"/>
          </a:xfrm>
          <a:prstGeom prst="rect">
            <a:avLst/>
          </a:prstGeom>
        </p:spPr>
        <p:txBody>
          <a:bodyPr/>
          <a:lstStyle>
            <a:lvl1pP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CB23F694-C1B4-E84B-92DA-5358E5CFFDCA}" type="datetime1">
              <a:rPr lang="fr-FR" smtClean="0"/>
              <a:pPr/>
              <a:t>27/03/2026</a:t>
            </a:fld>
            <a:endParaRPr lang="fr-FR" dirty="0"/>
          </a:p>
        </p:txBody>
      </p:sp>
      <p:sp>
        <p:nvSpPr>
          <p:cNvPr id="8" name="Espace réservé du pied de page 2">
            <a:extLst>
              <a:ext uri="{FF2B5EF4-FFF2-40B4-BE49-F238E27FC236}">
                <a16:creationId xmlns:a16="http://schemas.microsoft.com/office/drawing/2014/main" id="{1DA93480-5104-D5EE-7919-880117635FE0}"/>
              </a:ext>
            </a:extLst>
          </p:cNvPr>
          <p:cNvSpPr>
            <a:spLocks noGrp="1"/>
          </p:cNvSpPr>
          <p:nvPr>
            <p:ph type="ftr" sz="quarter" idx="3"/>
          </p:nvPr>
        </p:nvSpPr>
        <p:spPr>
          <a:xfrm>
            <a:off x="6057900" y="9534526"/>
            <a:ext cx="6172200" cy="547688"/>
          </a:xfrm>
          <a:prstGeom prst="rect">
            <a:avLst/>
          </a:prstGeom>
        </p:spPr>
        <p:txBody>
          <a:bodyPr/>
          <a:lstStyle>
            <a:lvl1pPr algn="ct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r>
              <a:rPr lang="fr-FR" dirty="0" err="1"/>
              <a:t>Title</a:t>
            </a:r>
            <a:r>
              <a:rPr lang="fr-FR" dirty="0"/>
              <a:t> of the </a:t>
            </a:r>
            <a:r>
              <a:rPr lang="fr-FR" dirty="0" err="1"/>
              <a:t>presentation</a:t>
            </a:r>
            <a:endParaRPr lang="fr-FR" dirty="0"/>
          </a:p>
        </p:txBody>
      </p:sp>
      <p:sp>
        <p:nvSpPr>
          <p:cNvPr id="9" name="Espace réservé du numéro de diapositive 3">
            <a:extLst>
              <a:ext uri="{FF2B5EF4-FFF2-40B4-BE49-F238E27FC236}">
                <a16:creationId xmlns:a16="http://schemas.microsoft.com/office/drawing/2014/main" id="{B7673832-17AC-2315-6823-ED05BD2A65F9}"/>
              </a:ext>
            </a:extLst>
          </p:cNvPr>
          <p:cNvSpPr>
            <a:spLocks noGrp="1"/>
          </p:cNvSpPr>
          <p:nvPr>
            <p:ph type="sldNum" sz="quarter" idx="4"/>
          </p:nvPr>
        </p:nvSpPr>
        <p:spPr>
          <a:xfrm>
            <a:off x="13076244" y="9534526"/>
            <a:ext cx="4114800" cy="547688"/>
          </a:xfrm>
          <a:prstGeom prst="rect">
            <a:avLst/>
          </a:prstGeom>
        </p:spPr>
        <p:txBody>
          <a:bodyPr/>
          <a:lstStyle>
            <a:lvl1pPr algn="r">
              <a:defRPr sz="1575">
                <a:solidFill>
                  <a:srgbClr val="003399"/>
                </a:solidFill>
                <a:latin typeface="Tahoma" panose="020B0604030504040204" pitchFamily="34" charset="0"/>
                <a:ea typeface="Tahoma" panose="020B0604030504040204" pitchFamily="34" charset="0"/>
                <a:cs typeface="Tahoma" panose="020B0604030504040204" pitchFamily="34" charset="0"/>
              </a:defRPr>
            </a:lvl1pPr>
          </a:lstStyle>
          <a:p>
            <a:fld id="{E4C64259-28AC-924C-911A-BBAFD62CBBD7}" type="slidenum">
              <a:rPr lang="fr-FR" smtClean="0"/>
              <a:pPr/>
              <a:t>‹N°›</a:t>
            </a:fld>
            <a:endParaRPr lang="fr-FR" dirty="0"/>
          </a:p>
        </p:txBody>
      </p:sp>
    </p:spTree>
    <p:extLst>
      <p:ext uri="{BB962C8B-B14F-4D97-AF65-F5344CB8AC3E}">
        <p14:creationId xmlns:p14="http://schemas.microsoft.com/office/powerpoint/2010/main" val="4662271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EBE4C66-4ECD-24B1-5655-7FD141C5F18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
            <a:ext cx="18288000" cy="10287000"/>
          </a:xfrm>
          <a:prstGeom prst="rect">
            <a:avLst/>
          </a:prstGeom>
          <a:solidFill>
            <a:schemeClr val="bg1"/>
          </a:solidFill>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5" name="Espace réservé du texte 4">
            <a:extLst>
              <a:ext uri="{FF2B5EF4-FFF2-40B4-BE49-F238E27FC236}">
                <a16:creationId xmlns:a16="http://schemas.microsoft.com/office/drawing/2014/main" id="{A4CF6EC2-E4F5-A12F-3CA8-F341CF7480F0}"/>
              </a:ext>
            </a:extLst>
          </p:cNvPr>
          <p:cNvSpPr>
            <a:spLocks noGrp="1"/>
          </p:cNvSpPr>
          <p:nvPr>
            <p:ph type="body" sz="quarter" idx="11" hasCustomPrompt="1"/>
          </p:nvPr>
        </p:nvSpPr>
        <p:spPr>
          <a:xfrm>
            <a:off x="9144002" y="1400179"/>
            <a:ext cx="8426450" cy="4125554"/>
          </a:xfrm>
        </p:spPr>
        <p:txBody>
          <a:bodyPr anchor="b"/>
          <a:lstStyle>
            <a:lvl1pPr>
              <a:defRPr sz="7200"/>
            </a:lvl1pPr>
            <a:lvl2pPr>
              <a:spcBef>
                <a:spcPts val="36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65A27571-4E49-2B34-B447-A9D316927225}"/>
              </a:ext>
            </a:extLst>
          </p:cNvPr>
          <p:cNvSpPr>
            <a:spLocks noGrp="1"/>
          </p:cNvSpPr>
          <p:nvPr>
            <p:ph type="body" sz="quarter" idx="12"/>
          </p:nvPr>
        </p:nvSpPr>
        <p:spPr>
          <a:xfrm>
            <a:off x="9144002" y="6057902"/>
            <a:ext cx="8426450" cy="2279651"/>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12411195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350" y="0"/>
            <a:ext cx="18288000" cy="10287000"/>
          </a:xfrm>
          <a:prstGeom prst="rect">
            <a:avLst/>
          </a:prstGeom>
          <a:ln>
            <a:noFill/>
          </a:ln>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11" name="Rectangle 10">
            <a:extLst>
              <a:ext uri="{FF2B5EF4-FFF2-40B4-BE49-F238E27FC236}">
                <a16:creationId xmlns:a16="http://schemas.microsoft.com/office/drawing/2014/main" id="{F7985688-252D-98A3-BE79-24D817D698B9}"/>
              </a:ext>
            </a:extLst>
          </p:cNvPr>
          <p:cNvSpPr/>
          <p:nvPr userDrawn="1"/>
        </p:nvSpPr>
        <p:spPr>
          <a:xfrm>
            <a:off x="-6349" y="2"/>
            <a:ext cx="9150350" cy="8804279"/>
          </a:xfrm>
          <a:custGeom>
            <a:avLst/>
            <a:gdLst>
              <a:gd name="connsiteX0" fmla="*/ 0 w 4572000"/>
              <a:gd name="connsiteY0" fmla="*/ 0 h 4408489"/>
              <a:gd name="connsiteX1" fmla="*/ 4572000 w 4572000"/>
              <a:gd name="connsiteY1" fmla="*/ 0 h 4408489"/>
              <a:gd name="connsiteX2" fmla="*/ 4572000 w 4572000"/>
              <a:gd name="connsiteY2" fmla="*/ 4408489 h 4408489"/>
              <a:gd name="connsiteX3" fmla="*/ 0 w 4572000"/>
              <a:gd name="connsiteY3" fmla="*/ 4408489 h 4408489"/>
              <a:gd name="connsiteX4" fmla="*/ 0 w 4572000"/>
              <a:gd name="connsiteY4"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4408489 h 4408489"/>
              <a:gd name="connsiteX4" fmla="*/ 0 w 4572000"/>
              <a:gd name="connsiteY4" fmla="*/ 4408489 h 4408489"/>
              <a:gd name="connsiteX5" fmla="*/ 0 w 4572000"/>
              <a:gd name="connsiteY5" fmla="*/ 0 h 4408489"/>
              <a:gd name="connsiteX0" fmla="*/ 0 w 4572000"/>
              <a:gd name="connsiteY0" fmla="*/ 0 h 4408489"/>
              <a:gd name="connsiteX1" fmla="*/ 4572000 w 4572000"/>
              <a:gd name="connsiteY1" fmla="*/ 0 h 4408489"/>
              <a:gd name="connsiteX2" fmla="*/ 4572000 w 4572000"/>
              <a:gd name="connsiteY2" fmla="*/ 1136650 h 4408489"/>
              <a:gd name="connsiteX3" fmla="*/ 4572000 w 4572000"/>
              <a:gd name="connsiteY3" fmla="*/ 1473200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057650 w 4572000"/>
              <a:gd name="connsiteY3" fmla="*/ 113347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08489"/>
              <a:gd name="connsiteX1" fmla="*/ 4572000 w 4572000"/>
              <a:gd name="connsiteY1" fmla="*/ 0 h 4408489"/>
              <a:gd name="connsiteX2" fmla="*/ 4572000 w 4572000"/>
              <a:gd name="connsiteY2" fmla="*/ 1136650 h 4408489"/>
              <a:gd name="connsiteX3" fmla="*/ 4210050 w 4572000"/>
              <a:gd name="connsiteY3" fmla="*/ 1139825 h 4408489"/>
              <a:gd name="connsiteX4" fmla="*/ 4572000 w 4572000"/>
              <a:gd name="connsiteY4" fmla="*/ 4408489 h 4408489"/>
              <a:gd name="connsiteX5" fmla="*/ 0 w 4572000"/>
              <a:gd name="connsiteY5" fmla="*/ 4408489 h 4408489"/>
              <a:gd name="connsiteX6" fmla="*/ 0 w 4572000"/>
              <a:gd name="connsiteY6" fmla="*/ 0 h 4408489"/>
              <a:gd name="connsiteX0" fmla="*/ 0 w 4572000"/>
              <a:gd name="connsiteY0" fmla="*/ 0 h 4411664"/>
              <a:gd name="connsiteX1" fmla="*/ 4572000 w 4572000"/>
              <a:gd name="connsiteY1" fmla="*/ 0 h 4411664"/>
              <a:gd name="connsiteX2" fmla="*/ 4572000 w 4572000"/>
              <a:gd name="connsiteY2" fmla="*/ 1136650 h 4411664"/>
              <a:gd name="connsiteX3" fmla="*/ 4210050 w 4572000"/>
              <a:gd name="connsiteY3" fmla="*/ 1139825 h 4411664"/>
              <a:gd name="connsiteX4" fmla="*/ 4279900 w 4572000"/>
              <a:gd name="connsiteY4" fmla="*/ 4411664 h 4411664"/>
              <a:gd name="connsiteX5" fmla="*/ 0 w 4572000"/>
              <a:gd name="connsiteY5" fmla="*/ 4408489 h 4411664"/>
              <a:gd name="connsiteX6" fmla="*/ 0 w 4572000"/>
              <a:gd name="connsiteY6" fmla="*/ 0 h 4411664"/>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181475 w 4572000"/>
              <a:gd name="connsiteY4" fmla="*/ 4414839 h 4414839"/>
              <a:gd name="connsiteX5" fmla="*/ 0 w 4572000"/>
              <a:gd name="connsiteY5" fmla="*/ 4408489 h 4414839"/>
              <a:gd name="connsiteX6" fmla="*/ 0 w 4572000"/>
              <a:gd name="connsiteY6" fmla="*/ 0 h 4414839"/>
              <a:gd name="connsiteX0" fmla="*/ 0 w 4572000"/>
              <a:gd name="connsiteY0" fmla="*/ 0 h 4414839"/>
              <a:gd name="connsiteX1" fmla="*/ 4572000 w 4572000"/>
              <a:gd name="connsiteY1" fmla="*/ 0 h 4414839"/>
              <a:gd name="connsiteX2" fmla="*/ 4572000 w 4572000"/>
              <a:gd name="connsiteY2" fmla="*/ 1136650 h 4414839"/>
              <a:gd name="connsiteX3" fmla="*/ 4210050 w 4572000"/>
              <a:gd name="connsiteY3" fmla="*/ 1139825 h 4414839"/>
              <a:gd name="connsiteX4" fmla="*/ 4213225 w 4572000"/>
              <a:gd name="connsiteY4" fmla="*/ 4414839 h 4414839"/>
              <a:gd name="connsiteX5" fmla="*/ 0 w 4572000"/>
              <a:gd name="connsiteY5" fmla="*/ 4408489 h 4414839"/>
              <a:gd name="connsiteX6" fmla="*/ 0 w 4572000"/>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9825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14839"/>
              <a:gd name="connsiteX1" fmla="*/ 4572000 w 4575175"/>
              <a:gd name="connsiteY1" fmla="*/ 0 h 4414839"/>
              <a:gd name="connsiteX2" fmla="*/ 4575175 w 4575175"/>
              <a:gd name="connsiteY2" fmla="*/ 1130300 h 4414839"/>
              <a:gd name="connsiteX3" fmla="*/ 4210050 w 4575175"/>
              <a:gd name="connsiteY3" fmla="*/ 1130300 h 4414839"/>
              <a:gd name="connsiteX4" fmla="*/ 4213225 w 4575175"/>
              <a:gd name="connsiteY4" fmla="*/ 4414839 h 4414839"/>
              <a:gd name="connsiteX5" fmla="*/ 0 w 4575175"/>
              <a:gd name="connsiteY5" fmla="*/ 4408489 h 4414839"/>
              <a:gd name="connsiteX6" fmla="*/ 0 w 4575175"/>
              <a:gd name="connsiteY6" fmla="*/ 0 h 4414839"/>
              <a:gd name="connsiteX0" fmla="*/ 0 w 4575175"/>
              <a:gd name="connsiteY0" fmla="*/ 0 h 4408489"/>
              <a:gd name="connsiteX1" fmla="*/ 4572000 w 4575175"/>
              <a:gd name="connsiteY1" fmla="*/ 0 h 4408489"/>
              <a:gd name="connsiteX2" fmla="*/ 4575175 w 4575175"/>
              <a:gd name="connsiteY2" fmla="*/ 1130300 h 4408489"/>
              <a:gd name="connsiteX3" fmla="*/ 4210050 w 4575175"/>
              <a:gd name="connsiteY3" fmla="*/ 1130300 h 4408489"/>
              <a:gd name="connsiteX4" fmla="*/ 4213225 w 4575175"/>
              <a:gd name="connsiteY4" fmla="*/ 4402139 h 4408489"/>
              <a:gd name="connsiteX5" fmla="*/ 0 w 4575175"/>
              <a:gd name="connsiteY5" fmla="*/ 4408489 h 4408489"/>
              <a:gd name="connsiteX6" fmla="*/ 0 w 4575175"/>
              <a:gd name="connsiteY6" fmla="*/ 0 h 4408489"/>
              <a:gd name="connsiteX0" fmla="*/ 0 w 4575175"/>
              <a:gd name="connsiteY0" fmla="*/ 0 h 4402139"/>
              <a:gd name="connsiteX1" fmla="*/ 4572000 w 4575175"/>
              <a:gd name="connsiteY1" fmla="*/ 0 h 4402139"/>
              <a:gd name="connsiteX2" fmla="*/ 4575175 w 4575175"/>
              <a:gd name="connsiteY2" fmla="*/ 1130300 h 4402139"/>
              <a:gd name="connsiteX3" fmla="*/ 4210050 w 4575175"/>
              <a:gd name="connsiteY3" fmla="*/ 1130300 h 4402139"/>
              <a:gd name="connsiteX4" fmla="*/ 4213225 w 4575175"/>
              <a:gd name="connsiteY4" fmla="*/ 4402139 h 4402139"/>
              <a:gd name="connsiteX5" fmla="*/ 0 w 4575175"/>
              <a:gd name="connsiteY5" fmla="*/ 4402139 h 4402139"/>
              <a:gd name="connsiteX6" fmla="*/ 0 w 4575175"/>
              <a:gd name="connsiteY6" fmla="*/ 0 h 4402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5175" h="4402139">
                <a:moveTo>
                  <a:pt x="0" y="0"/>
                </a:moveTo>
                <a:lnTo>
                  <a:pt x="4572000" y="0"/>
                </a:lnTo>
                <a:cubicBezTo>
                  <a:pt x="4573058" y="376767"/>
                  <a:pt x="4574117" y="753533"/>
                  <a:pt x="4575175" y="1130300"/>
                </a:cubicBezTo>
                <a:lnTo>
                  <a:pt x="4210050" y="1130300"/>
                </a:lnTo>
                <a:cubicBezTo>
                  <a:pt x="4211108" y="2221971"/>
                  <a:pt x="4212167" y="3310468"/>
                  <a:pt x="4213225" y="4402139"/>
                </a:cubicBezTo>
                <a:lnTo>
                  <a:pt x="0" y="4402139"/>
                </a:lnTo>
                <a:lnTo>
                  <a:pt x="0" y="0"/>
                </a:lnTo>
                <a:close/>
              </a:path>
            </a:pathLst>
          </a:custGeom>
          <a:solidFill>
            <a:srgbClr val="1641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3600"/>
          </a:p>
        </p:txBody>
      </p:sp>
      <p:pic>
        <p:nvPicPr>
          <p:cNvPr id="13" name="Image 12">
            <a:extLst>
              <a:ext uri="{FF2B5EF4-FFF2-40B4-BE49-F238E27FC236}">
                <a16:creationId xmlns:a16="http://schemas.microsoft.com/office/drawing/2014/main" id="{B2B208DD-7235-D5A3-81D7-3D0E7A907CF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50" y="465139"/>
            <a:ext cx="10591800" cy="7874000"/>
          </a:xfrm>
          <a:prstGeom prst="rect">
            <a:avLst/>
          </a:prstGeom>
        </p:spPr>
      </p:pic>
      <p:sp>
        <p:nvSpPr>
          <p:cNvPr id="5" name="Espace réservé du texte 4">
            <a:extLst>
              <a:ext uri="{FF2B5EF4-FFF2-40B4-BE49-F238E27FC236}">
                <a16:creationId xmlns:a16="http://schemas.microsoft.com/office/drawing/2014/main" id="{96F47F3D-B676-94D8-AF6D-90419AC3CC4B}"/>
              </a:ext>
            </a:extLst>
          </p:cNvPr>
          <p:cNvSpPr>
            <a:spLocks noGrp="1"/>
          </p:cNvSpPr>
          <p:nvPr>
            <p:ph type="body" sz="quarter" idx="11"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2847981F-D55D-C0E2-8E3C-5E08D6C9385D}"/>
              </a:ext>
            </a:extLst>
          </p:cNvPr>
          <p:cNvSpPr>
            <a:spLocks noGrp="1"/>
          </p:cNvSpPr>
          <p:nvPr>
            <p:ph type="body" sz="quarter" idx="12"/>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1896263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Image+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8820420A-29B9-768A-D8E2-9CBE5F6C1F0E}"/>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p:spPr>
      </p:pic>
      <p:sp>
        <p:nvSpPr>
          <p:cNvPr id="4" name="Date Placeholder 3"/>
          <p:cNvSpPr>
            <a:spLocks noGrp="1"/>
          </p:cNvSpPr>
          <p:nvPr>
            <p:ph type="dt" sz="half" idx="10"/>
          </p:nvPr>
        </p:nvSpPr>
        <p:spPr/>
        <p:txBody>
          <a:bodyPr/>
          <a:lstStyle/>
          <a:p>
            <a:fld id="{D6C62EFD-87C1-C84D-86DE-6E0366F61D8F}" type="datetimeFigureOut">
              <a:rPr lang="fr-FR" smtClean="0"/>
              <a:t>27/03/2026</a:t>
            </a:fld>
            <a:endParaRPr lang="fr-FR"/>
          </a:p>
        </p:txBody>
      </p:sp>
      <p:sp>
        <p:nvSpPr>
          <p:cNvPr id="15" name="Espace réservé pour une image  14">
            <a:extLst>
              <a:ext uri="{FF2B5EF4-FFF2-40B4-BE49-F238E27FC236}">
                <a16:creationId xmlns:a16="http://schemas.microsoft.com/office/drawing/2014/main" id="{2C883ADE-4553-26FE-F84D-417FE4E9E786}"/>
              </a:ext>
            </a:extLst>
          </p:cNvPr>
          <p:cNvSpPr>
            <a:spLocks noGrp="1"/>
          </p:cNvSpPr>
          <p:nvPr>
            <p:ph type="pic" sz="quarter" idx="11" hasCustomPrompt="1"/>
          </p:nvPr>
        </p:nvSpPr>
        <p:spPr>
          <a:xfrm>
            <a:off x="-1" y="-1"/>
            <a:ext cx="9163967" cy="881697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81983" h="4408488">
                <a:moveTo>
                  <a:pt x="0" y="0"/>
                </a:moveTo>
                <a:lnTo>
                  <a:pt x="4581983" y="0"/>
                </a:lnTo>
                <a:lnTo>
                  <a:pt x="4581983" y="1131886"/>
                </a:lnTo>
                <a:lnTo>
                  <a:pt x="4223210" y="1131886"/>
                </a:lnTo>
                <a:lnTo>
                  <a:pt x="4223210" y="4408487"/>
                </a:lnTo>
                <a:lnTo>
                  <a:pt x="4581983" y="4408487"/>
                </a:lnTo>
                <a:lnTo>
                  <a:pt x="4581983" y="4408488"/>
                </a:lnTo>
                <a:lnTo>
                  <a:pt x="0" y="4408488"/>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2" name="Espace réservé du texte 4">
            <a:extLst>
              <a:ext uri="{FF2B5EF4-FFF2-40B4-BE49-F238E27FC236}">
                <a16:creationId xmlns:a16="http://schemas.microsoft.com/office/drawing/2014/main" id="{CBEFD927-43CC-DFA5-4A31-17770D4BEA5D}"/>
              </a:ext>
            </a:extLst>
          </p:cNvPr>
          <p:cNvSpPr>
            <a:spLocks noGrp="1"/>
          </p:cNvSpPr>
          <p:nvPr>
            <p:ph type="body" sz="quarter" idx="13" hasCustomPrompt="1"/>
          </p:nvPr>
        </p:nvSpPr>
        <p:spPr>
          <a:xfrm>
            <a:off x="9143999" y="2406652"/>
            <a:ext cx="8248650" cy="3414047"/>
          </a:xfrm>
        </p:spPr>
        <p:txBody>
          <a:bodyPr anchor="b"/>
          <a:lstStyle>
            <a:lvl1pPr>
              <a:defRPr sz="6401"/>
            </a:lvl1pPr>
            <a:lvl2pPr>
              <a:spcBef>
                <a:spcPts val="2400"/>
              </a:spcBef>
              <a:defRPr/>
            </a:lvl2pPr>
          </a:lstStyle>
          <a:p>
            <a:pPr lvl="0"/>
            <a:r>
              <a:rPr lang="fr-FR" dirty="0"/>
              <a:t>Click to change the styles of the </a:t>
            </a:r>
            <a:r>
              <a:rPr lang="fr-FR" dirty="0" err="1"/>
              <a:t>mask</a:t>
            </a:r>
            <a:r>
              <a:rPr lang="fr-FR" dirty="0"/>
              <a:t> </a:t>
            </a:r>
            <a:r>
              <a:rPr lang="fr-FR" dirty="0" err="1"/>
              <a:t>text</a:t>
            </a:r>
            <a:endParaRPr lang="fr-FR" dirty="0"/>
          </a:p>
        </p:txBody>
      </p:sp>
      <p:sp>
        <p:nvSpPr>
          <p:cNvPr id="3" name="Espace réservé du texte 2">
            <a:extLst>
              <a:ext uri="{FF2B5EF4-FFF2-40B4-BE49-F238E27FC236}">
                <a16:creationId xmlns:a16="http://schemas.microsoft.com/office/drawing/2014/main" id="{8EA9755B-4175-8C92-41C3-E992A4B2BE85}"/>
              </a:ext>
            </a:extLst>
          </p:cNvPr>
          <p:cNvSpPr>
            <a:spLocks noGrp="1"/>
          </p:cNvSpPr>
          <p:nvPr>
            <p:ph type="body" sz="quarter" idx="14"/>
          </p:nvPr>
        </p:nvSpPr>
        <p:spPr>
          <a:xfrm>
            <a:off x="9144002" y="6096001"/>
            <a:ext cx="8239127" cy="2517776"/>
          </a:xfrm>
        </p:spPr>
        <p:txBody>
          <a:bodyPr/>
          <a:lstStyle>
            <a:lvl1pPr>
              <a:defRPr sz="4800">
                <a:solidFill>
                  <a:srgbClr val="A3ADD8"/>
                </a:solidFill>
              </a:defRPr>
            </a:lvl1pPr>
          </a:lstStyle>
          <a:p>
            <a:pPr lvl="0"/>
            <a:r>
              <a:rPr lang="fr-FR"/>
              <a:t>Modifier les styles du texte du masque</a:t>
            </a:r>
          </a:p>
        </p:txBody>
      </p:sp>
    </p:spTree>
    <p:extLst>
      <p:ext uri="{BB962C8B-B14F-4D97-AF65-F5344CB8AC3E}">
        <p14:creationId xmlns:p14="http://schemas.microsoft.com/office/powerpoint/2010/main" val="36721917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1941922" y="2271433"/>
            <a:ext cx="14941142" cy="1970630"/>
          </a:xfrm>
        </p:spPr>
        <p:txBody>
          <a:bodyPr anchor="b" anchorCtr="0"/>
          <a:lstStyle>
            <a:lvl1pPr>
              <a:defRPr sz="7200" b="1" i="0">
                <a:solidFill>
                  <a:srgbClr val="164194"/>
                </a:solidFill>
                <a:latin typeface="Century Gothic" panose="020B0502020202020204" pitchFamily="34" charset="0"/>
              </a:defRPr>
            </a:lvl1pPr>
          </a:lstStyle>
          <a:p>
            <a:r>
              <a:rPr lang="en-US" dirty="0"/>
              <a:t>Chapter title</a:t>
            </a:r>
          </a:p>
        </p:txBody>
      </p:sp>
      <p:sp>
        <p:nvSpPr>
          <p:cNvPr id="3" name="Text Placeholder 2"/>
          <p:cNvSpPr>
            <a:spLocks noGrp="1"/>
          </p:cNvSpPr>
          <p:nvPr>
            <p:ph type="body" idx="1" hasCustomPrompt="1"/>
          </p:nvPr>
        </p:nvSpPr>
        <p:spPr>
          <a:xfrm>
            <a:off x="1941920" y="4242060"/>
            <a:ext cx="14941140" cy="3073140"/>
          </a:xfrm>
        </p:spPr>
        <p:txBody>
          <a:bodyPr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7" name="Date Placeholder 6"/>
          <p:cNvSpPr>
            <a:spLocks noGrp="1"/>
          </p:cNvSpPr>
          <p:nvPr>
            <p:ph type="dt" sz="half" idx="10"/>
          </p:nvPr>
        </p:nvSpPr>
        <p:spPr/>
        <p:txBody>
          <a:bodyPr/>
          <a:lstStyle/>
          <a:p>
            <a:fld id="{D6C62EFD-87C1-C84D-86DE-6E0366F61D8F}" type="datetimeFigureOut">
              <a:rPr lang="fr-FR" smtClean="0"/>
              <a:t>27/03/2026</a:t>
            </a:fld>
            <a:endParaRPr lang="fr-FR" dirty="0"/>
          </a:p>
        </p:txBody>
      </p:sp>
    </p:spTree>
    <p:extLst>
      <p:ext uri="{BB962C8B-B14F-4D97-AF65-F5344CB8AC3E}">
        <p14:creationId xmlns:p14="http://schemas.microsoft.com/office/powerpoint/2010/main" val="2459321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8288000" cy="10287000"/>
          </a:xfrm>
          <a:prstGeom prst="rect">
            <a:avLst/>
          </a:prstGeom>
          <a:solidFill>
            <a:schemeClr val="bg1"/>
          </a:solidFill>
        </p:spPr>
      </p:pic>
      <p:sp>
        <p:nvSpPr>
          <p:cNvPr id="2" name="Title 1"/>
          <p:cNvSpPr>
            <a:spLocks noGrp="1"/>
          </p:cNvSpPr>
          <p:nvPr>
            <p:ph type="title" hasCustomPrompt="1"/>
          </p:nvPr>
        </p:nvSpPr>
        <p:spPr>
          <a:xfrm>
            <a:off x="1126676" y="2263780"/>
            <a:ext cx="6286500" cy="1978283"/>
          </a:xfrm>
        </p:spPr>
        <p:txBody>
          <a:bodyPr lIns="180000" tIns="0" anchor="b" anchorCtr="0"/>
          <a:lstStyle>
            <a:lvl1pPr>
              <a:lnSpc>
                <a:spcPct val="100000"/>
              </a:lnSpc>
              <a:defRPr sz="7200" b="1" i="0">
                <a:solidFill>
                  <a:srgbClr val="164194"/>
                </a:solidFill>
                <a:latin typeface="Century Gothic" panose="020B0502020202020204" pitchFamily="34" charset="0"/>
              </a:defRPr>
            </a:lvl1pPr>
          </a:lstStyle>
          <a:p>
            <a:r>
              <a:rPr lang="fr-FR" dirty="0"/>
              <a:t>Titre du chapitre</a:t>
            </a:r>
            <a:endParaRPr lang="en-US" dirty="0"/>
          </a:p>
        </p:txBody>
      </p:sp>
      <p:sp>
        <p:nvSpPr>
          <p:cNvPr id="3" name="Text Placeholder 2"/>
          <p:cNvSpPr>
            <a:spLocks noGrp="1"/>
          </p:cNvSpPr>
          <p:nvPr>
            <p:ph type="body" idx="1" hasCustomPrompt="1"/>
          </p:nvPr>
        </p:nvSpPr>
        <p:spPr>
          <a:xfrm>
            <a:off x="1126676" y="4242060"/>
            <a:ext cx="6286500" cy="3073140"/>
          </a:xfrm>
        </p:spPr>
        <p:txBody>
          <a:bodyPr lIns="180000"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pour une image  14">
            <a:extLst>
              <a:ext uri="{FF2B5EF4-FFF2-40B4-BE49-F238E27FC236}">
                <a16:creationId xmlns:a16="http://schemas.microsoft.com/office/drawing/2014/main" id="{C75C1FE2-12F6-1BB0-C361-7DE843A93B56}"/>
              </a:ext>
            </a:extLst>
          </p:cNvPr>
          <p:cNvSpPr>
            <a:spLocks noGrp="1"/>
          </p:cNvSpPr>
          <p:nvPr>
            <p:ph type="pic" sz="quarter" idx="11" hasCustomPrompt="1"/>
          </p:nvPr>
        </p:nvSpPr>
        <p:spPr>
          <a:xfrm>
            <a:off x="9144002" y="0"/>
            <a:ext cx="9163967" cy="102870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e la date 4">
            <a:extLst>
              <a:ext uri="{FF2B5EF4-FFF2-40B4-BE49-F238E27FC236}">
                <a16:creationId xmlns:a16="http://schemas.microsoft.com/office/drawing/2014/main" id="{54C9169D-3364-A119-3F58-061F7506397B}"/>
              </a:ext>
            </a:extLst>
          </p:cNvPr>
          <p:cNvSpPr>
            <a:spLocks noGrp="1"/>
          </p:cNvSpPr>
          <p:nvPr>
            <p:ph type="dt" sz="half" idx="12"/>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409399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1941922" y="2271433"/>
            <a:ext cx="14941142" cy="1970630"/>
          </a:xfrm>
        </p:spPr>
        <p:txBody>
          <a:bodyPr anchor="b" anchorCtr="0"/>
          <a:lstStyle>
            <a:lvl1pPr>
              <a:defRPr sz="7200" b="1" i="0">
                <a:solidFill>
                  <a:srgbClr val="164194"/>
                </a:solidFill>
                <a:latin typeface="Century Gothic" panose="020B0502020202020204" pitchFamily="34" charset="0"/>
              </a:defRPr>
            </a:lvl1pPr>
          </a:lstStyle>
          <a:p>
            <a:r>
              <a:rPr lang="en-US" dirty="0"/>
              <a:t>Chapter title</a:t>
            </a:r>
          </a:p>
        </p:txBody>
      </p:sp>
      <p:sp>
        <p:nvSpPr>
          <p:cNvPr id="3" name="Text Placeholder 2"/>
          <p:cNvSpPr>
            <a:spLocks noGrp="1"/>
          </p:cNvSpPr>
          <p:nvPr>
            <p:ph type="body" idx="1" hasCustomPrompt="1"/>
          </p:nvPr>
        </p:nvSpPr>
        <p:spPr>
          <a:xfrm>
            <a:off x="1941920" y="4242060"/>
            <a:ext cx="14941140" cy="3073140"/>
          </a:xfrm>
        </p:spPr>
        <p:txBody>
          <a:bodyPr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7" name="Date Placeholder 6"/>
          <p:cNvSpPr>
            <a:spLocks noGrp="1"/>
          </p:cNvSpPr>
          <p:nvPr>
            <p:ph type="dt" sz="half" idx="10"/>
          </p:nvPr>
        </p:nvSpPr>
        <p:spPr/>
        <p:txBody>
          <a:bodyPr/>
          <a:lstStyle/>
          <a:p>
            <a:fld id="{D6C62EFD-87C1-C84D-86DE-6E0366F61D8F}" type="datetimeFigureOut">
              <a:rPr lang="fr-FR" smtClean="0"/>
              <a:t>27/03/2026</a:t>
            </a:fld>
            <a:endParaRPr lang="fr-FR" dirty="0"/>
          </a:p>
        </p:txBody>
      </p:sp>
    </p:spTree>
    <p:extLst>
      <p:ext uri="{BB962C8B-B14F-4D97-AF65-F5344CB8AC3E}">
        <p14:creationId xmlns:p14="http://schemas.microsoft.com/office/powerpoint/2010/main" val="11199154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1.Chapter </a:t>
            </a:r>
            <a:r>
              <a:rPr lang="fr-FR" dirty="0" err="1"/>
              <a:t>title</a:t>
            </a:r>
            <a:endParaRPr lang="en-US" dirty="0"/>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157C04CD-BBCA-7B13-F54B-7BC3A801BE51}"/>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0797672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en-US" dirty="0"/>
              <a:t>1.Chapter title</a:t>
            </a:r>
            <a:br>
              <a:rPr lang="en-US" dirty="0"/>
            </a:br>
            <a:endParaRPr lang="en-US" dirty="0"/>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894976D8-3266-C676-0D48-F627C6D54477}"/>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397178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B4424CC5-EFDF-997E-3A24-21BDAE658CB8}"/>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988311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D326FA40-1F46-28C6-8C85-8AD48F06391C}"/>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6860911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3A630F9E-039A-E8A0-07BE-9D0DFF8334F8}"/>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411422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7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561C13C6-7FFE-F028-199F-7C6321432B41}"/>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2846353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92C41375-3DCB-1FFD-83DD-1F8E733834FC}"/>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9356280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8FBF0486-7DFA-413F-F4CE-3600E4BBF00D}"/>
              </a:ext>
            </a:extLst>
          </p:cNvPr>
          <p:cNvSpPr>
            <a:spLocks noGrp="1"/>
          </p:cNvSpPr>
          <p:nvPr>
            <p:ph type="dt" sz="half" idx="11"/>
          </p:nvPr>
        </p:nvSpPr>
        <p:spPr/>
        <p:txBody>
          <a:bodyPr/>
          <a:lstStyle/>
          <a:p>
            <a:fld id="{D6C62EFD-87C1-C84D-86DE-6E0366F61D8F}" type="datetimeFigureOut">
              <a:rPr lang="fr-FR" smtClean="0"/>
              <a:pPr/>
              <a:t>27/03/2026</a:t>
            </a:fld>
            <a:endParaRPr lang="fr-FR" dirty="0"/>
          </a:p>
        </p:txBody>
      </p:sp>
      <p:sp>
        <p:nvSpPr>
          <p:cNvPr id="6" name="Text Placeholder 5">
            <a:extLst>
              <a:ext uri="{FF2B5EF4-FFF2-40B4-BE49-F238E27FC236}">
                <a16:creationId xmlns:a16="http://schemas.microsoft.com/office/drawing/2014/main" id="{68580660-3EFF-4CBC-E819-7F5932ECD2B2}"/>
              </a:ext>
            </a:extLst>
          </p:cNvPr>
          <p:cNvSpPr>
            <a:spLocks noGrp="1"/>
          </p:cNvSpPr>
          <p:nvPr>
            <p:ph type="body" sz="quarter" idx="12"/>
          </p:nvPr>
        </p:nvSpPr>
        <p:spPr>
          <a:xfrm>
            <a:off x="717551" y="2263776"/>
            <a:ext cx="16852901"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2080988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3" name="Espace réservé de la date 2">
            <a:extLst>
              <a:ext uri="{FF2B5EF4-FFF2-40B4-BE49-F238E27FC236}">
                <a16:creationId xmlns:a16="http://schemas.microsoft.com/office/drawing/2014/main" id="{0AA28E97-AEDD-1D34-13AE-D54B5AD391D8}"/>
              </a:ext>
            </a:extLst>
          </p:cNvPr>
          <p:cNvSpPr>
            <a:spLocks noGrp="1"/>
          </p:cNvSpPr>
          <p:nvPr>
            <p:ph type="dt" sz="half" idx="12"/>
          </p:nvPr>
        </p:nvSpPr>
        <p:spPr/>
        <p:txBody>
          <a:bodyPr/>
          <a:lstStyle/>
          <a:p>
            <a:fld id="{D6C62EFD-87C1-C84D-86DE-6E0366F61D8F}" type="datetimeFigureOut">
              <a:rPr lang="fr-FR" smtClean="0"/>
              <a:pPr/>
              <a:t>27/03/2026</a:t>
            </a:fld>
            <a:endParaRPr lang="fr-FR" dirty="0"/>
          </a:p>
        </p:txBody>
      </p:sp>
      <p:sp>
        <p:nvSpPr>
          <p:cNvPr id="5" name="Text Placeholder 4">
            <a:extLst>
              <a:ext uri="{FF2B5EF4-FFF2-40B4-BE49-F238E27FC236}">
                <a16:creationId xmlns:a16="http://schemas.microsoft.com/office/drawing/2014/main" id="{9CCA05B5-60A1-FB1D-C016-5982D0C40407}"/>
              </a:ext>
            </a:extLst>
          </p:cNvPr>
          <p:cNvSpPr>
            <a:spLocks noGrp="1"/>
          </p:cNvSpPr>
          <p:nvPr>
            <p:ph type="body" sz="quarter" idx="13"/>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9" name="Text Placeholder 8">
            <a:extLst>
              <a:ext uri="{FF2B5EF4-FFF2-40B4-BE49-F238E27FC236}">
                <a16:creationId xmlns:a16="http://schemas.microsoft.com/office/drawing/2014/main" id="{86D94AE6-2DB3-67DF-DC8B-F6F3476E1ACE}"/>
              </a:ext>
            </a:extLst>
          </p:cNvPr>
          <p:cNvSpPr>
            <a:spLocks noGrp="1"/>
          </p:cNvSpPr>
          <p:nvPr>
            <p:ph type="body" sz="quarter" idx="14"/>
          </p:nvPr>
        </p:nvSpPr>
        <p:spPr>
          <a:xfrm>
            <a:off x="9791702"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63820634"/>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err="1"/>
              <a:t>Title</a:t>
            </a:r>
            <a:r>
              <a:rPr lang="fr-FR" dirty="0"/>
              <a:t> of the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en-GB" noProof="0" dirty="0"/>
              <a:t>Click here to insert an image
</a:t>
            </a:r>
          </a:p>
        </p:txBody>
      </p:sp>
      <p:sp>
        <p:nvSpPr>
          <p:cNvPr id="3" name="Espace réservé de la date 2">
            <a:extLst>
              <a:ext uri="{FF2B5EF4-FFF2-40B4-BE49-F238E27FC236}">
                <a16:creationId xmlns:a16="http://schemas.microsoft.com/office/drawing/2014/main" id="{0979ECFD-6E5B-EAD9-8464-42415C31339C}"/>
              </a:ext>
            </a:extLst>
          </p:cNvPr>
          <p:cNvSpPr>
            <a:spLocks noGrp="1"/>
          </p:cNvSpPr>
          <p:nvPr>
            <p:ph type="dt" sz="half" idx="13"/>
          </p:nvPr>
        </p:nvSpPr>
        <p:spPr/>
        <p:txBody>
          <a:bodyPr/>
          <a:lstStyle/>
          <a:p>
            <a:fld id="{D6C62EFD-87C1-C84D-86DE-6E0366F61D8F}" type="datetimeFigureOut">
              <a:rPr lang="fr-FR" smtClean="0"/>
              <a:pPr/>
              <a:t>27/03/2026</a:t>
            </a:fld>
            <a:endParaRPr lang="fr-FR" dirty="0"/>
          </a:p>
        </p:txBody>
      </p:sp>
      <p:sp>
        <p:nvSpPr>
          <p:cNvPr id="6" name="Text Placeholder 5">
            <a:extLst>
              <a:ext uri="{FF2B5EF4-FFF2-40B4-BE49-F238E27FC236}">
                <a16:creationId xmlns:a16="http://schemas.microsoft.com/office/drawing/2014/main" id="{4194B028-9217-11D2-CDE5-B5E8320F741E}"/>
              </a:ext>
            </a:extLst>
          </p:cNvPr>
          <p:cNvSpPr>
            <a:spLocks noGrp="1"/>
          </p:cNvSpPr>
          <p:nvPr>
            <p:ph type="body" sz="quarter" idx="14"/>
          </p:nvPr>
        </p:nvSpPr>
        <p:spPr>
          <a:xfrm>
            <a:off x="717553" y="2263776"/>
            <a:ext cx="7778750" cy="6553200"/>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080276714"/>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a:blip r:embed="rId2"/>
          <a:srcRect/>
          <a:stretch/>
        </p:blipFill>
        <p:spPr>
          <a:xfrm>
            <a:off x="0" y="0"/>
            <a:ext cx="18288000" cy="10287000"/>
          </a:xfrm>
          <a:prstGeom prst="rect">
            <a:avLst/>
          </a:prstGeom>
          <a:solidFill>
            <a:schemeClr val="bg1"/>
          </a:solidFill>
        </p:spPr>
      </p:pic>
      <p:sp>
        <p:nvSpPr>
          <p:cNvPr id="2" name="Title 1"/>
          <p:cNvSpPr>
            <a:spLocks noGrp="1"/>
          </p:cNvSpPr>
          <p:nvPr>
            <p:ph type="title" hasCustomPrompt="1"/>
          </p:nvPr>
        </p:nvSpPr>
        <p:spPr>
          <a:xfrm>
            <a:off x="1126676" y="2263780"/>
            <a:ext cx="6286500" cy="1978283"/>
          </a:xfrm>
        </p:spPr>
        <p:txBody>
          <a:bodyPr lIns="180000" tIns="0" anchor="b" anchorCtr="0"/>
          <a:lstStyle>
            <a:lvl1pPr>
              <a:lnSpc>
                <a:spcPct val="100000"/>
              </a:lnSpc>
              <a:defRPr sz="7200" b="1" i="0">
                <a:solidFill>
                  <a:srgbClr val="164194"/>
                </a:solidFill>
                <a:latin typeface="Century Gothic" panose="020B0502020202020204" pitchFamily="34" charset="0"/>
              </a:defRPr>
            </a:lvl1pPr>
          </a:lstStyle>
          <a:p>
            <a:r>
              <a:rPr lang="fr-FR" dirty="0"/>
              <a:t>Titre du chapitre</a:t>
            </a:r>
            <a:endParaRPr lang="en-US" dirty="0"/>
          </a:p>
        </p:txBody>
      </p:sp>
      <p:sp>
        <p:nvSpPr>
          <p:cNvPr id="3" name="Text Placeholder 2"/>
          <p:cNvSpPr>
            <a:spLocks noGrp="1"/>
          </p:cNvSpPr>
          <p:nvPr>
            <p:ph type="body" idx="1" hasCustomPrompt="1"/>
          </p:nvPr>
        </p:nvSpPr>
        <p:spPr>
          <a:xfrm>
            <a:off x="1126676" y="4242060"/>
            <a:ext cx="6286500" cy="3073140"/>
          </a:xfrm>
        </p:spPr>
        <p:txBody>
          <a:bodyPr lIns="180000" tIns="7200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pour une image  14">
            <a:extLst>
              <a:ext uri="{FF2B5EF4-FFF2-40B4-BE49-F238E27FC236}">
                <a16:creationId xmlns:a16="http://schemas.microsoft.com/office/drawing/2014/main" id="{C75C1FE2-12F6-1BB0-C361-7DE843A93B56}"/>
              </a:ext>
            </a:extLst>
          </p:cNvPr>
          <p:cNvSpPr>
            <a:spLocks noGrp="1"/>
          </p:cNvSpPr>
          <p:nvPr>
            <p:ph type="pic" sz="quarter" idx="11" hasCustomPrompt="1"/>
          </p:nvPr>
        </p:nvSpPr>
        <p:spPr>
          <a:xfrm>
            <a:off x="9144002" y="0"/>
            <a:ext cx="9163967" cy="1028700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e la date 4">
            <a:extLst>
              <a:ext uri="{FF2B5EF4-FFF2-40B4-BE49-F238E27FC236}">
                <a16:creationId xmlns:a16="http://schemas.microsoft.com/office/drawing/2014/main" id="{54C9169D-3364-A119-3F58-061F7506397B}"/>
              </a:ext>
            </a:extLst>
          </p:cNvPr>
          <p:cNvSpPr>
            <a:spLocks noGrp="1"/>
          </p:cNvSpPr>
          <p:nvPr>
            <p:ph type="dt" sz="half" idx="12"/>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440116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8" name="Espace réservé pour une image  14">
            <a:extLst>
              <a:ext uri="{FF2B5EF4-FFF2-40B4-BE49-F238E27FC236}">
                <a16:creationId xmlns:a16="http://schemas.microsoft.com/office/drawing/2014/main" id="{BFAD359F-1BB7-FEE5-A0C4-73C78D08FD26}"/>
              </a:ext>
            </a:extLst>
          </p:cNvPr>
          <p:cNvSpPr>
            <a:spLocks noGrp="1"/>
          </p:cNvSpPr>
          <p:nvPr>
            <p:ph type="pic" sz="quarter" idx="11" hasCustomPrompt="1"/>
          </p:nvPr>
        </p:nvSpPr>
        <p:spPr>
          <a:xfrm>
            <a:off x="863601" y="2263778"/>
            <a:ext cx="12455526" cy="6407150"/>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a:t>Click here to insert an image
</a:t>
            </a:r>
            <a:endParaRPr lang="fr-FR" dirty="0"/>
          </a:p>
        </p:txBody>
      </p:sp>
      <p:sp>
        <p:nvSpPr>
          <p:cNvPr id="2" name="Title 1"/>
          <p:cNvSpPr>
            <a:spLocks noGrp="1"/>
          </p:cNvSpPr>
          <p:nvPr>
            <p:ph type="title" hasCustomPrompt="1"/>
          </p:nvPr>
        </p:nvSpPr>
        <p:spPr/>
        <p:txBody>
          <a:bodyPr/>
          <a:lstStyle/>
          <a:p>
            <a:r>
              <a:rPr lang="fr-FR" dirty="0"/>
              <a:t>Surtitre de la page</a:t>
            </a:r>
            <a:endParaRPr lang="en-US" dirty="0"/>
          </a:p>
        </p:txBody>
      </p:sp>
      <p:sp>
        <p:nvSpPr>
          <p:cNvPr id="10" name="Espace réservé du texte 9">
            <a:extLst>
              <a:ext uri="{FF2B5EF4-FFF2-40B4-BE49-F238E27FC236}">
                <a16:creationId xmlns:a16="http://schemas.microsoft.com/office/drawing/2014/main" id="{100446E7-D744-C586-00ED-6A6FAB601C9E}"/>
              </a:ext>
            </a:extLst>
          </p:cNvPr>
          <p:cNvSpPr>
            <a:spLocks noGrp="1"/>
          </p:cNvSpPr>
          <p:nvPr>
            <p:ph type="body" sz="quarter" idx="12" hasCustomPrompt="1"/>
          </p:nvPr>
        </p:nvSpPr>
        <p:spPr>
          <a:xfrm>
            <a:off x="12947651" y="2747051"/>
            <a:ext cx="4622801" cy="1429586"/>
          </a:xfrm>
          <a:solidFill>
            <a:srgbClr val="FF917F"/>
          </a:solidFill>
        </p:spPr>
        <p:txBody>
          <a:bodyPr lIns="144000" tIns="144000" rIns="144000" bIns="144000">
            <a:spAutoFit/>
          </a:bodyPr>
          <a:lstStyle>
            <a:lvl1pPr>
              <a:defRPr sz="3200" b="1" i="0">
                <a:solidFill>
                  <a:schemeClr val="bg1"/>
                </a:solidFill>
                <a:latin typeface="Century Gothic" panose="020B0502020202020204" pitchFamily="34" charset="0"/>
              </a:defRPr>
            </a:lvl1pPr>
            <a:lvl2pPr marL="536562" indent="-260343">
              <a:buFont typeface="Arial" panose="020B0604020202020204" pitchFamily="34" charset="0"/>
              <a:buChar char="•"/>
              <a:tabLst/>
              <a:defRPr sz="3200" b="1" i="0">
                <a:solidFill>
                  <a:schemeClr val="bg1"/>
                </a:solidFill>
                <a:latin typeface="Century Gothic" panose="020B0502020202020204" pitchFamily="34" charset="0"/>
              </a:defRPr>
            </a:lvl2pPr>
            <a:lvl3pPr>
              <a:defRPr sz="3200" b="1" i="0">
                <a:solidFill>
                  <a:schemeClr val="bg1"/>
                </a:solidFill>
                <a:latin typeface="Century Gothic" panose="020B0502020202020204" pitchFamily="34" charset="0"/>
              </a:defRPr>
            </a:lvl3pPr>
            <a:lvl4pPr>
              <a:defRPr sz="3200" b="1" i="0">
                <a:solidFill>
                  <a:schemeClr val="bg1"/>
                </a:solidFill>
                <a:latin typeface="Century Gothic" panose="020B0502020202020204" pitchFamily="34" charset="0"/>
              </a:defRPr>
            </a:lvl4pPr>
            <a:lvl5pPr>
              <a:defRPr sz="3200" b="1" i="0">
                <a:solidFill>
                  <a:schemeClr val="bg1"/>
                </a:solidFill>
                <a:latin typeface="Century Gothic" panose="020B0502020202020204" pitchFamily="34" charset="0"/>
              </a:defRPr>
            </a:lvl5pPr>
          </a:lstStyle>
          <a:p>
            <a:pPr lvl="0"/>
            <a:r>
              <a:rPr lang="fr-FR" dirty="0" err="1"/>
              <a:t>Level</a:t>
            </a:r>
            <a:r>
              <a:rPr lang="fr-FR" dirty="0"/>
              <a:t> 1</a:t>
            </a:r>
          </a:p>
          <a:p>
            <a:pPr lvl="1"/>
            <a:r>
              <a:rPr lang="fr-FR" dirty="0" err="1"/>
              <a:t>Level</a:t>
            </a:r>
            <a:r>
              <a:rPr lang="fr-FR" dirty="0"/>
              <a:t> 2</a:t>
            </a:r>
          </a:p>
        </p:txBody>
      </p:sp>
      <p:sp>
        <p:nvSpPr>
          <p:cNvPr id="19" name="Espace réservé du contenu 18">
            <a:extLst>
              <a:ext uri="{FF2B5EF4-FFF2-40B4-BE49-F238E27FC236}">
                <a16:creationId xmlns:a16="http://schemas.microsoft.com/office/drawing/2014/main" id="{BE549474-E9E3-29D1-D21B-0DA798273C1A}"/>
              </a:ext>
            </a:extLst>
          </p:cNvPr>
          <p:cNvSpPr>
            <a:spLocks noGrp="1"/>
          </p:cNvSpPr>
          <p:nvPr>
            <p:ph sz="quarter" idx="15"/>
          </p:nvPr>
        </p:nvSpPr>
        <p:spPr>
          <a:xfrm rot="18997968">
            <a:off x="12322460" y="2575308"/>
            <a:ext cx="803015" cy="783480"/>
          </a:xfrm>
          <a:custGeom>
            <a:avLst/>
            <a:gdLst>
              <a:gd name="connsiteX0" fmla="*/ 671796 w 1006416"/>
              <a:gd name="connsiteY0" fmla="*/ 39290 h 933441"/>
              <a:gd name="connsiteX1" fmla="*/ 711086 w 1006416"/>
              <a:gd name="connsiteY1" fmla="*/ 134144 h 933441"/>
              <a:gd name="connsiteX2" fmla="*/ 576942 w 1006416"/>
              <a:gd name="connsiteY2" fmla="*/ 268288 h 933441"/>
              <a:gd name="connsiteX3" fmla="*/ 505455 w 1006416"/>
              <a:gd name="connsiteY3" fmla="*/ 268288 h 933441"/>
              <a:gd name="connsiteX4" fmla="*/ 964385 w 1006416"/>
              <a:gd name="connsiteY4" fmla="*/ 701778 h 933441"/>
              <a:gd name="connsiteX5" fmla="*/ 969790 w 1006416"/>
              <a:gd name="connsiteY5" fmla="*/ 891410 h 933441"/>
              <a:gd name="connsiteX6" fmla="*/ 780159 w 1006416"/>
              <a:gd name="connsiteY6" fmla="*/ 896815 h 933441"/>
              <a:gd name="connsiteX7" fmla="*/ 268288 w 1006416"/>
              <a:gd name="connsiteY7" fmla="*/ 413317 h 933441"/>
              <a:gd name="connsiteX8" fmla="*/ 268288 w 1006416"/>
              <a:gd name="connsiteY8" fmla="*/ 561770 h 933441"/>
              <a:gd name="connsiteX9" fmla="*/ 134144 w 1006416"/>
              <a:gd name="connsiteY9" fmla="*/ 695914 h 933441"/>
              <a:gd name="connsiteX10" fmla="*/ 0 w 1006416"/>
              <a:gd name="connsiteY10" fmla="*/ 561770 h 933441"/>
              <a:gd name="connsiteX11" fmla="*/ 0 w 1006416"/>
              <a:gd name="connsiteY11" fmla="*/ 134768 h 933441"/>
              <a:gd name="connsiteX12" fmla="*/ 134144 w 1006416"/>
              <a:gd name="connsiteY12" fmla="*/ 624 h 933441"/>
              <a:gd name="connsiteX13" fmla="*/ 140496 w 1006416"/>
              <a:gd name="connsiteY13" fmla="*/ 1907 h 933441"/>
              <a:gd name="connsiteX14" fmla="*/ 149940 w 1006416"/>
              <a:gd name="connsiteY14" fmla="*/ 0 h 933441"/>
              <a:gd name="connsiteX15" fmla="*/ 576942 w 1006416"/>
              <a:gd name="connsiteY15" fmla="*/ 0 h 933441"/>
              <a:gd name="connsiteX16" fmla="*/ 671796 w 1006416"/>
              <a:gd name="connsiteY16" fmla="*/ 39290 h 933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06416" h="933441">
                <a:moveTo>
                  <a:pt x="671796" y="39290"/>
                </a:moveTo>
                <a:cubicBezTo>
                  <a:pt x="696071" y="63565"/>
                  <a:pt x="711086" y="97101"/>
                  <a:pt x="711086" y="134144"/>
                </a:cubicBezTo>
                <a:cubicBezTo>
                  <a:pt x="711086" y="208230"/>
                  <a:pt x="651028" y="268288"/>
                  <a:pt x="576942" y="268288"/>
                </a:cubicBezTo>
                <a:lnTo>
                  <a:pt x="505455" y="268288"/>
                </a:lnTo>
                <a:lnTo>
                  <a:pt x="964385" y="701778"/>
                </a:lnTo>
                <a:cubicBezTo>
                  <a:pt x="1018243" y="752651"/>
                  <a:pt x="1020663" y="837551"/>
                  <a:pt x="969790" y="891410"/>
                </a:cubicBezTo>
                <a:cubicBezTo>
                  <a:pt x="918917" y="945268"/>
                  <a:pt x="834017" y="947688"/>
                  <a:pt x="780159" y="896815"/>
                </a:cubicBezTo>
                <a:lnTo>
                  <a:pt x="268288" y="413317"/>
                </a:lnTo>
                <a:lnTo>
                  <a:pt x="268288" y="561770"/>
                </a:lnTo>
                <a:cubicBezTo>
                  <a:pt x="268288" y="635856"/>
                  <a:pt x="208230" y="695914"/>
                  <a:pt x="134144" y="695914"/>
                </a:cubicBezTo>
                <a:cubicBezTo>
                  <a:pt x="60058" y="695914"/>
                  <a:pt x="0" y="635856"/>
                  <a:pt x="0" y="561770"/>
                </a:cubicBezTo>
                <a:lnTo>
                  <a:pt x="0" y="134768"/>
                </a:lnTo>
                <a:cubicBezTo>
                  <a:pt x="0" y="60682"/>
                  <a:pt x="60058" y="624"/>
                  <a:pt x="134144" y="624"/>
                </a:cubicBezTo>
                <a:lnTo>
                  <a:pt x="140496" y="1907"/>
                </a:lnTo>
                <a:lnTo>
                  <a:pt x="149940" y="0"/>
                </a:lnTo>
                <a:lnTo>
                  <a:pt x="576942" y="0"/>
                </a:lnTo>
                <a:cubicBezTo>
                  <a:pt x="613985" y="0"/>
                  <a:pt x="647521" y="15014"/>
                  <a:pt x="671796" y="39290"/>
                </a:cubicBezTo>
                <a:close/>
              </a:path>
            </a:pathLst>
          </a:custGeom>
          <a:solidFill>
            <a:srgbClr val="164194"/>
          </a:solidFill>
        </p:spPr>
        <p:txBody>
          <a:bodyPr wrap="square" anchor="ctr">
            <a:noAutofit/>
          </a:bodyPr>
          <a:lstStyle>
            <a:lvl1pPr algn="ctr">
              <a:defRPr sz="401"/>
            </a:lvl1pPr>
          </a:lstStyle>
          <a:p>
            <a:pPr lvl="0"/>
            <a:r>
              <a:rPr lang="fr-FR"/>
              <a:t>Modifier les styles du texte du masque</a:t>
            </a:r>
          </a:p>
        </p:txBody>
      </p:sp>
      <p:sp>
        <p:nvSpPr>
          <p:cNvPr id="3" name="Espace réservé de la date 2">
            <a:extLst>
              <a:ext uri="{FF2B5EF4-FFF2-40B4-BE49-F238E27FC236}">
                <a16:creationId xmlns:a16="http://schemas.microsoft.com/office/drawing/2014/main" id="{AD8197DC-A304-E788-707C-130F48076499}"/>
              </a:ext>
            </a:extLst>
          </p:cNvPr>
          <p:cNvSpPr>
            <a:spLocks noGrp="1"/>
          </p:cNvSpPr>
          <p:nvPr>
            <p:ph type="dt" sz="half" idx="16"/>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3924026047"/>
      </p:ext>
    </p:extLst>
  </p:cSld>
  <p:clrMapOvr>
    <a:masterClrMapping/>
  </p:clrMapOvr>
  <p:extLst>
    <p:ext uri="{DCECCB84-F9BA-43D5-87BE-67443E8EF086}">
      <p15:sldGuideLst xmlns:p15="http://schemas.microsoft.com/office/powerpoint/2012/main">
        <p15:guide id="1" pos="272">
          <p15:clr>
            <a:srgbClr val="FBAE40"/>
          </p15:clr>
        </p15:guide>
        <p15:guide id="2" orient="horz" pos="2731">
          <p15:clr>
            <a:srgbClr val="FBAE40"/>
          </p15:clr>
        </p15:guide>
        <p15:guide id="3" pos="419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1_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3" name="Espace réservé de la date 2">
            <a:extLst>
              <a:ext uri="{FF2B5EF4-FFF2-40B4-BE49-F238E27FC236}">
                <a16:creationId xmlns:a16="http://schemas.microsoft.com/office/drawing/2014/main" id="{32490316-D903-3F1E-08A9-796E96359178}"/>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875841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F955E-5901-D54D-782C-258239670D9C}"/>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2293931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1_Vid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3B6DC46-4A8C-BFFC-417D-78BA4BA62B3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8288000" cy="10287000"/>
          </a:xfrm>
          <a:prstGeom prst="rect">
            <a:avLst/>
          </a:prstGeom>
          <a:solidFill>
            <a:schemeClr val="bg1"/>
          </a:solidFill>
        </p:spPr>
      </p:pic>
    </p:spTree>
    <p:extLst>
      <p:ext uri="{BB962C8B-B14F-4D97-AF65-F5344CB8AC3E}">
        <p14:creationId xmlns:p14="http://schemas.microsoft.com/office/powerpoint/2010/main" val="9852995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Surtitre de la page</a:t>
            </a:r>
            <a:endParaRPr lang="en-US" dirty="0"/>
          </a:p>
        </p:txBody>
      </p:sp>
      <p:sp>
        <p:nvSpPr>
          <p:cNvPr id="7" name="Espace réservé pour une image  14">
            <a:extLst>
              <a:ext uri="{FF2B5EF4-FFF2-40B4-BE49-F238E27FC236}">
                <a16:creationId xmlns:a16="http://schemas.microsoft.com/office/drawing/2014/main" id="{D31EE0B1-4E47-447F-EA06-373AF73C6C9C}"/>
              </a:ext>
            </a:extLst>
          </p:cNvPr>
          <p:cNvSpPr>
            <a:spLocks noGrp="1"/>
          </p:cNvSpPr>
          <p:nvPr>
            <p:ph type="pic" sz="quarter" idx="11" hasCustomPrompt="1"/>
          </p:nvPr>
        </p:nvSpPr>
        <p:spPr>
          <a:xfrm>
            <a:off x="9798050" y="1414021"/>
            <a:ext cx="7772400" cy="7402958"/>
          </a:xfrm>
          <a:custGeom>
            <a:avLst/>
            <a:gdLst>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1131886 h 4408488"/>
              <a:gd name="connsiteX4" fmla="*/ 4223210 w 4581983"/>
              <a:gd name="connsiteY4" fmla="*/ 4408487 h 4408488"/>
              <a:gd name="connsiteX5" fmla="*/ 4581983 w 4581983"/>
              <a:gd name="connsiteY5" fmla="*/ 4408487 h 4408488"/>
              <a:gd name="connsiteX6" fmla="*/ 4581983 w 4581983"/>
              <a:gd name="connsiteY6" fmla="*/ 4408488 h 4408488"/>
              <a:gd name="connsiteX7" fmla="*/ 0 w 4581983"/>
              <a:gd name="connsiteY7" fmla="*/ 4408488 h 4408488"/>
              <a:gd name="connsiteX0" fmla="*/ 0 w 4581983"/>
              <a:gd name="connsiteY0" fmla="*/ 0 h 4408488"/>
              <a:gd name="connsiteX1" fmla="*/ 4581983 w 4581983"/>
              <a:gd name="connsiteY1" fmla="*/ 0 h 4408488"/>
              <a:gd name="connsiteX2" fmla="*/ 4581983 w 4581983"/>
              <a:gd name="connsiteY2" fmla="*/ 1131886 h 4408488"/>
              <a:gd name="connsiteX3" fmla="*/ 4223210 w 4581983"/>
              <a:gd name="connsiteY3" fmla="*/ 4408487 h 4408488"/>
              <a:gd name="connsiteX4" fmla="*/ 4581983 w 4581983"/>
              <a:gd name="connsiteY4" fmla="*/ 4408487 h 4408488"/>
              <a:gd name="connsiteX5" fmla="*/ 4581983 w 4581983"/>
              <a:gd name="connsiteY5" fmla="*/ 4408488 h 4408488"/>
              <a:gd name="connsiteX6" fmla="*/ 0 w 4581983"/>
              <a:gd name="connsiteY6" fmla="*/ 4408488 h 4408488"/>
              <a:gd name="connsiteX7" fmla="*/ 0 w 4581983"/>
              <a:gd name="connsiteY7" fmla="*/ 0 h 4408488"/>
              <a:gd name="connsiteX0" fmla="*/ 0 w 4581983"/>
              <a:gd name="connsiteY0" fmla="*/ 0 h 4408488"/>
              <a:gd name="connsiteX1" fmla="*/ 4581983 w 4581983"/>
              <a:gd name="connsiteY1" fmla="*/ 0 h 4408488"/>
              <a:gd name="connsiteX2" fmla="*/ 4581983 w 4581983"/>
              <a:gd name="connsiteY2" fmla="*/ 1131886 h 4408488"/>
              <a:gd name="connsiteX3" fmla="*/ 4581983 w 4581983"/>
              <a:gd name="connsiteY3" fmla="*/ 4408487 h 4408488"/>
              <a:gd name="connsiteX4" fmla="*/ 4581983 w 4581983"/>
              <a:gd name="connsiteY4" fmla="*/ 4408488 h 4408488"/>
              <a:gd name="connsiteX5" fmla="*/ 0 w 4581983"/>
              <a:gd name="connsiteY5" fmla="*/ 4408488 h 4408488"/>
              <a:gd name="connsiteX6" fmla="*/ 0 w 4581983"/>
              <a:gd name="connsiteY6" fmla="*/ 0 h 440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81983" h="4408488">
                <a:moveTo>
                  <a:pt x="0" y="0"/>
                </a:moveTo>
                <a:lnTo>
                  <a:pt x="4581983" y="0"/>
                </a:lnTo>
                <a:lnTo>
                  <a:pt x="4581983" y="1131886"/>
                </a:lnTo>
                <a:lnTo>
                  <a:pt x="4581983" y="4408487"/>
                </a:lnTo>
                <a:lnTo>
                  <a:pt x="4581983" y="4408488"/>
                </a:lnTo>
                <a:lnTo>
                  <a:pt x="0" y="4408488"/>
                </a:lnTo>
                <a:lnTo>
                  <a:pt x="0" y="0"/>
                </a:lnTo>
                <a:close/>
              </a:path>
            </a:pathLst>
          </a:custGeom>
          <a:solidFill>
            <a:schemeClr val="bg1">
              <a:lumMod val="95000"/>
            </a:schemeClr>
          </a:solidFill>
        </p:spPr>
        <p:txBody>
          <a:bodyPr wrap="square" anchor="ctr">
            <a:noAutofit/>
          </a:bodyPr>
          <a:lstStyle>
            <a:lvl1pPr algn="ctr">
              <a:defRPr sz="2000"/>
            </a:lvl1pPr>
          </a:lstStyle>
          <a:p>
            <a:r>
              <a:rPr lang="fr-FR" dirty="0"/>
              <a:t>Cliquer ici pour </a:t>
            </a:r>
            <a:br>
              <a:rPr lang="fr-FR" dirty="0"/>
            </a:br>
            <a:r>
              <a:rPr lang="fr-FR" dirty="0"/>
              <a:t>insérer une image</a:t>
            </a:r>
          </a:p>
        </p:txBody>
      </p:sp>
      <p:sp>
        <p:nvSpPr>
          <p:cNvPr id="5" name="Espace réservé du texte 4">
            <a:extLst>
              <a:ext uri="{FF2B5EF4-FFF2-40B4-BE49-F238E27FC236}">
                <a16:creationId xmlns:a16="http://schemas.microsoft.com/office/drawing/2014/main" id="{140DA68B-84B0-4215-6CBA-D451D6F78B12}"/>
              </a:ext>
            </a:extLst>
          </p:cNvPr>
          <p:cNvSpPr>
            <a:spLocks noGrp="1"/>
          </p:cNvSpPr>
          <p:nvPr>
            <p:ph type="body" sz="quarter" idx="12"/>
          </p:nvPr>
        </p:nvSpPr>
        <p:spPr>
          <a:xfrm>
            <a:off x="717553" y="2263776"/>
            <a:ext cx="7778750" cy="6553200"/>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032198691"/>
      </p:ext>
    </p:extLst>
  </p:cSld>
  <p:clrMapOvr>
    <a:masterClrMapping/>
  </p:clrMapOvr>
  <p:extLst>
    <p:ext uri="{DCECCB84-F9BA-43D5-87BE-67443E8EF086}">
      <p15:sldGuideLst xmlns:p15="http://schemas.microsoft.com/office/powerpoint/2012/main">
        <p15:guide id="1" pos="2676">
          <p15:clr>
            <a:srgbClr val="FBAE40"/>
          </p15:clr>
        </p15:guide>
        <p15:guide id="2" pos="308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6831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6326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3883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43814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9345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1.Chapter </a:t>
            </a:r>
            <a:r>
              <a:rPr lang="fr-FR" dirty="0" err="1"/>
              <a:t>title</a:t>
            </a:r>
            <a:endParaRPr lang="en-US" dirty="0"/>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157C04CD-BBCA-7B13-F54B-7BC3A801BE51}"/>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2404200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69321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89368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6586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3843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5875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1" y="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1" y="405384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1" y="8122922"/>
            <a:ext cx="5014913" cy="216408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685800" marR="0" lvl="0" indent="-685800" algn="l" defTabSz="1371600" rtl="0" eaLnBrk="1" fontAlgn="auto" latinLnBrk="0" hangingPunct="1">
              <a:lnSpc>
                <a:spcPct val="90000"/>
              </a:lnSpc>
              <a:spcBef>
                <a:spcPts val="1500"/>
              </a:spcBef>
              <a:spcAft>
                <a:spcPts val="0"/>
              </a:spcAft>
              <a:buClrTx/>
              <a:buSzTx/>
              <a:tabLst/>
              <a:defRPr/>
            </a:pPr>
            <a:r>
              <a:rPr lang="fr-FR" dirty="0"/>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5166361" y="2"/>
            <a:ext cx="5014913" cy="302514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Tx/>
              <a:buNone/>
              <a:tabLst/>
              <a:defRPr sz="3000"/>
            </a:lvl1pPr>
          </a:lstStyle>
          <a:p>
            <a:r>
              <a:rPr lang="fr-FR" dirty="0"/>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5166361" y="3185161"/>
            <a:ext cx="5014913" cy="3901439"/>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5166361" y="7239002"/>
            <a:ext cx="5014913" cy="304800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Tree>
    <p:extLst>
      <p:ext uri="{BB962C8B-B14F-4D97-AF65-F5344CB8AC3E}">
        <p14:creationId xmlns:p14="http://schemas.microsoft.com/office/powerpoint/2010/main" val="8252959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822485" y="978289"/>
            <a:ext cx="8793956" cy="8871858"/>
          </a:xfrm>
          <a:prstGeom prst="ellipse">
            <a:avLst/>
          </a:prstGeom>
          <a:solidFill>
            <a:schemeClr val="accent5"/>
          </a:solidFill>
        </p:spPr>
        <p:txBody>
          <a:bodyPr/>
          <a:lstStyle>
            <a:lvl1pPr marL="0" indent="0" algn="ctr">
              <a:buNone/>
              <a:defRPr/>
            </a:lvl1pPr>
          </a:lstStyle>
          <a:p>
            <a:r>
              <a:rPr lang="fr-FR" dirty="0"/>
              <a:t>INSERT </a:t>
            </a:r>
          </a:p>
          <a:p>
            <a:r>
              <a:rPr lang="fr-FR" dirty="0"/>
              <a:t>PICTURE HERE</a:t>
            </a:r>
          </a:p>
        </p:txBody>
      </p:sp>
    </p:spTree>
    <p:extLst>
      <p:ext uri="{BB962C8B-B14F-4D97-AF65-F5344CB8AC3E}">
        <p14:creationId xmlns:p14="http://schemas.microsoft.com/office/powerpoint/2010/main" val="14791257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3787" t="9565" r="19957" b="10291"/>
          <a:stretch/>
        </p:blipFill>
        <p:spPr>
          <a:xfrm rot="16200000">
            <a:off x="-1021296" y="1021295"/>
            <a:ext cx="10286996" cy="8244404"/>
          </a:xfrm>
          <a:prstGeom prst="rect">
            <a:avLst/>
          </a:prstGeom>
        </p:spPr>
      </p:pic>
    </p:spTree>
    <p:extLst>
      <p:ext uri="{BB962C8B-B14F-4D97-AF65-F5344CB8AC3E}">
        <p14:creationId xmlns:p14="http://schemas.microsoft.com/office/powerpoint/2010/main" val="21173418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a:srcRect l="24976" t="27778" r="18768" b="5249"/>
          <a:stretch/>
        </p:blipFill>
        <p:spPr>
          <a:xfrm rot="16200000">
            <a:off x="-1698732" y="1698737"/>
            <a:ext cx="10286996" cy="6889532"/>
          </a:xfrm>
          <a:prstGeom prst="rect">
            <a:avLst/>
          </a:prstGeom>
        </p:spPr>
      </p:pic>
    </p:spTree>
    <p:extLst>
      <p:ext uri="{BB962C8B-B14F-4D97-AF65-F5344CB8AC3E}">
        <p14:creationId xmlns:p14="http://schemas.microsoft.com/office/powerpoint/2010/main" val="3510591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7693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en-US" dirty="0"/>
              <a:t>1.Chapter title</a:t>
            </a:r>
            <a:br>
              <a:rPr lang="en-US" dirty="0"/>
            </a:br>
            <a:endParaRPr lang="en-US" dirty="0"/>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894976D8-3266-C676-0D48-F627C6D54477}"/>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11360571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235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31213087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217095961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68836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3583489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 03">
    <p:bg>
      <p:bgPr>
        <a:solidFill>
          <a:schemeClr val="accent2"/>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935B5D1-F0FA-79EC-D55F-B31A680E0C6C}"/>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4186333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 04">
    <p:bg>
      <p:bgPr>
        <a:solidFill>
          <a:schemeClr val="accent3"/>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2612736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 05">
    <p:bg>
      <p:bgPr>
        <a:solidFill>
          <a:schemeClr val="accent4"/>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E635105-3F2D-BE59-02D4-73340D77470B}"/>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13113704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 08">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F3050AC-247B-CDB4-01F2-B957DF110BE2}"/>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24529870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 09">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36DC621-5C9C-36BA-B09C-7070E3248AF0}"/>
              </a:ext>
            </a:extLst>
          </p:cNvPr>
          <p:cNvPicPr>
            <a:picLocks noChangeAspect="1"/>
          </p:cNvPicPr>
          <p:nvPr userDrawn="1"/>
        </p:nvPicPr>
        <p:blipFill>
          <a:blip r:embed="rId2"/>
          <a:stretch>
            <a:fillRect/>
          </a:stretch>
        </p:blipFill>
        <p:spPr>
          <a:xfrm>
            <a:off x="1120" y="0"/>
            <a:ext cx="18285761" cy="10287000"/>
          </a:xfrm>
          <a:prstGeom prst="rect">
            <a:avLst/>
          </a:prstGeom>
        </p:spPr>
      </p:pic>
    </p:spTree>
    <p:extLst>
      <p:ext uri="{BB962C8B-B14F-4D97-AF65-F5344CB8AC3E}">
        <p14:creationId xmlns:p14="http://schemas.microsoft.com/office/powerpoint/2010/main" val="547605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B4424CC5-EFDF-997E-3A24-21BDAE658CB8}"/>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6825043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ACKGROUND -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5962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ACKGROUND - 0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96084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ACKGROUND - 0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72773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ACKGROUND - 0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84538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ACKGROUND - 0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123766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ACKGROUND - 06">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12045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ACKGROUND - 07">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012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ACKGROUND - 08">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9811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BACKGROUND - 09">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5409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BACKGROUND - 10">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2130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Comparaison">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A9522948-CAFC-7179-E097-00BDFB298E53}"/>
              </a:ext>
            </a:extLst>
          </p:cNvPr>
          <p:cNvPicPr>
            <a:picLocks noChangeAspect="1"/>
          </p:cNvPicPr>
          <p:nvPr userDrawn="1"/>
        </p:nvPicPr>
        <p:blipFill rotWithShape="1">
          <a:blip r:embed="rId2"/>
          <a:srcRect b="14290"/>
          <a:stretch/>
        </p:blipFill>
        <p:spPr>
          <a:xfrm>
            <a:off x="0" y="0"/>
            <a:ext cx="18288000" cy="8816976"/>
          </a:xfrm>
          <a:prstGeom prst="rect">
            <a:avLst/>
          </a:prstGeom>
          <a:solidFill>
            <a:schemeClr val="bg1"/>
          </a:solidFill>
        </p:spPr>
      </p:pic>
      <p:sp>
        <p:nvSpPr>
          <p:cNvPr id="2" name="Title 1"/>
          <p:cNvSpPr>
            <a:spLocks noGrp="1"/>
          </p:cNvSpPr>
          <p:nvPr>
            <p:ph type="title" hasCustomPrompt="1"/>
          </p:nvPr>
        </p:nvSpPr>
        <p:spPr>
          <a:xfrm>
            <a:off x="9144001" y="1400178"/>
            <a:ext cx="8426450" cy="3547380"/>
          </a:xfrm>
        </p:spPr>
        <p:txBody>
          <a:bodyPr lIns="0" tIns="0" anchor="t" anchorCtr="0"/>
          <a:lstStyle>
            <a:lvl1pPr>
              <a:lnSpc>
                <a:spcPct val="100000"/>
              </a:lnSpc>
              <a:defRPr sz="10800" b="1" i="0">
                <a:solidFill>
                  <a:srgbClr val="164194"/>
                </a:solidFill>
                <a:latin typeface="Century Gothic" panose="020B0502020202020204" pitchFamily="34" charset="0"/>
              </a:defRPr>
            </a:lvl1pPr>
          </a:lstStyle>
          <a:p>
            <a:r>
              <a:rPr lang="fr-FR" dirty="0"/>
              <a:t>1.</a:t>
            </a:r>
            <a:r>
              <a:rPr lang="en-US" dirty="0"/>
              <a:t> Chapter title</a:t>
            </a:r>
          </a:p>
        </p:txBody>
      </p:sp>
      <p:sp>
        <p:nvSpPr>
          <p:cNvPr id="3" name="Text Placeholder 2"/>
          <p:cNvSpPr>
            <a:spLocks noGrp="1"/>
          </p:cNvSpPr>
          <p:nvPr>
            <p:ph type="body" idx="1" hasCustomPrompt="1"/>
          </p:nvPr>
        </p:nvSpPr>
        <p:spPr>
          <a:xfrm>
            <a:off x="9144001" y="5143500"/>
            <a:ext cx="8426450" cy="3673476"/>
          </a:xfrm>
        </p:spPr>
        <p:txBody>
          <a:bodyPr lIns="0" tIns="0" anchor="t" anchorCtr="0"/>
          <a:lstStyle>
            <a:lvl1pPr marL="0" indent="0">
              <a:buNone/>
              <a:defRPr sz="6000" b="1" i="0">
                <a:solidFill>
                  <a:srgbClr val="A3ADD8"/>
                </a:solidFill>
                <a:latin typeface="Century Gothic" panose="020B0502020202020204" pitchFamily="34" charset="0"/>
              </a:defRPr>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fr-FR" dirty="0" err="1"/>
              <a:t>Subtitle</a:t>
            </a:r>
            <a:endParaRPr lang="fr-FR" dirty="0"/>
          </a:p>
        </p:txBody>
      </p:sp>
      <p:sp>
        <p:nvSpPr>
          <p:cNvPr id="4" name="Espace réservé de la date 3">
            <a:extLst>
              <a:ext uri="{FF2B5EF4-FFF2-40B4-BE49-F238E27FC236}">
                <a16:creationId xmlns:a16="http://schemas.microsoft.com/office/drawing/2014/main" id="{D326FA40-1F46-28C6-8C85-8AD48F06391C}"/>
              </a:ext>
            </a:extLst>
          </p:cNvPr>
          <p:cNvSpPr>
            <a:spLocks noGrp="1"/>
          </p:cNvSpPr>
          <p:nvPr>
            <p:ph type="dt" sz="half" idx="10"/>
          </p:nvPr>
        </p:nvSpPr>
        <p:spPr/>
        <p:txBody>
          <a:body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2915764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PICTURE - DISPLAY">
    <p:spTree>
      <p:nvGrpSpPr>
        <p:cNvPr id="1" name=""/>
        <p:cNvGrpSpPr/>
        <p:nvPr/>
      </p:nvGrpSpPr>
      <p:grpSpPr>
        <a:xfrm>
          <a:off x="0" y="0"/>
          <a:ext cx="0" cy="0"/>
          <a:chOff x="0" y="0"/>
          <a:chExt cx="0" cy="0"/>
        </a:xfrm>
      </p:grpSpPr>
      <p:sp>
        <p:nvSpPr>
          <p:cNvPr id="18" name="Espace réservé pour une image  11">
            <a:extLst>
              <a:ext uri="{FF2B5EF4-FFF2-40B4-BE49-F238E27FC236}">
                <a16:creationId xmlns:a16="http://schemas.microsoft.com/office/drawing/2014/main" id="{F864128D-69E7-C536-8F45-B47E164C40D7}"/>
              </a:ext>
            </a:extLst>
          </p:cNvPr>
          <p:cNvSpPr>
            <a:spLocks noGrp="1"/>
          </p:cNvSpPr>
          <p:nvPr>
            <p:ph type="pic" sz="quarter" idx="10" hasCustomPrompt="1"/>
          </p:nvPr>
        </p:nvSpPr>
        <p:spPr>
          <a:xfrm>
            <a:off x="1" y="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19" name="Espace réservé pour une image  11">
            <a:extLst>
              <a:ext uri="{FF2B5EF4-FFF2-40B4-BE49-F238E27FC236}">
                <a16:creationId xmlns:a16="http://schemas.microsoft.com/office/drawing/2014/main" id="{8A6A1543-D061-6FCE-23F4-D9DFC1EA7C81}"/>
              </a:ext>
            </a:extLst>
          </p:cNvPr>
          <p:cNvSpPr>
            <a:spLocks noGrp="1"/>
          </p:cNvSpPr>
          <p:nvPr>
            <p:ph type="pic" sz="quarter" idx="11" hasCustomPrompt="1"/>
          </p:nvPr>
        </p:nvSpPr>
        <p:spPr>
          <a:xfrm>
            <a:off x="1" y="4053841"/>
            <a:ext cx="5014913" cy="3871913"/>
          </a:xfrm>
          <a:prstGeom prst="rect">
            <a:avLst/>
          </a:prstGeom>
          <a:solidFill>
            <a:schemeClr val="accent5"/>
          </a:solidFill>
        </p:spPr>
        <p:txBody>
          <a:bodyPr/>
          <a:lstStyle>
            <a:lvl1pPr marL="0" indent="0" algn="ctr">
              <a:buNone/>
              <a:defRPr sz="3000"/>
            </a:lvl1pPr>
          </a:lstStyle>
          <a:p>
            <a:r>
              <a:rPr lang="fr-FR" dirty="0"/>
              <a:t>INSERT PICTURE HERE</a:t>
            </a:r>
          </a:p>
        </p:txBody>
      </p:sp>
      <p:sp>
        <p:nvSpPr>
          <p:cNvPr id="20" name="Espace réservé pour une image  11">
            <a:extLst>
              <a:ext uri="{FF2B5EF4-FFF2-40B4-BE49-F238E27FC236}">
                <a16:creationId xmlns:a16="http://schemas.microsoft.com/office/drawing/2014/main" id="{51E07EA7-27E3-FC7F-71E9-111ADED9EFDF}"/>
              </a:ext>
            </a:extLst>
          </p:cNvPr>
          <p:cNvSpPr>
            <a:spLocks noGrp="1"/>
          </p:cNvSpPr>
          <p:nvPr>
            <p:ph type="pic" sz="quarter" idx="12" hasCustomPrompt="1"/>
          </p:nvPr>
        </p:nvSpPr>
        <p:spPr>
          <a:xfrm>
            <a:off x="1" y="8122922"/>
            <a:ext cx="5014913" cy="216408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pPr marL="685800" marR="0" lvl="0" indent="-685800" algn="l" defTabSz="1371600" rtl="0" eaLnBrk="1" fontAlgn="auto" latinLnBrk="0" hangingPunct="1">
              <a:lnSpc>
                <a:spcPct val="90000"/>
              </a:lnSpc>
              <a:spcBef>
                <a:spcPts val="1500"/>
              </a:spcBef>
              <a:spcAft>
                <a:spcPts val="0"/>
              </a:spcAft>
              <a:buClrTx/>
              <a:buSzTx/>
              <a:tabLst/>
              <a:defRPr/>
            </a:pPr>
            <a:r>
              <a:rPr lang="fr-FR" dirty="0"/>
              <a:t>INSERT PICTURE HERE</a:t>
            </a:r>
          </a:p>
        </p:txBody>
      </p:sp>
      <p:sp>
        <p:nvSpPr>
          <p:cNvPr id="21" name="Espace réservé pour une image  11">
            <a:extLst>
              <a:ext uri="{FF2B5EF4-FFF2-40B4-BE49-F238E27FC236}">
                <a16:creationId xmlns:a16="http://schemas.microsoft.com/office/drawing/2014/main" id="{B68B86E5-D1EF-6E59-0A1D-ECED4EECF60F}"/>
              </a:ext>
            </a:extLst>
          </p:cNvPr>
          <p:cNvSpPr>
            <a:spLocks noGrp="1"/>
          </p:cNvSpPr>
          <p:nvPr>
            <p:ph type="pic" sz="quarter" idx="13" hasCustomPrompt="1"/>
          </p:nvPr>
        </p:nvSpPr>
        <p:spPr>
          <a:xfrm>
            <a:off x="5166361" y="2"/>
            <a:ext cx="5014913" cy="302514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Tx/>
              <a:buNone/>
              <a:tabLst/>
              <a:defRPr sz="3000"/>
            </a:lvl1pPr>
          </a:lstStyle>
          <a:p>
            <a:r>
              <a:rPr lang="fr-FR" dirty="0"/>
              <a:t>INSERT PICTURE HERE</a:t>
            </a:r>
          </a:p>
        </p:txBody>
      </p:sp>
      <p:sp>
        <p:nvSpPr>
          <p:cNvPr id="22" name="Espace réservé pour une image  11">
            <a:extLst>
              <a:ext uri="{FF2B5EF4-FFF2-40B4-BE49-F238E27FC236}">
                <a16:creationId xmlns:a16="http://schemas.microsoft.com/office/drawing/2014/main" id="{1C343DFC-B486-36B8-D674-FEDBAB8B415C}"/>
              </a:ext>
            </a:extLst>
          </p:cNvPr>
          <p:cNvSpPr>
            <a:spLocks noGrp="1"/>
          </p:cNvSpPr>
          <p:nvPr>
            <p:ph type="pic" sz="quarter" idx="14" hasCustomPrompt="1"/>
          </p:nvPr>
        </p:nvSpPr>
        <p:spPr>
          <a:xfrm>
            <a:off x="5166361" y="3185161"/>
            <a:ext cx="5014913" cy="3901439"/>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
        <p:nvSpPr>
          <p:cNvPr id="23" name="Espace réservé pour une image  11">
            <a:extLst>
              <a:ext uri="{FF2B5EF4-FFF2-40B4-BE49-F238E27FC236}">
                <a16:creationId xmlns:a16="http://schemas.microsoft.com/office/drawing/2014/main" id="{809CC275-A13A-B80A-78DA-F1C1FBC6CE59}"/>
              </a:ext>
            </a:extLst>
          </p:cNvPr>
          <p:cNvSpPr>
            <a:spLocks noGrp="1"/>
          </p:cNvSpPr>
          <p:nvPr>
            <p:ph type="pic" sz="quarter" idx="15" hasCustomPrompt="1"/>
          </p:nvPr>
        </p:nvSpPr>
        <p:spPr>
          <a:xfrm>
            <a:off x="5166361" y="7239002"/>
            <a:ext cx="5014913" cy="3048000"/>
          </a:xfrm>
          <a:prstGeom prst="rect">
            <a:avLst/>
          </a:prstGeom>
          <a:solidFill>
            <a:schemeClr val="accent5"/>
          </a:solidFill>
        </p:spPr>
        <p:txBody>
          <a:bodyPr/>
          <a:lstStyle>
            <a:lvl1pPr marL="0" marR="0" indent="0" algn="ctr" defTabSz="1371600" rtl="0" eaLnBrk="1" fontAlgn="auto" latinLnBrk="0" hangingPunct="1">
              <a:lnSpc>
                <a:spcPct val="90000"/>
              </a:lnSpc>
              <a:spcBef>
                <a:spcPts val="1500"/>
              </a:spcBef>
              <a:spcAft>
                <a:spcPts val="0"/>
              </a:spcAft>
              <a:buClrTx/>
              <a:buSzTx/>
              <a:buFont typeface="Arial" panose="020B0604020202020204" pitchFamily="34" charset="0"/>
              <a:buNone/>
              <a:tabLst/>
              <a:defRPr sz="3000"/>
            </a:lvl1pPr>
          </a:lstStyle>
          <a:p>
            <a:r>
              <a:rPr lang="fr-FR" dirty="0"/>
              <a:t>INSERT PICTURE HERE</a:t>
            </a:r>
          </a:p>
        </p:txBody>
      </p:sp>
    </p:spTree>
    <p:extLst>
      <p:ext uri="{BB962C8B-B14F-4D97-AF65-F5344CB8AC3E}">
        <p14:creationId xmlns:p14="http://schemas.microsoft.com/office/powerpoint/2010/main" val="88247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ICTURE DISPLAY ROUND">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BCFF42F-7ED1-6676-812D-9BBF43B32033}"/>
              </a:ext>
            </a:extLst>
          </p:cNvPr>
          <p:cNvSpPr>
            <a:spLocks noGrp="1"/>
          </p:cNvSpPr>
          <p:nvPr>
            <p:ph type="pic" sz="quarter" idx="10" hasCustomPrompt="1"/>
          </p:nvPr>
        </p:nvSpPr>
        <p:spPr>
          <a:xfrm>
            <a:off x="822485" y="978289"/>
            <a:ext cx="8793956" cy="8871858"/>
          </a:xfrm>
          <a:prstGeom prst="ellipse">
            <a:avLst/>
          </a:prstGeom>
          <a:solidFill>
            <a:schemeClr val="accent5"/>
          </a:solidFill>
        </p:spPr>
        <p:txBody>
          <a:bodyPr/>
          <a:lstStyle>
            <a:lvl1pPr marL="0" indent="0" algn="ctr">
              <a:buNone/>
              <a:defRPr/>
            </a:lvl1pPr>
          </a:lstStyle>
          <a:p>
            <a:r>
              <a:rPr lang="fr-FR" dirty="0"/>
              <a:t>INSERT </a:t>
            </a:r>
          </a:p>
          <a:p>
            <a:r>
              <a:rPr lang="fr-FR" dirty="0"/>
              <a:t>PICTURE HERE</a:t>
            </a:r>
          </a:p>
        </p:txBody>
      </p:sp>
    </p:spTree>
    <p:extLst>
      <p:ext uri="{BB962C8B-B14F-4D97-AF65-F5344CB8AC3E}">
        <p14:creationId xmlns:p14="http://schemas.microsoft.com/office/powerpoint/2010/main" val="441425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ACKGROUND - 11">
    <p:bg>
      <p:bgPr>
        <a:solidFill>
          <a:schemeClr val="tx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1021296" y="1021295"/>
            <a:ext cx="10286996" cy="8244404"/>
          </a:xfrm>
          <a:prstGeom prst="rect">
            <a:avLst/>
          </a:prstGeom>
        </p:spPr>
      </p:pic>
    </p:spTree>
    <p:extLst>
      <p:ext uri="{BB962C8B-B14F-4D97-AF65-F5344CB8AC3E}">
        <p14:creationId xmlns:p14="http://schemas.microsoft.com/office/powerpoint/2010/main" val="37759957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ACKGROUND - 12">
    <p:bg>
      <p:bgPr>
        <a:solidFill>
          <a:schemeClr val="accent2"/>
        </a:solid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3F8787EE-38A6-14C4-1614-0B9C33E6A8C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1698732" y="1698737"/>
            <a:ext cx="10286996" cy="6889532"/>
          </a:xfrm>
          <a:prstGeom prst="rect">
            <a:avLst/>
          </a:prstGeom>
        </p:spPr>
      </p:pic>
    </p:spTree>
    <p:extLst>
      <p:ext uri="{BB962C8B-B14F-4D97-AF65-F5344CB8AC3E}">
        <p14:creationId xmlns:p14="http://schemas.microsoft.com/office/powerpoint/2010/main" val="344061849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ACKGROUND - 14">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53404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ACKGROUND - 15">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72712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ACKGROUND - 16">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691C205-1DF8-960E-145E-4EDD772B2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4591955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ACKGROUND - 17">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BFC9987-E87D-1F40-2E3F-897B84C2250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809611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 01">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15766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 02">
    <p:bg>
      <p:bgPr>
        <a:solidFill>
          <a:schemeClr val="tx2"/>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BE822AE-7D14-6498-38B9-C371FE7CA0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0" y="0"/>
            <a:ext cx="18285761" cy="10287000"/>
          </a:xfrm>
          <a:prstGeom prst="rect">
            <a:avLst/>
          </a:prstGeom>
        </p:spPr>
      </p:pic>
    </p:spTree>
    <p:extLst>
      <p:ext uri="{BB962C8B-B14F-4D97-AF65-F5344CB8AC3E}">
        <p14:creationId xmlns:p14="http://schemas.microsoft.com/office/powerpoint/2010/main" val="3868613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image" Target="../media/image15.png"/><Relationship Id="rId2" Type="http://schemas.openxmlformats.org/officeDocument/2006/relationships/slideLayout" Target="../slideLayouts/slideLayout22.xml"/><Relationship Id="rId16"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2.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3" Type="http://schemas.openxmlformats.org/officeDocument/2006/relationships/slideLayout" Target="../slideLayouts/slideLayout37.xml"/><Relationship Id="rId21" Type="http://schemas.openxmlformats.org/officeDocument/2006/relationships/theme" Target="../theme/theme3.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4.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theme" Target="../theme/theme6.xml"/><Relationship Id="rId1" Type="http://schemas.openxmlformats.org/officeDocument/2006/relationships/slideLayout" Target="../slideLayouts/slideLayout10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theme" Target="../theme/theme7.xml"/><Relationship Id="rId1" Type="http://schemas.openxmlformats.org/officeDocument/2006/relationships/slideLayout" Target="../slideLayouts/slideLayout10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image" Target="../media/image1.png"/><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8.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5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B3A256-C0B2-61FB-2942-DBC8123736BD}"/>
              </a:ext>
            </a:extLst>
          </p:cNvPr>
          <p:cNvPicPr>
            <a:picLocks noChangeAspect="1"/>
          </p:cNvPicPr>
          <p:nvPr userDrawn="1"/>
        </p:nvPicPr>
        <p:blipFill>
          <a:blip r:embed="rId22"/>
          <a:srcRect/>
          <a:stretch/>
        </p:blipFill>
        <p:spPr>
          <a:xfrm>
            <a:off x="0" y="0"/>
            <a:ext cx="18288000" cy="10287000"/>
          </a:xfrm>
          <a:prstGeom prst="rect">
            <a:avLst/>
          </a:prstGeom>
        </p:spPr>
      </p:pic>
      <p:sp>
        <p:nvSpPr>
          <p:cNvPr id="2" name="Title Placeholder 1"/>
          <p:cNvSpPr>
            <a:spLocks noGrp="1"/>
          </p:cNvSpPr>
          <p:nvPr>
            <p:ph type="title"/>
          </p:nvPr>
        </p:nvSpPr>
        <p:spPr>
          <a:xfrm>
            <a:off x="1062284" y="546754"/>
            <a:ext cx="16471574" cy="867266"/>
          </a:xfrm>
          <a:prstGeom prst="rect">
            <a:avLst/>
          </a:prstGeom>
        </p:spPr>
        <p:txBody>
          <a:bodyPr vert="horz" lIns="0" tIns="0" rIns="0" bIns="0" rtlCol="0" anchor="ctr">
            <a:noAutofit/>
          </a:bodyPr>
          <a:lstStyle/>
          <a:p>
            <a:r>
              <a:rPr lang="en-US" dirty="0"/>
              <a:t>Title of the page</a:t>
            </a:r>
          </a:p>
        </p:txBody>
      </p:sp>
      <p:sp>
        <p:nvSpPr>
          <p:cNvPr id="3" name="Text Placeholder 2"/>
          <p:cNvSpPr>
            <a:spLocks noGrp="1"/>
          </p:cNvSpPr>
          <p:nvPr>
            <p:ph type="body" idx="1"/>
          </p:nvPr>
        </p:nvSpPr>
        <p:spPr>
          <a:xfrm>
            <a:off x="717551" y="2289968"/>
            <a:ext cx="16852901" cy="6527009"/>
          </a:xfrm>
          <a:prstGeom prst="rect">
            <a:avLst/>
          </a:prstGeom>
        </p:spPr>
        <p:txBody>
          <a:bodyPr vert="horz" lIns="0" tIns="0" rIns="0" bIns="0" rtlCol="0">
            <a:noAutofit/>
          </a:bodyPr>
          <a:lstStyle/>
          <a:p>
            <a:pPr lvl="0"/>
            <a:r>
              <a:rPr lang="fr-FR" dirty="0"/>
              <a:t>Level1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a:t>Level5</a:t>
            </a:r>
          </a:p>
        </p:txBody>
      </p:sp>
      <p:sp>
        <p:nvSpPr>
          <p:cNvPr id="4" name="Date Placeholder 3"/>
          <p:cNvSpPr>
            <a:spLocks noGrp="1"/>
          </p:cNvSpPr>
          <p:nvPr>
            <p:ph type="dt" sz="half" idx="2"/>
          </p:nvPr>
        </p:nvSpPr>
        <p:spPr>
          <a:xfrm>
            <a:off x="717551" y="9192562"/>
            <a:ext cx="4114800" cy="547688"/>
          </a:xfrm>
          <a:prstGeom prst="rect">
            <a:avLst/>
          </a:prstGeom>
        </p:spPr>
        <p:txBody>
          <a:bodyPr vert="horz" wrap="none" lIns="0" tIns="0" rIns="0" bIns="0" rtlCol="0" anchor="ctr"/>
          <a:lstStyle>
            <a:lvl1pPr algn="l">
              <a:defRPr sz="2400" b="0" i="0">
                <a:solidFill>
                  <a:srgbClr val="164194"/>
                </a:solidFill>
                <a:latin typeface="Century Gothic" panose="020B0502020202020204" pitchFamily="34" charset="0"/>
              </a:defRPr>
            </a:lvl1p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82586725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Lst>
  <p:txStyles>
    <p:titleStyle>
      <a:lvl1pPr algn="l" defTabSz="1371566" rtl="0" eaLnBrk="1" latinLnBrk="0" hangingPunct="1">
        <a:lnSpc>
          <a:spcPct val="90000"/>
        </a:lnSpc>
        <a:spcBef>
          <a:spcPct val="0"/>
        </a:spcBef>
        <a:buNone/>
        <a:defRPr sz="4601" b="1" i="0" kern="1200">
          <a:solidFill>
            <a:srgbClr val="000000"/>
          </a:solidFill>
          <a:latin typeface="Century Gothic" panose="020B0502020202020204" pitchFamily="34" charset="0"/>
          <a:ea typeface="+mj-ea"/>
          <a:cs typeface="+mj-cs"/>
        </a:defRPr>
      </a:lvl1pPr>
    </p:titleStyle>
    <p:body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777">
          <p15:clr>
            <a:srgbClr val="F26B43"/>
          </p15:clr>
        </p15:guide>
        <p15:guide id="4" orient="horz" pos="169">
          <p15:clr>
            <a:srgbClr val="F26B43"/>
          </p15:clr>
        </p15:guide>
        <p15:guide id="5" orient="horz" pos="441">
          <p15:clr>
            <a:srgbClr val="F26B43"/>
          </p15:clr>
        </p15:guide>
        <p15:guide id="6" orient="horz" pos="713">
          <p15:clr>
            <a:srgbClr val="F26B43"/>
          </p15:clr>
        </p15:guide>
        <p15:guide id="7"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B3A256-C0B2-61FB-2942-DBC8123736BD}"/>
              </a:ext>
            </a:extLst>
          </p:cNvPr>
          <p:cNvPicPr>
            <a:picLocks noChangeAspect="1"/>
          </p:cNvPicPr>
          <p:nvPr userDrawn="1"/>
        </p:nvPicPr>
        <p:blipFill>
          <a:blip r:embed="rId16"/>
          <a:srcRect/>
          <a:stretch/>
        </p:blipFill>
        <p:spPr>
          <a:xfrm>
            <a:off x="0" y="0"/>
            <a:ext cx="18288000" cy="10287000"/>
          </a:xfrm>
          <a:prstGeom prst="rect">
            <a:avLst/>
          </a:prstGeom>
        </p:spPr>
      </p:pic>
      <p:sp>
        <p:nvSpPr>
          <p:cNvPr id="2" name="Title Placeholder 1"/>
          <p:cNvSpPr>
            <a:spLocks noGrp="1"/>
          </p:cNvSpPr>
          <p:nvPr>
            <p:ph type="title"/>
          </p:nvPr>
        </p:nvSpPr>
        <p:spPr>
          <a:xfrm>
            <a:off x="1062284" y="546754"/>
            <a:ext cx="16471574" cy="867266"/>
          </a:xfrm>
          <a:prstGeom prst="rect">
            <a:avLst/>
          </a:prstGeom>
        </p:spPr>
        <p:txBody>
          <a:bodyPr vert="horz" lIns="0" tIns="0" rIns="0" bIns="0" rtlCol="0" anchor="ctr">
            <a:noAutofit/>
          </a:bodyPr>
          <a:lstStyle/>
          <a:p>
            <a:r>
              <a:rPr lang="en-US" dirty="0"/>
              <a:t>Title of the page</a:t>
            </a:r>
          </a:p>
        </p:txBody>
      </p:sp>
      <p:sp>
        <p:nvSpPr>
          <p:cNvPr id="3" name="Text Placeholder 2"/>
          <p:cNvSpPr>
            <a:spLocks noGrp="1"/>
          </p:cNvSpPr>
          <p:nvPr>
            <p:ph type="body" idx="1"/>
          </p:nvPr>
        </p:nvSpPr>
        <p:spPr>
          <a:xfrm>
            <a:off x="717551" y="2289968"/>
            <a:ext cx="16852901" cy="6527009"/>
          </a:xfrm>
          <a:prstGeom prst="rect">
            <a:avLst/>
          </a:prstGeom>
        </p:spPr>
        <p:txBody>
          <a:bodyPr vert="horz" lIns="0" tIns="0" rIns="0" bIns="0" rtlCol="0">
            <a:noAutofit/>
          </a:bodyPr>
          <a:lstStyle/>
          <a:p>
            <a:pPr lvl="0"/>
            <a:r>
              <a:rPr lang="fr-FR" dirty="0"/>
              <a:t>Level1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a:t>Level5</a:t>
            </a:r>
          </a:p>
        </p:txBody>
      </p:sp>
      <p:sp>
        <p:nvSpPr>
          <p:cNvPr id="4" name="Date Placeholder 3"/>
          <p:cNvSpPr>
            <a:spLocks noGrp="1"/>
          </p:cNvSpPr>
          <p:nvPr>
            <p:ph type="dt" sz="half" idx="2"/>
          </p:nvPr>
        </p:nvSpPr>
        <p:spPr>
          <a:xfrm>
            <a:off x="717551" y="9192562"/>
            <a:ext cx="4114800" cy="547688"/>
          </a:xfrm>
          <a:prstGeom prst="rect">
            <a:avLst/>
          </a:prstGeom>
        </p:spPr>
        <p:txBody>
          <a:bodyPr vert="horz" wrap="none" lIns="0" tIns="0" rIns="0" bIns="0" rtlCol="0" anchor="ctr"/>
          <a:lstStyle>
            <a:lvl1pPr algn="l">
              <a:defRPr sz="2400" b="0" i="0">
                <a:solidFill>
                  <a:srgbClr val="164194"/>
                </a:solidFill>
                <a:latin typeface="Century Gothic" panose="020B0502020202020204" pitchFamily="34" charset="0"/>
              </a:defRPr>
            </a:lvl1pPr>
          </a:lstStyle>
          <a:p>
            <a:fld id="{D6C62EFD-87C1-C84D-86DE-6E0366F61D8F}" type="datetimeFigureOut">
              <a:rPr lang="fr-FR" smtClean="0"/>
              <a:pPr/>
              <a:t>27/03/2026</a:t>
            </a:fld>
            <a:endParaRPr lang="fr-FR" dirty="0"/>
          </a:p>
        </p:txBody>
      </p:sp>
      <p:pic>
        <p:nvPicPr>
          <p:cNvPr id="6" name="Picture 5" descr="Screen Shot 2022-11-23 at 10.21.12.png"/>
          <p:cNvPicPr>
            <a:picLocks noChangeAspect="1"/>
          </p:cNvPicPr>
          <p:nvPr userDrawn="1"/>
        </p:nvPicPr>
        <p:blipFill rotWithShape="1">
          <a:blip r:embed="rId17" cstate="screen">
            <a:extLst>
              <a:ext uri="{28A0092B-C50C-407E-A947-70E740481C1C}">
                <a14:useLocalDpi xmlns:a14="http://schemas.microsoft.com/office/drawing/2010/main"/>
              </a:ext>
            </a:extLst>
          </a:blip>
          <a:srcRect/>
          <a:stretch/>
        </p:blipFill>
        <p:spPr>
          <a:xfrm>
            <a:off x="11595302" y="8909504"/>
            <a:ext cx="6705335" cy="1372043"/>
          </a:xfrm>
          <a:prstGeom prst="rect">
            <a:avLst/>
          </a:prstGeom>
        </p:spPr>
      </p:pic>
    </p:spTree>
    <p:extLst>
      <p:ext uri="{BB962C8B-B14F-4D97-AF65-F5344CB8AC3E}">
        <p14:creationId xmlns:p14="http://schemas.microsoft.com/office/powerpoint/2010/main" val="1863037880"/>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Lst>
  <p:txStyles>
    <p:titleStyle>
      <a:lvl1pPr algn="l" defTabSz="1371566" rtl="0" eaLnBrk="1" latinLnBrk="0" hangingPunct="1">
        <a:lnSpc>
          <a:spcPct val="90000"/>
        </a:lnSpc>
        <a:spcBef>
          <a:spcPct val="0"/>
        </a:spcBef>
        <a:buNone/>
        <a:defRPr sz="4601" b="1" i="0" kern="1200">
          <a:solidFill>
            <a:srgbClr val="595959"/>
          </a:solidFill>
          <a:latin typeface="Century Gothic" panose="020B0502020202020204" pitchFamily="34" charset="0"/>
          <a:ea typeface="+mj-ea"/>
          <a:cs typeface="+mj-cs"/>
        </a:defRPr>
      </a:lvl1pPr>
    </p:titleStyle>
    <p:body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777">
          <p15:clr>
            <a:srgbClr val="F26B43"/>
          </p15:clr>
        </p15:guide>
        <p15:guide id="4" orient="horz" pos="169">
          <p15:clr>
            <a:srgbClr val="F26B43"/>
          </p15:clr>
        </p15:guide>
        <p15:guide id="5" orient="horz" pos="441">
          <p15:clr>
            <a:srgbClr val="F26B43"/>
          </p15:clr>
        </p15:guide>
        <p15:guide id="6" orient="horz" pos="713">
          <p15:clr>
            <a:srgbClr val="F26B43"/>
          </p15:clr>
        </p15:guide>
        <p15:guide id="7"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B3A256-C0B2-61FB-2942-DBC8123736BD}"/>
              </a:ext>
            </a:extLst>
          </p:cNvPr>
          <p:cNvPicPr>
            <a:picLocks noChangeAspect="1"/>
          </p:cNvPicPr>
          <p:nvPr userDrawn="1"/>
        </p:nvPicPr>
        <p:blipFill>
          <a:blip r:embed="rId22"/>
          <a:srcRect/>
          <a:stretch/>
        </p:blipFill>
        <p:spPr>
          <a:xfrm>
            <a:off x="0" y="0"/>
            <a:ext cx="18288000" cy="10287000"/>
          </a:xfrm>
          <a:prstGeom prst="rect">
            <a:avLst/>
          </a:prstGeom>
        </p:spPr>
      </p:pic>
      <p:sp>
        <p:nvSpPr>
          <p:cNvPr id="2" name="Title Placeholder 1"/>
          <p:cNvSpPr>
            <a:spLocks noGrp="1"/>
          </p:cNvSpPr>
          <p:nvPr>
            <p:ph type="title"/>
          </p:nvPr>
        </p:nvSpPr>
        <p:spPr>
          <a:xfrm>
            <a:off x="1062284" y="546754"/>
            <a:ext cx="16471574" cy="867266"/>
          </a:xfrm>
          <a:prstGeom prst="rect">
            <a:avLst/>
          </a:prstGeom>
        </p:spPr>
        <p:txBody>
          <a:bodyPr vert="horz" lIns="0" tIns="0" rIns="0" bIns="0" rtlCol="0" anchor="ctr">
            <a:noAutofit/>
          </a:bodyPr>
          <a:lstStyle/>
          <a:p>
            <a:r>
              <a:rPr lang="en-US" dirty="0"/>
              <a:t>Title of the page</a:t>
            </a:r>
          </a:p>
        </p:txBody>
      </p:sp>
      <p:sp>
        <p:nvSpPr>
          <p:cNvPr id="3" name="Text Placeholder 2"/>
          <p:cNvSpPr>
            <a:spLocks noGrp="1"/>
          </p:cNvSpPr>
          <p:nvPr>
            <p:ph type="body" idx="1"/>
          </p:nvPr>
        </p:nvSpPr>
        <p:spPr>
          <a:xfrm>
            <a:off x="717551" y="2289968"/>
            <a:ext cx="16852901" cy="6527009"/>
          </a:xfrm>
          <a:prstGeom prst="rect">
            <a:avLst/>
          </a:prstGeom>
        </p:spPr>
        <p:txBody>
          <a:bodyPr vert="horz" lIns="0" tIns="0" rIns="0" bIns="0" rtlCol="0">
            <a:noAutofit/>
          </a:bodyPr>
          <a:lstStyle/>
          <a:p>
            <a:pPr lvl="0"/>
            <a:r>
              <a:rPr lang="fr-FR" dirty="0"/>
              <a:t>Level1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a:t>Level5</a:t>
            </a:r>
          </a:p>
        </p:txBody>
      </p:sp>
      <p:sp>
        <p:nvSpPr>
          <p:cNvPr id="4" name="Date Placeholder 3"/>
          <p:cNvSpPr>
            <a:spLocks noGrp="1"/>
          </p:cNvSpPr>
          <p:nvPr>
            <p:ph type="dt" sz="half" idx="2"/>
          </p:nvPr>
        </p:nvSpPr>
        <p:spPr>
          <a:xfrm>
            <a:off x="717551" y="9192562"/>
            <a:ext cx="4114800" cy="547688"/>
          </a:xfrm>
          <a:prstGeom prst="rect">
            <a:avLst/>
          </a:prstGeom>
        </p:spPr>
        <p:txBody>
          <a:bodyPr vert="horz" wrap="none" lIns="0" tIns="0" rIns="0" bIns="0" rtlCol="0" anchor="ctr"/>
          <a:lstStyle>
            <a:lvl1pPr algn="l">
              <a:defRPr sz="2400" b="0" i="0">
                <a:solidFill>
                  <a:srgbClr val="164194"/>
                </a:solidFill>
                <a:latin typeface="Century Gothic" panose="020B0502020202020204" pitchFamily="34" charset="0"/>
              </a:defRPr>
            </a:lvl1pPr>
          </a:lstStyle>
          <a:p>
            <a:fld id="{D6C62EFD-87C1-C84D-86DE-6E0366F61D8F}" type="datetimeFigureOut">
              <a:rPr lang="fr-FR" smtClean="0"/>
              <a:pPr/>
              <a:t>27/03/2026</a:t>
            </a:fld>
            <a:endParaRPr lang="fr-FR" dirty="0"/>
          </a:p>
        </p:txBody>
      </p:sp>
    </p:spTree>
    <p:extLst>
      <p:ext uri="{BB962C8B-B14F-4D97-AF65-F5344CB8AC3E}">
        <p14:creationId xmlns:p14="http://schemas.microsoft.com/office/powerpoint/2010/main" val="2509822028"/>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Lst>
  <p:txStyles>
    <p:titleStyle>
      <a:lvl1pPr algn="l" defTabSz="1371566" rtl="0" eaLnBrk="1" latinLnBrk="0" hangingPunct="1">
        <a:lnSpc>
          <a:spcPct val="90000"/>
        </a:lnSpc>
        <a:spcBef>
          <a:spcPct val="0"/>
        </a:spcBef>
        <a:buNone/>
        <a:defRPr sz="4601" b="1" i="0" kern="1200">
          <a:solidFill>
            <a:srgbClr val="000000"/>
          </a:solidFill>
          <a:latin typeface="Century Gothic" panose="020B0502020202020204" pitchFamily="34" charset="0"/>
          <a:ea typeface="+mj-ea"/>
          <a:cs typeface="+mj-cs"/>
        </a:defRPr>
      </a:lvl1pPr>
    </p:titleStyle>
    <p:body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777">
          <p15:clr>
            <a:srgbClr val="F26B43"/>
          </p15:clr>
        </p15:guide>
        <p15:guide id="4" orient="horz" pos="169">
          <p15:clr>
            <a:srgbClr val="F26B43"/>
          </p15:clr>
        </p15:guide>
        <p15:guide id="5" orient="horz" pos="441">
          <p15:clr>
            <a:srgbClr val="F26B43"/>
          </p15:clr>
        </p15:guide>
        <p15:guide id="6" orient="horz" pos="713">
          <p15:clr>
            <a:srgbClr val="F26B43"/>
          </p15:clr>
        </p15:guide>
        <p15:guide id="7" pos="288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463622"/>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 id="2147483785" r:id="rId16"/>
    <p:sldLayoutId id="2147483786" r:id="rId17"/>
    <p:sldLayoutId id="2147483787" r:id="rId18"/>
    <p:sldLayoutId id="2147483788" r:id="rId19"/>
    <p:sldLayoutId id="2147483789" r:id="rId20"/>
    <p:sldLayoutId id="2147483790" r:id="rId21"/>
    <p:sldLayoutId id="2147483791" r:id="rId22"/>
    <p:sldLayoutId id="2147483792" r:id="rId23"/>
    <p:sldLayoutId id="2147483793" r:id="rId24"/>
    <p:sldLayoutId id="2147483794" r:id="rId25"/>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889326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Connecteur droit 8">
            <a:extLst>
              <a:ext uri="{FF2B5EF4-FFF2-40B4-BE49-F238E27FC236}">
                <a16:creationId xmlns:a16="http://schemas.microsoft.com/office/drawing/2014/main" id="{C776F1B9-C4B3-5491-6CC9-4569181A78E3}"/>
              </a:ext>
            </a:extLst>
          </p:cNvPr>
          <p:cNvCxnSpPr>
            <a:cxnSpLocks/>
          </p:cNvCxnSpPr>
          <p:nvPr/>
        </p:nvCxnSpPr>
        <p:spPr>
          <a:xfrm>
            <a:off x="1221059" y="9534525"/>
            <a:ext cx="12177132" cy="0"/>
          </a:xfrm>
          <a:prstGeom prst="line">
            <a:avLst/>
          </a:prstGeom>
          <a:ln w="41275" cap="rnd">
            <a:solidFill>
              <a:schemeClr val="accent1">
                <a:lumMod val="75000"/>
              </a:schemeClr>
            </a:solidFill>
          </a:ln>
        </p:spPr>
        <p:style>
          <a:lnRef idx="3">
            <a:schemeClr val="accent1"/>
          </a:lnRef>
          <a:fillRef idx="0">
            <a:schemeClr val="accent1"/>
          </a:fillRef>
          <a:effectRef idx="2">
            <a:schemeClr val="accent1"/>
          </a:effectRef>
          <a:fontRef idx="minor">
            <a:schemeClr val="tx1"/>
          </a:fontRef>
        </p:style>
      </p:cxnSp>
      <p:pic>
        <p:nvPicPr>
          <p:cNvPr id="2" name="Image 1" descr="Une image contenant texte, capture d’écran, Police, Graphique&#10;&#10;Description générée automatiquement">
            <a:extLst>
              <a:ext uri="{FF2B5EF4-FFF2-40B4-BE49-F238E27FC236}">
                <a16:creationId xmlns:a16="http://schemas.microsoft.com/office/drawing/2014/main" id="{B1DC6670-F3A1-1EF6-EC4E-8754FFA7D0B7}"/>
              </a:ext>
            </a:extLst>
          </p:cNvPr>
          <p:cNvPicPr>
            <a:picLocks noChangeAspect="1"/>
          </p:cNvPicPr>
          <p:nvPr userDrawn="1"/>
        </p:nvPicPr>
        <p:blipFill>
          <a:blip r:embed="rId3"/>
          <a:stretch>
            <a:fillRect/>
          </a:stretch>
        </p:blipFill>
        <p:spPr>
          <a:xfrm>
            <a:off x="12352866" y="781307"/>
            <a:ext cx="4838178" cy="998675"/>
          </a:xfrm>
          <a:prstGeom prst="rect">
            <a:avLst/>
          </a:prstGeom>
        </p:spPr>
      </p:pic>
    </p:spTree>
    <p:extLst>
      <p:ext uri="{BB962C8B-B14F-4D97-AF65-F5344CB8AC3E}">
        <p14:creationId xmlns:p14="http://schemas.microsoft.com/office/powerpoint/2010/main" val="4026421370"/>
      </p:ext>
    </p:extLst>
  </p:cSld>
  <p:clrMap bg1="lt1" tx1="dk1" bg2="lt2" tx2="dk2" accent1="accent1" accent2="accent2" accent3="accent3" accent4="accent4" accent5="accent5" accent6="accent6" hlink="hlink" folHlink="folHlink"/>
  <p:sldLayoutIdLst>
    <p:sldLayoutId id="2147483831" r:id="rId1"/>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 2" descr="Une image contenant texte, capture d’écran, Police, Graphique&#10;&#10;Description générée automatiquement">
            <a:extLst>
              <a:ext uri="{FF2B5EF4-FFF2-40B4-BE49-F238E27FC236}">
                <a16:creationId xmlns:a16="http://schemas.microsoft.com/office/drawing/2014/main" id="{EDE37C75-7991-0E5F-2757-FA3C71C3CC73}"/>
              </a:ext>
            </a:extLst>
          </p:cNvPr>
          <p:cNvPicPr>
            <a:picLocks noChangeAspect="1"/>
          </p:cNvPicPr>
          <p:nvPr userDrawn="1"/>
        </p:nvPicPr>
        <p:blipFill>
          <a:blip r:embed="rId3"/>
          <a:stretch>
            <a:fillRect/>
          </a:stretch>
        </p:blipFill>
        <p:spPr>
          <a:xfrm>
            <a:off x="12352866" y="781307"/>
            <a:ext cx="4838178" cy="998675"/>
          </a:xfrm>
          <a:prstGeom prst="rect">
            <a:avLst/>
          </a:prstGeom>
        </p:spPr>
      </p:pic>
    </p:spTree>
    <p:extLst>
      <p:ext uri="{BB962C8B-B14F-4D97-AF65-F5344CB8AC3E}">
        <p14:creationId xmlns:p14="http://schemas.microsoft.com/office/powerpoint/2010/main" val="1519135360"/>
      </p:ext>
    </p:extLst>
  </p:cSld>
  <p:clrMap bg1="lt1" tx1="dk1" bg2="lt2" tx2="dk2" accent1="accent1" accent2="accent2" accent3="accent3" accent4="accent4" accent5="accent5" accent6="accent6" hlink="hlink" folHlink="folHlink"/>
  <p:sldLayoutIdLst>
    <p:sldLayoutId id="2147483862" r:id="rId1"/>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fr-FR"/>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4FB3A256-C0B2-61FB-2942-DBC8123736BD}"/>
              </a:ext>
            </a:extLst>
          </p:cNvPr>
          <p:cNvPicPr>
            <a:picLocks noChangeAspect="1"/>
          </p:cNvPicPr>
          <p:nvPr userDrawn="1"/>
        </p:nvPicPr>
        <p:blipFill>
          <a:blip r:embed="rId13"/>
          <a:srcRect/>
          <a:stretch/>
        </p:blipFill>
        <p:spPr>
          <a:xfrm>
            <a:off x="0" y="0"/>
            <a:ext cx="18288000" cy="10287000"/>
          </a:xfrm>
          <a:prstGeom prst="rect">
            <a:avLst/>
          </a:prstGeom>
        </p:spPr>
      </p:pic>
      <p:sp>
        <p:nvSpPr>
          <p:cNvPr id="2" name="Title Placeholder 1"/>
          <p:cNvSpPr>
            <a:spLocks noGrp="1"/>
          </p:cNvSpPr>
          <p:nvPr>
            <p:ph type="title"/>
          </p:nvPr>
        </p:nvSpPr>
        <p:spPr>
          <a:xfrm>
            <a:off x="1062283" y="546753"/>
            <a:ext cx="16471574" cy="867266"/>
          </a:xfrm>
          <a:prstGeom prst="rect">
            <a:avLst/>
          </a:prstGeom>
        </p:spPr>
        <p:txBody>
          <a:bodyPr vert="horz" lIns="0" tIns="0" rIns="0" bIns="0" rtlCol="0" anchor="ctr">
            <a:noAutofit/>
          </a:bodyPr>
          <a:lstStyle/>
          <a:p>
            <a:r>
              <a:rPr lang="en-US" dirty="0"/>
              <a:t>Title of the page</a:t>
            </a:r>
          </a:p>
        </p:txBody>
      </p:sp>
      <p:sp>
        <p:nvSpPr>
          <p:cNvPr id="3" name="Text Placeholder 2"/>
          <p:cNvSpPr>
            <a:spLocks noGrp="1"/>
          </p:cNvSpPr>
          <p:nvPr>
            <p:ph type="body" idx="1"/>
          </p:nvPr>
        </p:nvSpPr>
        <p:spPr>
          <a:xfrm>
            <a:off x="717550" y="2289968"/>
            <a:ext cx="16852900" cy="6527008"/>
          </a:xfrm>
          <a:prstGeom prst="rect">
            <a:avLst/>
          </a:prstGeom>
        </p:spPr>
        <p:txBody>
          <a:bodyPr vert="horz" lIns="0" tIns="0" rIns="0" bIns="0" rtlCol="0">
            <a:noAutofit/>
          </a:bodyPr>
          <a:lstStyle/>
          <a:p>
            <a:pPr lvl="0"/>
            <a:r>
              <a:rPr lang="fr-FR" dirty="0"/>
              <a:t>Level1</a:t>
            </a:r>
          </a:p>
          <a:p>
            <a:pPr lvl="1"/>
            <a:r>
              <a:rPr lang="fr-FR" dirty="0" err="1"/>
              <a:t>Level</a:t>
            </a:r>
            <a:r>
              <a:rPr lang="fr-FR" dirty="0"/>
              <a:t> 2</a:t>
            </a:r>
          </a:p>
          <a:p>
            <a:pPr lvl="2"/>
            <a:r>
              <a:rPr lang="fr-FR" dirty="0" err="1"/>
              <a:t>Level</a:t>
            </a:r>
            <a:r>
              <a:rPr lang="fr-FR" dirty="0"/>
              <a:t> 3</a:t>
            </a:r>
          </a:p>
          <a:p>
            <a:pPr lvl="3"/>
            <a:r>
              <a:rPr lang="fr-FR" dirty="0" err="1"/>
              <a:t>Level</a:t>
            </a:r>
            <a:r>
              <a:rPr lang="fr-FR" dirty="0"/>
              <a:t> 4</a:t>
            </a:r>
          </a:p>
          <a:p>
            <a:pPr lvl="4"/>
            <a:r>
              <a:rPr lang="fr-FR" dirty="0"/>
              <a:t>Level5</a:t>
            </a:r>
          </a:p>
        </p:txBody>
      </p:sp>
      <p:sp>
        <p:nvSpPr>
          <p:cNvPr id="4" name="Date Placeholder 3"/>
          <p:cNvSpPr>
            <a:spLocks noGrp="1"/>
          </p:cNvSpPr>
          <p:nvPr>
            <p:ph type="dt" sz="half" idx="2"/>
          </p:nvPr>
        </p:nvSpPr>
        <p:spPr>
          <a:xfrm>
            <a:off x="717550" y="9192560"/>
            <a:ext cx="4114800" cy="547688"/>
          </a:xfrm>
          <a:prstGeom prst="rect">
            <a:avLst/>
          </a:prstGeom>
        </p:spPr>
        <p:txBody>
          <a:bodyPr vert="horz" wrap="none" lIns="0" tIns="0" rIns="0" bIns="0" rtlCol="0" anchor="ctr"/>
          <a:lstStyle>
            <a:lvl1pPr algn="l">
              <a:defRPr sz="2400" b="0" i="0">
                <a:solidFill>
                  <a:srgbClr val="164194"/>
                </a:solidFill>
                <a:latin typeface="Century Gothic" panose="020B0502020202020204" pitchFamily="34" charset="0"/>
              </a:defRPr>
            </a:lvl1pPr>
          </a:lstStyle>
          <a:p>
            <a:fld id="{D6C62EFD-87C1-C84D-86DE-6E0366F61D8F}" type="datetimeFigureOut">
              <a:rPr lang="fr-FR" smtClean="0"/>
              <a:pPr/>
              <a:t>27/03/2026</a:t>
            </a:fld>
            <a:endParaRPr lang="fr-FR" dirty="0"/>
          </a:p>
        </p:txBody>
      </p:sp>
      <p:pic>
        <p:nvPicPr>
          <p:cNvPr id="6" name="Picture 5" descr="Screen Shot 2022-11-23 at 10.21.12.png"/>
          <p:cNvPicPr>
            <a:picLocks noChangeAspect="1"/>
          </p:cNvPicPr>
          <p:nvPr userDrawn="1"/>
        </p:nvPicPr>
        <p:blipFill rotWithShape="1">
          <a:blip r:embed="rId14">
            <a:extLst>
              <a:ext uri="{28A0092B-C50C-407E-A947-70E740481C1C}">
                <a14:useLocalDpi xmlns:a14="http://schemas.microsoft.com/office/drawing/2010/main" val="0"/>
              </a:ext>
            </a:extLst>
          </a:blip>
          <a:srcRect t="6863"/>
          <a:stretch/>
        </p:blipFill>
        <p:spPr>
          <a:xfrm>
            <a:off x="11595301" y="8909503"/>
            <a:ext cx="6705334" cy="1372042"/>
          </a:xfrm>
          <a:prstGeom prst="rect">
            <a:avLst/>
          </a:prstGeom>
        </p:spPr>
      </p:pic>
    </p:spTree>
    <p:extLst>
      <p:ext uri="{BB962C8B-B14F-4D97-AF65-F5344CB8AC3E}">
        <p14:creationId xmlns:p14="http://schemas.microsoft.com/office/powerpoint/2010/main" val="279336005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l" defTabSz="1371600" rtl="0" eaLnBrk="1" latinLnBrk="0" hangingPunct="1">
        <a:lnSpc>
          <a:spcPct val="90000"/>
        </a:lnSpc>
        <a:spcBef>
          <a:spcPct val="0"/>
        </a:spcBef>
        <a:buNone/>
        <a:defRPr sz="4600" b="1" i="0" kern="1200">
          <a:solidFill>
            <a:srgbClr val="595959"/>
          </a:solidFill>
          <a:latin typeface="Century Gothic" panose="020B0502020202020204" pitchFamily="34" charset="0"/>
          <a:ea typeface="+mj-ea"/>
          <a:cs typeface="+mj-cs"/>
        </a:defRPr>
      </a:lvl1pPr>
    </p:titleStyle>
    <p:body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26">
          <p15:clr>
            <a:srgbClr val="F26B43"/>
          </p15:clr>
        </p15:guide>
        <p15:guide id="2" pos="5534">
          <p15:clr>
            <a:srgbClr val="F26B43"/>
          </p15:clr>
        </p15:guide>
        <p15:guide id="3" orient="horz" pos="2777">
          <p15:clr>
            <a:srgbClr val="F26B43"/>
          </p15:clr>
        </p15:guide>
        <p15:guide id="4" orient="horz" pos="169">
          <p15:clr>
            <a:srgbClr val="F26B43"/>
          </p15:clr>
        </p15:guide>
        <p15:guide id="5" orient="horz" pos="441">
          <p15:clr>
            <a:srgbClr val="F26B43"/>
          </p15:clr>
        </p15:guide>
        <p15:guide id="6" orient="horz" pos="713">
          <p15:clr>
            <a:srgbClr val="F26B43"/>
          </p15:clr>
        </p15:guide>
        <p15:guide id="7"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76.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16.xml"/><Relationship Id="rId1" Type="http://schemas.openxmlformats.org/officeDocument/2006/relationships/vmlDrawing" Target="../drawings/vmlDrawing2.vml"/><Relationship Id="rId5" Type="http://schemas.openxmlformats.org/officeDocument/2006/relationships/image" Target="../media/image77.emf"/><Relationship Id="rId4" Type="http://schemas.openxmlformats.org/officeDocument/2006/relationships/package" Target="../embeddings/Microsoft_Word_Document1.docx"/></Relationships>
</file>

<file path=ppt/slides/_rels/slide1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2.xml"/></Relationships>
</file>

<file path=ppt/slides/_rels/slide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2.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12.xml"/><Relationship Id="rId5" Type="http://schemas.openxmlformats.org/officeDocument/2006/relationships/image" Target="../media/image82.png"/><Relationship Id="rId4" Type="http://schemas.openxmlformats.org/officeDocument/2006/relationships/image" Target="../media/image81.png"/></Relationships>
</file>

<file path=ppt/slides/_rels/slide19.xml.rels><?xml version="1.0" encoding="UTF-8" standalone="yes"?>
<Relationships xmlns="http://schemas.openxmlformats.org/package/2006/relationships"><Relationship Id="rId3" Type="http://schemas.openxmlformats.org/officeDocument/2006/relationships/hyperlink" Target="mailto:AN@urbact.eu" TargetMode="External"/><Relationship Id="rId2" Type="http://schemas.openxmlformats.org/officeDocument/2006/relationships/notesSlide" Target="../notesSlides/notesSlide11.xml"/><Relationship Id="rId1" Type="http://schemas.openxmlformats.org/officeDocument/2006/relationships/slideLayout" Target="../slideLayouts/slideLayout113.xml"/><Relationship Id="rId5" Type="http://schemas.openxmlformats.org/officeDocument/2006/relationships/image" Target="../media/image83.png"/><Relationship Id="rId4" Type="http://schemas.openxmlformats.org/officeDocument/2006/relationships/hyperlink" Target="mailto:lauryn.pignarre@anct.gouv.f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12.xml"/><Relationship Id="rId1" Type="http://schemas.openxmlformats.org/officeDocument/2006/relationships/slideLayout" Target="../slideLayouts/slideLayout49.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2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12.xml"/><Relationship Id="rId4" Type="http://schemas.openxmlformats.org/officeDocument/2006/relationships/image" Target="../media/image92.png"/></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10.xml"/></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97.png"/><Relationship Id="rId4" Type="http://schemas.openxmlformats.org/officeDocument/2006/relationships/image" Target="../media/image96.jpg"/></Relationships>
</file>

<file path=ppt/slides/_rels/slide28.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3.xml"/><Relationship Id="rId4" Type="http://schemas.openxmlformats.org/officeDocument/2006/relationships/image" Target="../media/image58.png"/></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0.png"/><Relationship Id="rId1" Type="http://schemas.openxmlformats.org/officeDocument/2006/relationships/slideLayout" Target="../slideLayouts/slideLayout1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36.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jpeg"/><Relationship Id="rId7" Type="http://schemas.openxmlformats.org/officeDocument/2006/relationships/image" Target="../media/image106.png"/><Relationship Id="rId2" Type="http://schemas.openxmlformats.org/officeDocument/2006/relationships/notesSlide" Target="../notesSlides/notesSlide18.xml"/><Relationship Id="rId1" Type="http://schemas.openxmlformats.org/officeDocument/2006/relationships/slideLayout" Target="../slideLayouts/slideLayout54.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7.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13.png"/><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hyperlink" Target="mailto:lauryn.pignarre@anct.gouv.fr"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image" Target="../media/image114.png"/><Relationship Id="rId1" Type="http://schemas.openxmlformats.org/officeDocument/2006/relationships/slideLayout" Target="../slideLayouts/slideLayout2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hyperlink" Target="mailto:lauryn.pignarre@anct.gouv.fr" TargetMode="External"/><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jpeg"/><Relationship Id="rId9" Type="http://schemas.openxmlformats.org/officeDocument/2006/relationships/image" Target="../media/image64.png"/></Relationships>
</file>

<file path=ppt/slides/_rels/slide50.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2.emf"/><Relationship Id="rId7" Type="http://schemas.openxmlformats.org/officeDocument/2006/relationships/image" Target="../media/image126.jpeg"/><Relationship Id="rId2" Type="http://schemas.openxmlformats.org/officeDocument/2006/relationships/image" Target="../media/image121.png"/><Relationship Id="rId1" Type="http://schemas.openxmlformats.org/officeDocument/2006/relationships/slideLayout" Target="../slideLayouts/slideLayout112.xml"/><Relationship Id="rId6" Type="http://schemas.openxmlformats.org/officeDocument/2006/relationships/image" Target="../media/image125.jpg"/><Relationship Id="rId5" Type="http://schemas.openxmlformats.org/officeDocument/2006/relationships/image" Target="../media/image124.jpg"/><Relationship Id="rId4" Type="http://schemas.openxmlformats.org/officeDocument/2006/relationships/image" Target="../media/image123.jpeg"/><Relationship Id="rId9" Type="http://schemas.openxmlformats.org/officeDocument/2006/relationships/image" Target="../media/image128.jpeg"/></Relationships>
</file>

<file path=ppt/slides/_rels/slide5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12.xml"/></Relationships>
</file>

<file path=ppt/slides/_rels/slide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1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112.xml"/><Relationship Id="rId5" Type="http://schemas.openxmlformats.org/officeDocument/2006/relationships/image" Target="../media/image139.png"/><Relationship Id="rId4" Type="http://schemas.openxmlformats.org/officeDocument/2006/relationships/image" Target="../media/image138.png"/></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0.png"/><Relationship Id="rId1" Type="http://schemas.openxmlformats.org/officeDocument/2006/relationships/slideLayout" Target="../slideLayouts/slideLayout11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5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12.xml"/></Relationships>
</file>

<file path=ppt/slides/_rels/slide59.xml.rels><?xml version="1.0" encoding="UTF-8" standalone="yes"?>
<Relationships xmlns="http://schemas.openxmlformats.org/package/2006/relationships"><Relationship Id="rId3" Type="http://schemas.openxmlformats.org/officeDocument/2006/relationships/hyperlink" Target="https://urbact.eu/get-involved" TargetMode="External"/><Relationship Id="rId2" Type="http://schemas.openxmlformats.org/officeDocument/2006/relationships/notesSlide" Target="../notesSlides/notesSlide25.xml"/><Relationship Id="rId1" Type="http://schemas.openxmlformats.org/officeDocument/2006/relationships/slideLayout" Target="../slideLayouts/slideLayout112.xml"/><Relationship Id="rId4" Type="http://schemas.openxmlformats.org/officeDocument/2006/relationships/image" Target="../media/image1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2.xml"/></Relationships>
</file>

<file path=ppt/slides/_rels/slide61.xml.rels><?xml version="1.0" encoding="UTF-8" standalone="yes"?>
<Relationships xmlns="http://schemas.openxmlformats.org/package/2006/relationships"><Relationship Id="rId3" Type="http://schemas.openxmlformats.org/officeDocument/2006/relationships/hyperlink" Target="https://ec.europa.eu/eusurvey/runner/320dcf0a-a99f-2ed4-d2b2-5b2cf2aa83f1" TargetMode="External"/><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64.xml.rels><?xml version="1.0" encoding="UTF-8" standalone="yes"?>
<Relationships xmlns="http://schemas.openxmlformats.org/package/2006/relationships"><Relationship Id="rId8" Type="http://schemas.openxmlformats.org/officeDocument/2006/relationships/hyperlink" Target="https://dcd8b7ae.sibforms.com/serve/MUIFAE1bEOWEJ4ca-ZPCO8A2x9BljN466GnCNjrLq3wUOuqUotfrRTj2QLu0K9d3X6lOi77dDeFal822pgj-xkdlDRGvSRJy-wSQpj8JNClhMm4suLEuGsGUnCel7NEQdCkUm1L7A-a1oM-96uWwG8M8tdexqZjgaSm6-gvYVn-UyMGLmpIFFyHoR5R820Z4-WZr6QV0qi5DbA2u" TargetMode="External"/><Relationship Id="rId13" Type="http://schemas.openxmlformats.org/officeDocument/2006/relationships/hyperlink" Target="mailto:urbact-fr-lux@anct.gouv.fr" TargetMode="External"/><Relationship Id="rId3" Type="http://schemas.openxmlformats.org/officeDocument/2006/relationships/hyperlink" Target="Online%20info%20session:%20Call%20presentation%20&amp;%20how%20to%20build%20a%20strong%20partnership%20for%20an%20Action%20Network%20|%20urbact.eu" TargetMode="External"/><Relationship Id="rId7" Type="http://schemas.openxmlformats.org/officeDocument/2006/relationships/hyperlink" Target="https://urbact.eu/events/online-info-session-final-troubleshooting-1" TargetMode="External"/><Relationship Id="rId12" Type="http://schemas.openxmlformats.org/officeDocument/2006/relationships/hyperlink" Target="mailto:lauryn.pignarre@anct.gouv.fr" TargetMode="External"/><Relationship Id="rId2" Type="http://schemas.openxmlformats.org/officeDocument/2006/relationships/notesSlide" Target="../notesSlides/notesSlide29.xml"/><Relationship Id="rId1" Type="http://schemas.openxmlformats.org/officeDocument/2006/relationships/slideLayout" Target="../slideLayouts/slideLayout114.xml"/><Relationship Id="rId6" Type="http://schemas.openxmlformats.org/officeDocument/2006/relationships/hyperlink" Target="https://urbact.eu/events/how-write-good-applications-using-storytelling-techniques" TargetMode="External"/><Relationship Id="rId11" Type="http://schemas.openxmlformats.org/officeDocument/2006/relationships/hyperlink" Target="https://urbact.eu/pourquoi-candidater-lappel-reseaux-daction-durbact" TargetMode="External"/><Relationship Id="rId5" Type="http://schemas.openxmlformats.org/officeDocument/2006/relationships/hyperlink" Target="https://urbact.eu/events/online-info-session-time-submit-your-application-tech-troubleshooting-2" TargetMode="External"/><Relationship Id="rId10" Type="http://schemas.openxmlformats.org/officeDocument/2006/relationships/hyperlink" Target="https://urbact.eu/articles/le-nouvel-appel-reseaux-urbact-est-lance" TargetMode="External"/><Relationship Id="rId4" Type="http://schemas.openxmlformats.org/officeDocument/2006/relationships/hyperlink" Target="https://urbact.eu/events/online-info-session-exchange-and-learning-during-network-journey-2" TargetMode="External"/><Relationship Id="rId9" Type="http://schemas.openxmlformats.org/officeDocument/2006/relationships/hyperlink" Target="https://urbact.eu/france-et-luxembourg"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0.xml"/><Relationship Id="rId1" Type="http://schemas.openxmlformats.org/officeDocument/2006/relationships/slideLayout" Target="../slideLayouts/slideLayout114.xml"/><Relationship Id="rId5" Type="http://schemas.openxmlformats.org/officeDocument/2006/relationships/image" Target="../media/image145.png"/><Relationship Id="rId4" Type="http://schemas.openxmlformats.org/officeDocument/2006/relationships/image" Target="../media/image144.png"/></Relationships>
</file>

<file path=ppt/slides/_rels/slide67.xml.rels><?xml version="1.0" encoding="UTF-8" standalone="yes"?>
<Relationships xmlns="http://schemas.openxmlformats.org/package/2006/relationships"><Relationship Id="rId3" Type="http://schemas.openxmlformats.org/officeDocument/2006/relationships/hyperlink" Target="mailto:lauryn.pignarre@anct.gouv.fr" TargetMode="External"/><Relationship Id="rId7" Type="http://schemas.openxmlformats.org/officeDocument/2006/relationships/image" Target="../media/image60.jpeg"/><Relationship Id="rId2" Type="http://schemas.openxmlformats.org/officeDocument/2006/relationships/hyperlink" Target="mailto:urbact-fr-lux@anct.gouv.fr" TargetMode="External"/><Relationship Id="rId1" Type="http://schemas.openxmlformats.org/officeDocument/2006/relationships/slideLayout" Target="../slideLayouts/slideLayout114.xml"/><Relationship Id="rId6" Type="http://schemas.openxmlformats.org/officeDocument/2006/relationships/hyperlink" Target="http://www.urbact.eu/" TargetMode="External"/><Relationship Id="rId5" Type="http://schemas.openxmlformats.org/officeDocument/2006/relationships/image" Target="../media/image146.png"/><Relationship Id="rId4" Type="http://schemas.openxmlformats.org/officeDocument/2006/relationships/hyperlink" Target="https://urbact.eu/france-et-luxembourg" TargetMode="Externa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70.png"/></Relationships>
</file>

<file path=ppt/slides/_rels/slide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1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2.emf"/><Relationship Id="rId2" Type="http://schemas.openxmlformats.org/officeDocument/2006/relationships/slideLayout" Target="../slideLayouts/slideLayout117.xml"/><Relationship Id="rId1" Type="http://schemas.openxmlformats.org/officeDocument/2006/relationships/vmlDrawing" Target="../drawings/vmlDrawing1.vml"/><Relationship Id="rId6" Type="http://schemas.openxmlformats.org/officeDocument/2006/relationships/package" Target="../embeddings/Microsoft_Word_Document.docx"/><Relationship Id="rId5" Type="http://schemas.openxmlformats.org/officeDocument/2006/relationships/image" Target="../media/image74.png"/><Relationship Id="rId4" Type="http://schemas.openxmlformats.org/officeDocument/2006/relationships/image" Target="../media/image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78085FC7-C90A-4A39-84CD-675BE6B567E0}"/>
              </a:ext>
            </a:extLst>
          </p:cNvPr>
          <p:cNvSpPr>
            <a:spLocks noGrp="1"/>
          </p:cNvSpPr>
          <p:nvPr>
            <p:ph type="body" sz="quarter" idx="11"/>
          </p:nvPr>
        </p:nvSpPr>
        <p:spPr>
          <a:xfrm>
            <a:off x="9153522" y="2857500"/>
            <a:ext cx="8248650" cy="3414047"/>
          </a:xfrm>
        </p:spPr>
        <p:txBody>
          <a:bodyPr/>
          <a:lstStyle/>
          <a:p>
            <a:r>
              <a:rPr lang="fr-FR" sz="11500" dirty="0"/>
              <a:t>URBACT</a:t>
            </a:r>
          </a:p>
          <a:p>
            <a:r>
              <a:rPr lang="fr-FR" dirty="0"/>
              <a:t>Appel à réseaux d’action</a:t>
            </a:r>
          </a:p>
        </p:txBody>
      </p:sp>
      <p:sp>
        <p:nvSpPr>
          <p:cNvPr id="3" name="Espace réservé du texte 2">
            <a:extLst>
              <a:ext uri="{FF2B5EF4-FFF2-40B4-BE49-F238E27FC236}">
                <a16:creationId xmlns:a16="http://schemas.microsoft.com/office/drawing/2014/main" id="{B02E3931-6B90-4941-927E-82078CDA46E9}"/>
              </a:ext>
            </a:extLst>
          </p:cNvPr>
          <p:cNvSpPr>
            <a:spLocks noGrp="1"/>
          </p:cNvSpPr>
          <p:nvPr>
            <p:ph type="body" sz="quarter" idx="12"/>
          </p:nvPr>
        </p:nvSpPr>
        <p:spPr>
          <a:xfrm>
            <a:off x="9153522" y="6743700"/>
            <a:ext cx="8239127" cy="1784347"/>
          </a:xfrm>
        </p:spPr>
        <p:txBody>
          <a:bodyPr/>
          <a:lstStyle/>
          <a:p>
            <a:r>
              <a:rPr lang="fr-FR" dirty="0"/>
              <a:t>Webinaire d’information – 26 mars 2026</a:t>
            </a:r>
          </a:p>
        </p:txBody>
      </p:sp>
      <p:pic>
        <p:nvPicPr>
          <p:cNvPr id="4" name="Image 3">
            <a:extLst>
              <a:ext uri="{FF2B5EF4-FFF2-40B4-BE49-F238E27FC236}">
                <a16:creationId xmlns:a16="http://schemas.microsoft.com/office/drawing/2014/main" id="{3D7541B8-C59A-4226-9E2F-CFC165089588}"/>
              </a:ext>
            </a:extLst>
          </p:cNvPr>
          <p:cNvPicPr>
            <a:picLocks noChangeAspect="1"/>
          </p:cNvPicPr>
          <p:nvPr/>
        </p:nvPicPr>
        <p:blipFill>
          <a:blip r:embed="rId2"/>
          <a:stretch>
            <a:fillRect/>
          </a:stretch>
        </p:blipFill>
        <p:spPr>
          <a:xfrm>
            <a:off x="15392400" y="2628900"/>
            <a:ext cx="1743565" cy="1752600"/>
          </a:xfrm>
          <a:prstGeom prst="rect">
            <a:avLst/>
          </a:prstGeom>
        </p:spPr>
      </p:pic>
      <p:pic>
        <p:nvPicPr>
          <p:cNvPr id="5" name="Image 4">
            <a:extLst>
              <a:ext uri="{FF2B5EF4-FFF2-40B4-BE49-F238E27FC236}">
                <a16:creationId xmlns:a16="http://schemas.microsoft.com/office/drawing/2014/main" id="{8C3B9D35-8EED-4C94-AB46-2773F211A8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953" y="9070591"/>
            <a:ext cx="2059663" cy="990600"/>
          </a:xfrm>
          <a:prstGeom prst="rect">
            <a:avLst/>
          </a:prstGeom>
        </p:spPr>
      </p:pic>
      <p:pic>
        <p:nvPicPr>
          <p:cNvPr id="6" name="Image 5">
            <a:extLst>
              <a:ext uri="{FF2B5EF4-FFF2-40B4-BE49-F238E27FC236}">
                <a16:creationId xmlns:a16="http://schemas.microsoft.com/office/drawing/2014/main" id="{FE48C855-9B35-46C4-B334-644F10F1E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9070591"/>
            <a:ext cx="3064872" cy="965010"/>
          </a:xfrm>
          <a:prstGeom prst="rect">
            <a:avLst/>
          </a:prstGeom>
        </p:spPr>
      </p:pic>
    </p:spTree>
    <p:extLst>
      <p:ext uri="{BB962C8B-B14F-4D97-AF65-F5344CB8AC3E}">
        <p14:creationId xmlns:p14="http://schemas.microsoft.com/office/powerpoint/2010/main" val="7071294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533941F-8AE9-3832-C638-33FFA2739260}"/>
              </a:ext>
            </a:extLst>
          </p:cNvPr>
          <p:cNvSpPr/>
          <p:nvPr/>
        </p:nvSpPr>
        <p:spPr>
          <a:xfrm>
            <a:off x="13642959" y="4486843"/>
            <a:ext cx="4203250" cy="4617050"/>
          </a:xfrm>
          <a:prstGeom prst="rect">
            <a:avLst/>
          </a:prstGeom>
          <a:solidFill>
            <a:srgbClr val="9FAD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1F165A7-8C33-FEDC-E884-A0D73B1AB622}"/>
              </a:ext>
            </a:extLst>
          </p:cNvPr>
          <p:cNvPicPr>
            <a:picLocks noChangeAspect="1"/>
          </p:cNvPicPr>
          <p:nvPr/>
        </p:nvPicPr>
        <p:blipFill>
          <a:blip r:embed="rId3"/>
          <a:stretch>
            <a:fillRect/>
          </a:stretch>
        </p:blipFill>
        <p:spPr>
          <a:xfrm>
            <a:off x="441791" y="4486843"/>
            <a:ext cx="13225052" cy="4617050"/>
          </a:xfrm>
          <a:prstGeom prst="rect">
            <a:avLst/>
          </a:prstGeom>
        </p:spPr>
      </p:pic>
      <p:sp>
        <p:nvSpPr>
          <p:cNvPr id="8" name="Rectangle 7">
            <a:extLst>
              <a:ext uri="{FF2B5EF4-FFF2-40B4-BE49-F238E27FC236}">
                <a16:creationId xmlns:a16="http://schemas.microsoft.com/office/drawing/2014/main" id="{F7C480D4-9F9F-3A72-D434-75D1AAA8D468}"/>
              </a:ext>
            </a:extLst>
          </p:cNvPr>
          <p:cNvSpPr/>
          <p:nvPr/>
        </p:nvSpPr>
        <p:spPr>
          <a:xfrm>
            <a:off x="15102590" y="4561761"/>
            <a:ext cx="1600200" cy="800309"/>
          </a:xfrm>
          <a:prstGeom prst="rect">
            <a:avLst/>
          </a:prstGeom>
        </p:spPr>
        <p:txBody>
          <a:bodyPr wrap="square" lIns="182840" tIns="91421" rIns="182840" bIns="91421">
            <a:spAutoFit/>
          </a:bodyPr>
          <a:lstStyle/>
          <a:p>
            <a:pPr marL="15872" marR="0" lvl="0" indent="0" algn="l" defTabSz="914378"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Experts</a:t>
            </a:r>
            <a:r>
              <a:rPr kumimoji="0" lang="fr-FR" sz="4001" b="1" i="0" u="none" strike="noStrike" kern="1200" cap="none" spc="0" normalizeH="0" baseline="0" noProof="0" dirty="0">
                <a:ln>
                  <a:noFill/>
                </a:ln>
                <a:solidFill>
                  <a:srgbClr val="A5A5A5"/>
                </a:solidFill>
                <a:effectLst/>
                <a:uLnTx/>
                <a:uFillTx/>
                <a:latin typeface="Century Gothic" panose="020B0502020202020204" pitchFamily="34" charset="0"/>
                <a:ea typeface="+mn-ea"/>
                <a:cs typeface="+mn-cs"/>
              </a:rPr>
              <a:t> </a:t>
            </a:r>
            <a:r>
              <a:rPr kumimoji="0" lang="fr-FR" sz="4001" b="0" i="0" u="none" strike="noStrike" kern="1200" cap="none" spc="0" normalizeH="0" baseline="0" noProof="0" dirty="0">
                <a:ln>
                  <a:noFill/>
                </a:ln>
                <a:solidFill>
                  <a:srgbClr val="A5A5A5"/>
                </a:solidFill>
                <a:effectLst/>
                <a:uLnTx/>
                <a:uFillTx/>
                <a:latin typeface="Century Gothic" panose="020B0502020202020204" pitchFamily="34" charset="0"/>
                <a:ea typeface="+mn-ea"/>
                <a:cs typeface="+mn-cs"/>
              </a:rPr>
              <a:t>                                                                                                                   </a:t>
            </a:r>
            <a:endParaRPr kumimoji="0" lang="fr-FR" sz="36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801BFEC-4512-A5B3-11B6-3A6F8E701E2B}"/>
              </a:ext>
            </a:extLst>
          </p:cNvPr>
          <p:cNvSpPr txBox="1"/>
          <p:nvPr/>
        </p:nvSpPr>
        <p:spPr>
          <a:xfrm>
            <a:off x="13642959" y="6134100"/>
            <a:ext cx="1128510" cy="954107"/>
          </a:xfrm>
          <a:prstGeom prst="rect">
            <a:avLst/>
          </a:prstGeom>
          <a:no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5600" b="1"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1" name="Titre 1">
            <a:extLst>
              <a:ext uri="{FF2B5EF4-FFF2-40B4-BE49-F238E27FC236}">
                <a16:creationId xmlns:a16="http://schemas.microsoft.com/office/drawing/2014/main" id="{62472B09-12EB-42F6-9417-0EDF6B30D734}"/>
              </a:ext>
            </a:extLst>
          </p:cNvPr>
          <p:cNvSpPr txBox="1">
            <a:spLocks/>
          </p:cNvSpPr>
          <p:nvPr/>
        </p:nvSpPr>
        <p:spPr>
          <a:xfrm>
            <a:off x="530708" y="2224051"/>
            <a:ext cx="17478998" cy="1781072"/>
          </a:xfrm>
          <a:prstGeom prst="rect">
            <a:avLst/>
          </a:prstGeom>
          <a:solidFill>
            <a:schemeClr val="bg1"/>
          </a:solidFill>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marL="0" marR="0" lvl="0" indent="0" algn="l" defTabSz="1371566"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0" normalizeH="0" baseline="0" noProof="0" dirty="0">
                <a:ln>
                  <a:noFill/>
                </a:ln>
                <a:solidFill>
                  <a:srgbClr val="164194"/>
                </a:solidFill>
                <a:effectLst/>
                <a:uLnTx/>
                <a:uFillTx/>
                <a:latin typeface="Core Sans C 45 Regular"/>
              </a:rPr>
              <a:t>URBACT propose aux collectivités de toute l’Europe de faire partie d’un </a:t>
            </a:r>
            <a:r>
              <a:rPr kumimoji="0" lang="fr-FR" sz="3200" b="1" i="0" u="none" strike="noStrike" kern="1200" cap="none" spc="0" normalizeH="0" baseline="0" noProof="0" dirty="0">
                <a:ln>
                  <a:noFill/>
                </a:ln>
                <a:solidFill>
                  <a:srgbClr val="164194"/>
                </a:solidFill>
                <a:effectLst/>
                <a:uLnTx/>
                <a:uFillTx/>
                <a:latin typeface="Core Sans C 45 Regular"/>
              </a:rPr>
              <a:t>réseau</a:t>
            </a:r>
            <a:r>
              <a:rPr kumimoji="0" lang="fr-FR" sz="3200" b="0" i="0" u="none" strike="noStrike" kern="1200" cap="none" spc="0" normalizeH="0" baseline="0" noProof="0" dirty="0">
                <a:ln>
                  <a:noFill/>
                </a:ln>
                <a:solidFill>
                  <a:srgbClr val="164194"/>
                </a:solidFill>
                <a:effectLst/>
                <a:uLnTx/>
                <a:uFillTx/>
                <a:latin typeface="Core Sans C 45 Regular"/>
              </a:rPr>
              <a:t> afin qu’elles partagent leurs expériences, leurs bonnes pratiques, s’inspirent et s’échangent leurs connaissances sur une problématique commune sur le développement urbain, pendant 2 ans et demi.</a:t>
            </a:r>
          </a:p>
        </p:txBody>
      </p:sp>
      <p:sp>
        <p:nvSpPr>
          <p:cNvPr id="3" name="Rectangle 2">
            <a:extLst>
              <a:ext uri="{FF2B5EF4-FFF2-40B4-BE49-F238E27FC236}">
                <a16:creationId xmlns:a16="http://schemas.microsoft.com/office/drawing/2014/main" id="{070DB86B-133D-4143-B820-90B4CCF79181}"/>
              </a:ext>
            </a:extLst>
          </p:cNvPr>
          <p:cNvSpPr/>
          <p:nvPr/>
        </p:nvSpPr>
        <p:spPr>
          <a:xfrm>
            <a:off x="1252333" y="492800"/>
            <a:ext cx="10789124" cy="800347"/>
          </a:xfrm>
          <a:prstGeom prst="rect">
            <a:avLst/>
          </a:prstGeom>
        </p:spPr>
        <p:txBody>
          <a:bodyPr wrap="square">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4601" b="1" i="0" u="none" strike="noStrike" kern="1200" cap="none" spc="0" normalizeH="0" baseline="0" noProof="0" dirty="0">
                <a:ln>
                  <a:noFill/>
                </a:ln>
                <a:effectLst/>
                <a:uLnTx/>
                <a:uFillTx/>
                <a:latin typeface="Century Gothic" panose="020B0502020202020204" pitchFamily="34" charset="0"/>
                <a:ea typeface="+mn-ea"/>
                <a:cs typeface="+mn-cs"/>
              </a:rPr>
              <a:t>Qu’est-ce qu’un réseau ?</a:t>
            </a:r>
            <a:endParaRPr kumimoji="0" lang="fr-FR" sz="3600" b="0" i="0" u="none" strike="noStrike" kern="1200" cap="none" spc="0" normalizeH="0" baseline="0" noProof="0" dirty="0">
              <a:ln>
                <a:noFill/>
              </a:ln>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0C99CD9-F3CC-43C0-A804-1CD23E035577}"/>
              </a:ext>
            </a:extLst>
          </p:cNvPr>
          <p:cNvSpPr txBox="1"/>
          <p:nvPr/>
        </p:nvSpPr>
        <p:spPr>
          <a:xfrm>
            <a:off x="1167707" y="7903564"/>
            <a:ext cx="4174433" cy="1200329"/>
          </a:xfrm>
          <a:prstGeom prst="rect">
            <a:avLst/>
          </a:prstGeom>
          <a:solidFill>
            <a:srgbClr val="9FADD8"/>
          </a:solid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Suisse, Norvège, Albanie, Bosnie-Herzégovine, Monténégro, Macédoine du Nord, Serbie, Ukraine, Moldavie</a:t>
            </a:r>
          </a:p>
        </p:txBody>
      </p:sp>
      <p:sp>
        <p:nvSpPr>
          <p:cNvPr id="12" name="ZoneTexte 11">
            <a:extLst>
              <a:ext uri="{FF2B5EF4-FFF2-40B4-BE49-F238E27FC236}">
                <a16:creationId xmlns:a16="http://schemas.microsoft.com/office/drawing/2014/main" id="{D8223246-12B2-4C7C-B4E9-D5437DFD8DBA}"/>
              </a:ext>
            </a:extLst>
          </p:cNvPr>
          <p:cNvSpPr txBox="1"/>
          <p:nvPr/>
        </p:nvSpPr>
        <p:spPr>
          <a:xfrm>
            <a:off x="8458200" y="4708001"/>
            <a:ext cx="4174433" cy="507831"/>
          </a:xfrm>
          <a:prstGeom prst="rect">
            <a:avLst/>
          </a:prstGeom>
          <a:solidFill>
            <a:srgbClr val="9FADD8"/>
          </a:solidFill>
        </p:spPr>
        <p:txBody>
          <a:bodyPr wrap="square" rtlCol="0">
            <a:spAutoFit/>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kumimoji="0" lang="fr-FR" sz="27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6-10 partenaires</a:t>
            </a:r>
          </a:p>
        </p:txBody>
      </p:sp>
      <p:pic>
        <p:nvPicPr>
          <p:cNvPr id="6" name="Picture 5" descr="A head with a puzzle piece in the middle&#10;&#10;AI-generated content may be incorrect.">
            <a:extLst>
              <a:ext uri="{FF2B5EF4-FFF2-40B4-BE49-F238E27FC236}">
                <a16:creationId xmlns:a16="http://schemas.microsoft.com/office/drawing/2014/main" id="{5A104CAE-6BAA-3BD1-D04E-D6779311DC9B}"/>
              </a:ext>
            </a:extLst>
          </p:cNvPr>
          <p:cNvPicPr>
            <a:picLocks noChangeAspect="1"/>
          </p:cNvPicPr>
          <p:nvPr/>
        </p:nvPicPr>
        <p:blipFill>
          <a:blip r:embed="rId4"/>
          <a:stretch>
            <a:fillRect/>
          </a:stretch>
        </p:blipFill>
        <p:spPr>
          <a:xfrm>
            <a:off x="14136622" y="5436988"/>
            <a:ext cx="3419952" cy="3429479"/>
          </a:xfrm>
          <a:prstGeom prst="rect">
            <a:avLst/>
          </a:prstGeom>
        </p:spPr>
      </p:pic>
      <p:sp>
        <p:nvSpPr>
          <p:cNvPr id="14" name="Rectangle 13">
            <a:extLst>
              <a:ext uri="{FF2B5EF4-FFF2-40B4-BE49-F238E27FC236}">
                <a16:creationId xmlns:a16="http://schemas.microsoft.com/office/drawing/2014/main" id="{1E3DAD28-1537-E8C6-C087-664BF2454E87}"/>
              </a:ext>
            </a:extLst>
          </p:cNvPr>
          <p:cNvSpPr/>
          <p:nvPr/>
        </p:nvSpPr>
        <p:spPr>
          <a:xfrm flipV="1">
            <a:off x="904230" y="7539972"/>
            <a:ext cx="3514623" cy="363592"/>
          </a:xfrm>
          <a:prstGeom prst="rect">
            <a:avLst/>
          </a:prstGeom>
          <a:solidFill>
            <a:srgbClr val="9FAD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7094852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5CE4EF-55CF-4F6E-BE23-06C2920467D8}"/>
              </a:ext>
            </a:extLst>
          </p:cNvPr>
          <p:cNvSpPr/>
          <p:nvPr/>
        </p:nvSpPr>
        <p:spPr>
          <a:xfrm>
            <a:off x="1524000" y="495300"/>
            <a:ext cx="13792912" cy="707886"/>
          </a:xfrm>
          <a:prstGeom prst="rect">
            <a:avLst/>
          </a:prstGeom>
        </p:spPr>
        <p:txBody>
          <a:bodyPr wrap="square">
            <a:spAutoFit/>
          </a:bodyPr>
          <a:lstStyle/>
          <a:p>
            <a:pPr>
              <a:defRPr/>
            </a:pPr>
            <a:r>
              <a:rPr lang="en-GB" sz="4000" b="1" dirty="0" err="1">
                <a:latin typeface="Century Gothic" panose="020B0502020202020204" pitchFamily="34" charset="0"/>
              </a:rPr>
              <a:t>Volet</a:t>
            </a:r>
            <a:r>
              <a:rPr lang="en-GB" sz="4000" b="1" dirty="0">
                <a:latin typeface="Century Gothic" panose="020B0502020202020204" pitchFamily="34" charset="0"/>
              </a:rPr>
              <a:t> </a:t>
            </a:r>
            <a:r>
              <a:rPr lang="en-GB" sz="4000" b="1" dirty="0" err="1">
                <a:latin typeface="Century Gothic" panose="020B0502020202020204" pitchFamily="34" charset="0"/>
              </a:rPr>
              <a:t>Réseaux</a:t>
            </a:r>
            <a:r>
              <a:rPr lang="en-GB" sz="4000" b="1" dirty="0">
                <a:latin typeface="Century Gothic" panose="020B0502020202020204" pitchFamily="34" charset="0"/>
              </a:rPr>
              <a:t> </a:t>
            </a:r>
            <a:r>
              <a:rPr lang="en-GB" sz="4000" b="1" dirty="0" err="1">
                <a:latin typeface="Century Gothic" panose="020B0502020202020204" pitchFamily="34" charset="0"/>
              </a:rPr>
              <a:t>transnationaux</a:t>
            </a:r>
            <a:endParaRPr lang="en-GB" sz="4000" b="1" dirty="0">
              <a:latin typeface="Century Gothic" panose="020B0502020202020204" pitchFamily="34" charset="0"/>
            </a:endParaRPr>
          </a:p>
        </p:txBody>
      </p:sp>
      <p:graphicFrame>
        <p:nvGraphicFramePr>
          <p:cNvPr id="17" name="Objet 16">
            <a:extLst>
              <a:ext uri="{FF2B5EF4-FFF2-40B4-BE49-F238E27FC236}">
                <a16:creationId xmlns:a16="http://schemas.microsoft.com/office/drawing/2014/main" id="{38B582D2-B9D8-427F-B6EC-B4438F279FD0}"/>
              </a:ext>
            </a:extLst>
          </p:cNvPr>
          <p:cNvGraphicFramePr>
            <a:graphicFrameLocks noChangeAspect="1"/>
          </p:cNvGraphicFramePr>
          <p:nvPr>
            <p:extLst>
              <p:ext uri="{D42A27DB-BD31-4B8C-83A1-F6EECF244321}">
                <p14:modId xmlns:p14="http://schemas.microsoft.com/office/powerpoint/2010/main" val="4232693946"/>
              </p:ext>
            </p:extLst>
          </p:nvPr>
        </p:nvGraphicFramePr>
        <p:xfrm>
          <a:off x="120650" y="2038350"/>
          <a:ext cx="17762538" cy="7240588"/>
        </p:xfrm>
        <a:graphic>
          <a:graphicData uri="http://schemas.openxmlformats.org/presentationml/2006/ole">
            <mc:AlternateContent xmlns:mc="http://schemas.openxmlformats.org/markup-compatibility/2006">
              <mc:Choice xmlns:v="urn:schemas-microsoft-com:vml" Requires="v">
                <p:oleObj spid="_x0000_s3131" name="Document" r:id="rId4" imgW="8905461" imgH="3617424" progId="Word.Document.12">
                  <p:embed/>
                </p:oleObj>
              </mc:Choice>
              <mc:Fallback>
                <p:oleObj name="Document" r:id="rId4" imgW="8905461" imgH="3617424" progId="Word.Document.12">
                  <p:embed/>
                  <p:pic>
                    <p:nvPicPr>
                      <p:cNvPr id="17" name="Objet 16">
                        <a:extLst>
                          <a:ext uri="{FF2B5EF4-FFF2-40B4-BE49-F238E27FC236}">
                            <a16:creationId xmlns:a16="http://schemas.microsoft.com/office/drawing/2014/main" id="{38B582D2-B9D8-427F-B6EC-B4438F279FD0}"/>
                          </a:ext>
                        </a:extLst>
                      </p:cNvPr>
                      <p:cNvPicPr/>
                      <p:nvPr/>
                    </p:nvPicPr>
                    <p:blipFill>
                      <a:blip r:embed="rId5"/>
                      <a:stretch>
                        <a:fillRect/>
                      </a:stretch>
                    </p:blipFill>
                    <p:spPr>
                      <a:xfrm>
                        <a:off x="120650" y="2038350"/>
                        <a:ext cx="17762538" cy="7240588"/>
                      </a:xfrm>
                      <a:prstGeom prst="rect">
                        <a:avLst/>
                      </a:prstGeom>
                    </p:spPr>
                  </p:pic>
                </p:oleObj>
              </mc:Fallback>
            </mc:AlternateContent>
          </a:graphicData>
        </a:graphic>
      </p:graphicFrame>
    </p:spTree>
    <p:extLst>
      <p:ext uri="{BB962C8B-B14F-4D97-AF65-F5344CB8AC3E}">
        <p14:creationId xmlns:p14="http://schemas.microsoft.com/office/powerpoint/2010/main" val="1906176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9EC65-C5A8-4835-8574-C0F5D119E497}"/>
              </a:ext>
            </a:extLst>
          </p:cNvPr>
          <p:cNvSpPr>
            <a:spLocks noGrp="1"/>
          </p:cNvSpPr>
          <p:nvPr>
            <p:ph type="title"/>
          </p:nvPr>
        </p:nvSpPr>
        <p:spPr>
          <a:xfrm>
            <a:off x="1673429" y="2623226"/>
            <a:ext cx="14941142" cy="3680771"/>
          </a:xfrm>
        </p:spPr>
        <p:txBody>
          <a:bodyPr anchor="ctr"/>
          <a:lstStyle/>
          <a:p>
            <a:pPr algn="ctr"/>
            <a:r>
              <a:rPr lang="en-GB" sz="8000" dirty="0" err="1"/>
              <a:t>Décryptage</a:t>
            </a:r>
            <a:r>
              <a:rPr lang="en-GB" sz="8000" dirty="0"/>
              <a:t> de </a:t>
            </a:r>
            <a:r>
              <a:rPr lang="en-GB" sz="8000" dirty="0" err="1"/>
              <a:t>l’appel</a:t>
            </a:r>
            <a:r>
              <a:rPr lang="en-GB" sz="8000" dirty="0"/>
              <a:t> à </a:t>
            </a:r>
            <a:r>
              <a:rPr lang="en-GB" sz="8000" dirty="0" err="1"/>
              <a:t>Réseaux</a:t>
            </a:r>
            <a:r>
              <a:rPr lang="en-GB" sz="8000" dirty="0"/>
              <a:t> </a:t>
            </a:r>
            <a:r>
              <a:rPr lang="en-GB" sz="8000" dirty="0" err="1"/>
              <a:t>d’actions</a:t>
            </a:r>
            <a:br>
              <a:rPr lang="en-GB" sz="8000" dirty="0"/>
            </a:br>
            <a:br>
              <a:rPr lang="en-GB" dirty="0"/>
            </a:br>
            <a:r>
              <a:rPr lang="en-GB" i="1" dirty="0"/>
              <a:t>Action Networks call</a:t>
            </a:r>
          </a:p>
        </p:txBody>
      </p:sp>
      <p:pic>
        <p:nvPicPr>
          <p:cNvPr id="6" name="Image 5">
            <a:extLst>
              <a:ext uri="{FF2B5EF4-FFF2-40B4-BE49-F238E27FC236}">
                <a16:creationId xmlns:a16="http://schemas.microsoft.com/office/drawing/2014/main" id="{7445D614-421D-400C-A81E-899B7EAB2798}"/>
              </a:ext>
            </a:extLst>
          </p:cNvPr>
          <p:cNvPicPr>
            <a:picLocks noChangeAspect="1"/>
          </p:cNvPicPr>
          <p:nvPr/>
        </p:nvPicPr>
        <p:blipFill>
          <a:blip r:embed="rId2"/>
          <a:stretch>
            <a:fillRect/>
          </a:stretch>
        </p:blipFill>
        <p:spPr>
          <a:xfrm>
            <a:off x="14320736" y="4686300"/>
            <a:ext cx="2288971" cy="2288971"/>
          </a:xfrm>
          <a:prstGeom prst="rect">
            <a:avLst/>
          </a:prstGeom>
        </p:spPr>
      </p:pic>
    </p:spTree>
    <p:extLst>
      <p:ext uri="{BB962C8B-B14F-4D97-AF65-F5344CB8AC3E}">
        <p14:creationId xmlns:p14="http://schemas.microsoft.com/office/powerpoint/2010/main" val="177130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055C3EE-4639-4136-84A8-4496E6FC1DBB}"/>
              </a:ext>
            </a:extLst>
          </p:cNvPr>
          <p:cNvSpPr>
            <a:spLocks noGrp="1"/>
          </p:cNvSpPr>
          <p:nvPr>
            <p:ph type="title"/>
          </p:nvPr>
        </p:nvSpPr>
        <p:spPr/>
        <p:txBody>
          <a:bodyPr/>
          <a:lstStyle/>
          <a:p>
            <a:r>
              <a:rPr lang="fr-FR" sz="4000" dirty="0"/>
              <a:t>Qu’est-ce qu’un appel à réseaux d’action ?</a:t>
            </a:r>
          </a:p>
        </p:txBody>
      </p:sp>
      <p:sp>
        <p:nvSpPr>
          <p:cNvPr id="4" name="Espace réservé du texte 3">
            <a:extLst>
              <a:ext uri="{FF2B5EF4-FFF2-40B4-BE49-F238E27FC236}">
                <a16:creationId xmlns:a16="http://schemas.microsoft.com/office/drawing/2014/main" id="{65E57766-2D92-4AB5-B262-07C894F8B11D}"/>
              </a:ext>
            </a:extLst>
          </p:cNvPr>
          <p:cNvSpPr>
            <a:spLocks noGrp="1"/>
          </p:cNvSpPr>
          <p:nvPr>
            <p:ph type="body" sz="quarter" idx="12"/>
          </p:nvPr>
        </p:nvSpPr>
        <p:spPr>
          <a:xfrm>
            <a:off x="717552" y="2263776"/>
            <a:ext cx="16471573" cy="3032124"/>
          </a:xfrm>
        </p:spPr>
        <p:txBody>
          <a:bodyPr/>
          <a:lstStyle/>
          <a:p>
            <a:r>
              <a:rPr lang="fr-FR" sz="3200" u="sng" dirty="0">
                <a:latin typeface="Core Sans C 45 Regular"/>
              </a:rPr>
              <a:t>Objectifs : </a:t>
            </a:r>
          </a:p>
          <a:p>
            <a:pPr marL="457200" indent="-457200">
              <a:buFont typeface="Arial" panose="020B0604020202020204" pitchFamily="34" charset="0"/>
              <a:buChar char="•"/>
            </a:pPr>
            <a:r>
              <a:rPr lang="fr-FR" sz="3200" b="0" dirty="0">
                <a:latin typeface="Core Sans C 45 Regular"/>
              </a:rPr>
              <a:t>Soutenir les collectivités dans la </a:t>
            </a:r>
            <a:r>
              <a:rPr lang="fr-FR" sz="3200" dirty="0">
                <a:latin typeface="Core Sans C 45 Regular"/>
              </a:rPr>
              <a:t>mise en œuvre d'actions concrètes et adaptées</a:t>
            </a:r>
            <a:r>
              <a:rPr lang="fr-FR" sz="3200" b="0" dirty="0">
                <a:latin typeface="Core Sans C 45 Regular"/>
              </a:rPr>
              <a:t> à leur territoire afin de relever des défis locaux déjà identifiés, en s'appuyant sur des stratégies ou des plans d'actions existants. </a:t>
            </a:r>
          </a:p>
          <a:p>
            <a:pPr algn="ctr"/>
            <a:r>
              <a:rPr lang="fr-FR" sz="3200" b="0" i="1" dirty="0">
                <a:solidFill>
                  <a:srgbClr val="C70075"/>
                </a:solidFill>
                <a:latin typeface="Core Sans C 45 Regular"/>
              </a:rPr>
              <a:t>La </a:t>
            </a:r>
            <a:r>
              <a:rPr lang="fr-FR" sz="3200" i="1" dirty="0">
                <a:solidFill>
                  <a:srgbClr val="C70075"/>
                </a:solidFill>
                <a:latin typeface="Core Sans C 45 Regular"/>
              </a:rPr>
              <a:t>mise en œuvre </a:t>
            </a:r>
            <a:r>
              <a:rPr lang="fr-FR" sz="3200" b="0" i="1" dirty="0">
                <a:solidFill>
                  <a:srgbClr val="C70075"/>
                </a:solidFill>
                <a:latin typeface="Core Sans C 45 Regular"/>
              </a:rPr>
              <a:t>est</a:t>
            </a:r>
            <a:r>
              <a:rPr lang="fr-FR" sz="3200" i="1" dirty="0">
                <a:solidFill>
                  <a:srgbClr val="C70075"/>
                </a:solidFill>
                <a:latin typeface="Core Sans C 45 Regular"/>
              </a:rPr>
              <a:t> </a:t>
            </a:r>
            <a:r>
              <a:rPr lang="fr-FR" sz="3200" b="0" i="1" dirty="0">
                <a:solidFill>
                  <a:srgbClr val="C70075"/>
                </a:solidFill>
                <a:latin typeface="Core Sans C 45 Regular"/>
              </a:rPr>
              <a:t>au cœur de cet appel ! </a:t>
            </a:r>
          </a:p>
        </p:txBody>
      </p:sp>
      <p:sp>
        <p:nvSpPr>
          <p:cNvPr id="5" name="Rectangle : coins arrondis 4">
            <a:extLst>
              <a:ext uri="{FF2B5EF4-FFF2-40B4-BE49-F238E27FC236}">
                <a16:creationId xmlns:a16="http://schemas.microsoft.com/office/drawing/2014/main" id="{9260E1E6-A8DD-4BC6-AEEC-D4E9C8788D83}"/>
              </a:ext>
            </a:extLst>
          </p:cNvPr>
          <p:cNvSpPr/>
          <p:nvPr/>
        </p:nvSpPr>
        <p:spPr>
          <a:xfrm>
            <a:off x="1072012" y="6112359"/>
            <a:ext cx="6938716"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entury Gothic" panose="020B0502020202020204" pitchFamily="34" charset="0"/>
              </a:rPr>
              <a:t>Apprentissage via des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entury Gothic" panose="020B0502020202020204" pitchFamily="34" charset="0"/>
              </a:rPr>
              <a:t>échanges transnationaux</a:t>
            </a:r>
            <a:endParaRPr kumimoji="0" lang="fr-FR"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 coins arrondis 5">
            <a:extLst>
              <a:ext uri="{FF2B5EF4-FFF2-40B4-BE49-F238E27FC236}">
                <a16:creationId xmlns:a16="http://schemas.microsoft.com/office/drawing/2014/main" id="{17969C31-D5B3-431C-B76D-B1A6D0C52946}"/>
              </a:ext>
            </a:extLst>
          </p:cNvPr>
          <p:cNvSpPr/>
          <p:nvPr/>
        </p:nvSpPr>
        <p:spPr>
          <a:xfrm>
            <a:off x="9622277" y="6112359"/>
            <a:ext cx="6938716"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entury Gothic" panose="020B0502020202020204" pitchFamily="34" charset="0"/>
              </a:rPr>
              <a:t>Impact local grâce à des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entury Gothic" panose="020B0502020202020204" pitchFamily="34" charset="0"/>
              </a:rPr>
              <a:t>actions concrètes</a:t>
            </a:r>
            <a:endParaRPr kumimoji="0" lang="fr-FR"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Espace réservé du texte 3">
            <a:extLst>
              <a:ext uri="{FF2B5EF4-FFF2-40B4-BE49-F238E27FC236}">
                <a16:creationId xmlns:a16="http://schemas.microsoft.com/office/drawing/2014/main" id="{8DC2FCA4-D634-4A51-9A61-49A8529215A6}"/>
              </a:ext>
            </a:extLst>
          </p:cNvPr>
          <p:cNvSpPr txBox="1">
            <a:spLocks/>
          </p:cNvSpPr>
          <p:nvPr/>
        </p:nvSpPr>
        <p:spPr>
          <a:xfrm>
            <a:off x="1072012" y="7995619"/>
            <a:ext cx="6938716" cy="2012401"/>
          </a:xfrm>
          <a:prstGeom prst="rect">
            <a:avLst/>
          </a:prstGeom>
        </p:spPr>
        <p:txBody>
          <a:bodyPr vert="horz" lIns="0" tIns="0" rIns="0" bIns="0" rtlCol="0">
            <a:no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Arial" panose="020B0604020202020204" pitchFamily="34" charset="0"/>
              <a:buChar char="•"/>
            </a:pPr>
            <a:r>
              <a:rPr lang="fr-FR" sz="2800" b="0" i="1" dirty="0"/>
              <a:t>Apprendre, s’inspirer et collaborer pour identifier et élaborer des solutions aux défis urbains communs</a:t>
            </a:r>
          </a:p>
        </p:txBody>
      </p:sp>
      <p:sp>
        <p:nvSpPr>
          <p:cNvPr id="8" name="Espace réservé du texte 3">
            <a:extLst>
              <a:ext uri="{FF2B5EF4-FFF2-40B4-BE49-F238E27FC236}">
                <a16:creationId xmlns:a16="http://schemas.microsoft.com/office/drawing/2014/main" id="{7315FC0D-8477-490F-8463-522C586D23AD}"/>
              </a:ext>
            </a:extLst>
          </p:cNvPr>
          <p:cNvSpPr txBox="1">
            <a:spLocks/>
          </p:cNvSpPr>
          <p:nvPr/>
        </p:nvSpPr>
        <p:spPr>
          <a:xfrm>
            <a:off x="9622277" y="7995619"/>
            <a:ext cx="6938716" cy="1520404"/>
          </a:xfrm>
          <a:prstGeom prst="rect">
            <a:avLst/>
          </a:prstGeom>
        </p:spPr>
        <p:txBody>
          <a:bodyPr vert="horz" lIns="0" tIns="0" rIns="0" bIns="0" rtlCol="0">
            <a:no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Arial" panose="020B0604020202020204" pitchFamily="34" charset="0"/>
              <a:buChar char="•"/>
            </a:pPr>
            <a:r>
              <a:rPr lang="fr-FR" sz="2800" b="0" i="1" dirty="0"/>
              <a:t>Grâce à cette collaboration, cadre pour mener des actions concrètes au niveau local</a:t>
            </a:r>
          </a:p>
        </p:txBody>
      </p:sp>
    </p:spTree>
    <p:extLst>
      <p:ext uri="{BB962C8B-B14F-4D97-AF65-F5344CB8AC3E}">
        <p14:creationId xmlns:p14="http://schemas.microsoft.com/office/powerpoint/2010/main" val="3916046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D8BE897-3C48-4102-AB3A-D58536FDC63A}"/>
              </a:ext>
            </a:extLst>
          </p:cNvPr>
          <p:cNvSpPr>
            <a:spLocks noGrp="1"/>
          </p:cNvSpPr>
          <p:nvPr>
            <p:ph type="title"/>
          </p:nvPr>
        </p:nvSpPr>
        <p:spPr/>
        <p:txBody>
          <a:bodyPr/>
          <a:lstStyle/>
          <a:p>
            <a:r>
              <a:rPr lang="fr-FR" sz="4000" dirty="0">
                <a:solidFill>
                  <a:schemeClr val="tx1"/>
                </a:solidFill>
              </a:rPr>
              <a:t>Pourquoi un appel à réseaux d’action au sein d’URBACT ?</a:t>
            </a:r>
          </a:p>
        </p:txBody>
      </p:sp>
      <p:sp>
        <p:nvSpPr>
          <p:cNvPr id="5" name="Espace réservé du texte 4">
            <a:extLst>
              <a:ext uri="{FF2B5EF4-FFF2-40B4-BE49-F238E27FC236}">
                <a16:creationId xmlns:a16="http://schemas.microsoft.com/office/drawing/2014/main" id="{89FD9FC8-4D03-43C7-8365-DACACF2ABA09}"/>
              </a:ext>
            </a:extLst>
          </p:cNvPr>
          <p:cNvSpPr>
            <a:spLocks noGrp="1"/>
          </p:cNvSpPr>
          <p:nvPr>
            <p:ph type="body" sz="quarter" idx="12"/>
          </p:nvPr>
        </p:nvSpPr>
        <p:spPr>
          <a:xfrm>
            <a:off x="717550" y="2095500"/>
            <a:ext cx="16852900" cy="6889322"/>
          </a:xfrm>
        </p:spPr>
        <p:txBody>
          <a:bodyPr/>
          <a:lstStyle/>
          <a:p>
            <a:pPr marL="571500" indent="-571500" algn="just">
              <a:spcAft>
                <a:spcPts val="1200"/>
              </a:spcAft>
              <a:buFont typeface="Wingdings" panose="05000000000000000000" pitchFamily="2" charset="2"/>
              <a:buChar char="ü"/>
            </a:pPr>
            <a:r>
              <a:rPr lang="fr-FR" sz="3200" dirty="0">
                <a:latin typeface="Core Sans C 45 Regular" panose="020B0603030302020204" pitchFamily="34" charset="0"/>
              </a:rPr>
              <a:t>Renforcer la contribution d'URBACT à la mise en œuvre, à l'apprentissage et au changement concret, </a:t>
            </a:r>
            <a:r>
              <a:rPr lang="fr-FR" sz="3200" b="0" dirty="0">
                <a:latin typeface="Core Sans C 45 Regular" panose="020B0603030302020204" pitchFamily="34" charset="0"/>
              </a:rPr>
              <a:t>tout en s'appuyant sur l'approche intégrée et participative bien établie du programme.</a:t>
            </a:r>
          </a:p>
          <a:p>
            <a:pPr marL="571500" indent="-571500" algn="just">
              <a:spcAft>
                <a:spcPts val="1200"/>
              </a:spcAft>
              <a:buFont typeface="Wingdings" panose="05000000000000000000" pitchFamily="2" charset="2"/>
              <a:buChar char="ü"/>
            </a:pPr>
            <a:r>
              <a:rPr lang="fr-FR" sz="3200" b="0" dirty="0">
                <a:latin typeface="Core Sans C 45 Regular" panose="020B0603030302020204" pitchFamily="34" charset="0"/>
              </a:rPr>
              <a:t>Un nombre important de villes rencontrent des </a:t>
            </a:r>
            <a:r>
              <a:rPr lang="fr-FR" sz="3200" dirty="0">
                <a:latin typeface="Core Sans C 45 Regular" panose="020B0603030302020204" pitchFamily="34" charset="0"/>
              </a:rPr>
              <a:t>difficultés pour passer de la stratégie/planification à l'action.</a:t>
            </a:r>
          </a:p>
          <a:p>
            <a:pPr marL="571500" indent="-571500" algn="just">
              <a:spcAft>
                <a:spcPts val="1200"/>
              </a:spcAft>
              <a:buFont typeface="Wingdings" panose="05000000000000000000" pitchFamily="2" charset="2"/>
              <a:buChar char="ü"/>
            </a:pPr>
            <a:r>
              <a:rPr lang="fr-FR" sz="3200" b="0" dirty="0">
                <a:latin typeface="Core Sans C 45 Regular" panose="020B0603030302020204" pitchFamily="34" charset="0"/>
              </a:rPr>
              <a:t>Combler ce fossé en aidant les collectivités à </a:t>
            </a:r>
            <a:r>
              <a:rPr lang="fr-FR" sz="3200" dirty="0">
                <a:latin typeface="Core Sans C 45 Regular" panose="020B0603030302020204" pitchFamily="34" charset="0"/>
              </a:rPr>
              <a:t>mettre au point des actions concrètes s'inscrivant dans les stratégies existantes et à tester les conditions de mise en œuvre dans des conditions réelles.</a:t>
            </a:r>
          </a:p>
          <a:p>
            <a:pPr marL="571500" indent="-571500" algn="just">
              <a:spcAft>
                <a:spcPts val="1200"/>
              </a:spcAft>
              <a:buFont typeface="Wingdings" panose="05000000000000000000" pitchFamily="2" charset="2"/>
              <a:buChar char="ü"/>
            </a:pPr>
            <a:r>
              <a:rPr lang="fr-FR" sz="3200" b="0" dirty="0">
                <a:latin typeface="Core Sans C 45 Regular" panose="020B0603030302020204" pitchFamily="34" charset="0"/>
              </a:rPr>
              <a:t>Cette évolution permet à URBACT de </a:t>
            </a:r>
            <a:r>
              <a:rPr lang="fr-FR" sz="3200" dirty="0">
                <a:latin typeface="Core Sans C 45 Regular" panose="020B0603030302020204" pitchFamily="34" charset="0"/>
              </a:rPr>
              <a:t>capitaliser</a:t>
            </a:r>
            <a:r>
              <a:rPr lang="fr-FR" sz="3200" b="0" dirty="0">
                <a:latin typeface="Core Sans C 45 Regular" panose="020B0603030302020204" pitchFamily="34" charset="0"/>
              </a:rPr>
              <a:t> sur son héritage en matière de planification</a:t>
            </a:r>
            <a:r>
              <a:rPr lang="fr-FR" sz="3200" dirty="0">
                <a:latin typeface="Core Sans C 45 Regular" panose="020B0603030302020204" pitchFamily="34" charset="0"/>
              </a:rPr>
              <a:t>, tout en renforçant sa contribution aux capacités de mise en œuvre, à l'apprentissage pratique et au changement urbain concret au niveau local.</a:t>
            </a:r>
            <a:endParaRPr lang="en-GB" sz="3200" dirty="0">
              <a:latin typeface="Core Sans C 45 Regular" panose="020B0603030302020204" pitchFamily="34" charset="0"/>
            </a:endParaRPr>
          </a:p>
        </p:txBody>
      </p:sp>
    </p:spTree>
    <p:extLst>
      <p:ext uri="{BB962C8B-B14F-4D97-AF65-F5344CB8AC3E}">
        <p14:creationId xmlns:p14="http://schemas.microsoft.com/office/powerpoint/2010/main" val="15773169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a:solidFill>
                  <a:schemeClr val="tx1"/>
                </a:solidFill>
              </a:rPr>
              <a:t>Principales</a:t>
            </a:r>
            <a:r>
              <a:rPr lang="en-US" sz="4000" dirty="0">
                <a:solidFill>
                  <a:schemeClr val="tx1"/>
                </a:solidFill>
              </a:rPr>
              <a:t> </a:t>
            </a:r>
            <a:r>
              <a:rPr lang="en-US" sz="4000" dirty="0" err="1">
                <a:solidFill>
                  <a:schemeClr val="tx1"/>
                </a:solidFill>
              </a:rPr>
              <a:t>caractéristiques</a:t>
            </a:r>
            <a:r>
              <a:rPr lang="en-US" sz="4000" dirty="0">
                <a:solidFill>
                  <a:schemeClr val="tx1"/>
                </a:solidFill>
              </a:rPr>
              <a:t> de </a:t>
            </a:r>
            <a:r>
              <a:rPr lang="en-US" sz="4000" dirty="0" err="1">
                <a:solidFill>
                  <a:schemeClr val="tx1"/>
                </a:solidFill>
              </a:rPr>
              <a:t>l’appel</a:t>
            </a:r>
            <a:endParaRPr lang="en-US" sz="4000" dirty="0">
              <a:solidFill>
                <a:schemeClr val="tx1"/>
              </a:solidFill>
            </a:endParaRPr>
          </a:p>
        </p:txBody>
      </p:sp>
      <p:sp>
        <p:nvSpPr>
          <p:cNvPr id="4" name="Espace réservé du texte 2">
            <a:extLst>
              <a:ext uri="{FF2B5EF4-FFF2-40B4-BE49-F238E27FC236}">
                <a16:creationId xmlns:a16="http://schemas.microsoft.com/office/drawing/2014/main" id="{50CA8CA2-DBE4-4617-A68E-FA4C79077561}"/>
              </a:ext>
            </a:extLst>
          </p:cNvPr>
          <p:cNvSpPr>
            <a:spLocks noGrp="1"/>
          </p:cNvSpPr>
          <p:nvPr>
            <p:ph type="body" sz="quarter" idx="12"/>
          </p:nvPr>
        </p:nvSpPr>
        <p:spPr>
          <a:xfrm>
            <a:off x="1062282" y="1994696"/>
            <a:ext cx="16852900" cy="6914172"/>
          </a:xfrm>
        </p:spPr>
        <p:txBody>
          <a:bodyPr/>
          <a:lstStyle/>
          <a:p>
            <a:pPr marL="685800" indent="-685800">
              <a:lnSpc>
                <a:spcPct val="150000"/>
              </a:lnSpc>
              <a:buFont typeface="Wingdings" panose="05000000000000000000" pitchFamily="2" charset="2"/>
              <a:buChar char="§"/>
            </a:pPr>
            <a:r>
              <a:rPr lang="en-GB" sz="3200" dirty="0" err="1">
                <a:latin typeface="Core Sans C 45 Regular" panose="020B0603030302020204" pitchFamily="34" charset="0"/>
                <a:cs typeface="Arial" panose="020B0604020202020204" pitchFamily="34" charset="0"/>
              </a:rPr>
              <a:t>Partenariat</a:t>
            </a:r>
            <a:r>
              <a:rPr lang="en-GB" sz="3200" dirty="0">
                <a:latin typeface="Core Sans C 45 Regular" panose="020B0603030302020204" pitchFamily="34" charset="0"/>
                <a:cs typeface="Arial" panose="020B0604020202020204" pitchFamily="34" charset="0"/>
              </a:rPr>
              <a:t> </a:t>
            </a:r>
            <a:r>
              <a:rPr lang="en-GB" sz="3200" b="0" dirty="0">
                <a:latin typeface="Core Sans C 45 Regular" panose="020B0603030302020204" pitchFamily="34" charset="0"/>
                <a:cs typeface="Arial" panose="020B0604020202020204" pitchFamily="34" charset="0"/>
              </a:rPr>
              <a:t>: 6-8 </a:t>
            </a:r>
            <a:r>
              <a:rPr lang="en-GB" sz="3200" b="0" dirty="0" err="1">
                <a:latin typeface="Core Sans C 45 Regular" panose="020B0603030302020204" pitchFamily="34" charset="0"/>
                <a:cs typeface="Arial" panose="020B0604020202020204" pitchFamily="34" charset="0"/>
              </a:rPr>
              <a:t>partenaires</a:t>
            </a:r>
            <a:endParaRPr lang="en-GB" sz="3200" b="0" dirty="0">
              <a:latin typeface="Core Sans C 45 Regular" panose="020B0603030302020204" pitchFamily="34" charset="0"/>
              <a:cs typeface="Arial" panose="020B0604020202020204" pitchFamily="34" charset="0"/>
            </a:endParaRPr>
          </a:p>
          <a:p>
            <a:pPr marL="685800" indent="-685800">
              <a:lnSpc>
                <a:spcPct val="150000"/>
              </a:lnSpc>
              <a:buFont typeface="Wingdings" panose="05000000000000000000" pitchFamily="2" charset="2"/>
              <a:buChar char="§"/>
            </a:pPr>
            <a:r>
              <a:rPr lang="fr-FR" sz="3200" dirty="0">
                <a:latin typeface="Core Sans C 45 Regular" panose="020B0603030302020204" pitchFamily="34" charset="0"/>
                <a:cs typeface="Arial" panose="020B0604020202020204" pitchFamily="34" charset="0"/>
              </a:rPr>
              <a:t>Chef de file éligible </a:t>
            </a:r>
            <a:r>
              <a:rPr lang="fr-FR" sz="3200" b="0" dirty="0">
                <a:latin typeface="Core Sans C 45 Regular" panose="020B0603030302020204" pitchFamily="34" charset="0"/>
                <a:cs typeface="Arial" panose="020B0604020202020204" pitchFamily="34" charset="0"/>
              </a:rPr>
              <a:t>: issu de tous les pays participant au programme</a:t>
            </a:r>
          </a:p>
          <a:p>
            <a:pPr marL="685800" indent="-685800">
              <a:lnSpc>
                <a:spcPct val="150000"/>
              </a:lnSpc>
              <a:buFont typeface="Wingdings" panose="05000000000000000000" pitchFamily="2" charset="2"/>
              <a:buChar char="§"/>
            </a:pPr>
            <a:r>
              <a:rPr lang="fr-FR" sz="3200" dirty="0">
                <a:latin typeface="Core Sans C 45 Regular" panose="020B0603030302020204" pitchFamily="34" charset="0"/>
                <a:cs typeface="Arial" panose="020B0604020202020204" pitchFamily="34" charset="0"/>
              </a:rPr>
              <a:t>Partenaires éligibles </a:t>
            </a:r>
            <a:r>
              <a:rPr lang="fr-FR" sz="3200" b="0" dirty="0">
                <a:latin typeface="Core Sans C 45 Regular" panose="020B0603030302020204" pitchFamily="34" charset="0"/>
                <a:cs typeface="Arial" panose="020B0604020202020204" pitchFamily="34" charset="0"/>
              </a:rPr>
              <a:t>: collectivités de tous les États membres de l'UE, de la Suisse, de la Norvège, ainsi que des pays relevant des programmes IPA et NDICI</a:t>
            </a:r>
          </a:p>
          <a:p>
            <a:pPr marL="685800" indent="-685800">
              <a:lnSpc>
                <a:spcPct val="150000"/>
              </a:lnSpc>
              <a:buFont typeface="Wingdings" panose="05000000000000000000" pitchFamily="2" charset="2"/>
              <a:buChar char="§"/>
            </a:pPr>
            <a:r>
              <a:rPr lang="fr-FR" sz="3200" dirty="0">
                <a:latin typeface="Core Sans C 45 Regular" panose="020B0603030302020204" pitchFamily="34" charset="0"/>
                <a:cs typeface="Arial" panose="020B0604020202020204" pitchFamily="34" charset="0"/>
              </a:rPr>
              <a:t>Durée</a:t>
            </a:r>
            <a:r>
              <a:rPr lang="fr-FR" sz="3200" b="0" dirty="0">
                <a:latin typeface="Core Sans C 45 Regular" panose="020B0603030302020204" pitchFamily="34" charset="0"/>
                <a:cs typeface="Arial" panose="020B0604020202020204" pitchFamily="34" charset="0"/>
              </a:rPr>
              <a:t> : 30 mois (de novembre 2026 à avril 2029)</a:t>
            </a:r>
          </a:p>
          <a:p>
            <a:pPr marL="685800" indent="-685800">
              <a:lnSpc>
                <a:spcPct val="150000"/>
              </a:lnSpc>
              <a:buFont typeface="Wingdings" panose="05000000000000000000" pitchFamily="2" charset="2"/>
              <a:buChar char="§"/>
            </a:pPr>
            <a:r>
              <a:rPr lang="fr-FR" sz="3200" dirty="0">
                <a:latin typeface="Core Sans C 45 Regular" panose="020B0603030302020204" pitchFamily="34" charset="0"/>
                <a:cs typeface="Arial" panose="020B0604020202020204" pitchFamily="34" charset="0"/>
              </a:rPr>
              <a:t>Budget</a:t>
            </a:r>
            <a:r>
              <a:rPr lang="fr-FR" sz="3200" b="0" dirty="0">
                <a:latin typeface="Core Sans C 45 Regular" panose="020B0603030302020204" pitchFamily="34" charset="0"/>
                <a:cs typeface="Arial" panose="020B0604020202020204" pitchFamily="34" charset="0"/>
              </a:rPr>
              <a:t> : 1 000 000 € (UE + contribution locale), dont 50 % pour la mise en œuvre d'actions au niveau local</a:t>
            </a:r>
          </a:p>
          <a:p>
            <a:pPr marL="685800" indent="-685800">
              <a:lnSpc>
                <a:spcPct val="150000"/>
              </a:lnSpc>
              <a:buFont typeface="Wingdings" panose="05000000000000000000" pitchFamily="2" charset="2"/>
              <a:buChar char="§"/>
            </a:pPr>
            <a:r>
              <a:rPr lang="fr-FR" sz="3200" dirty="0">
                <a:latin typeface="Core Sans C 45 Regular" panose="020B0603030302020204" pitchFamily="34" charset="0"/>
                <a:cs typeface="Arial" panose="020B0604020202020204" pitchFamily="34" charset="0"/>
              </a:rPr>
              <a:t>20 nouveaux réseaux </a:t>
            </a:r>
            <a:r>
              <a:rPr lang="fr-FR" sz="3200" b="0" dirty="0">
                <a:latin typeface="Core Sans C 45 Regular" panose="020B0603030302020204" pitchFamily="34" charset="0"/>
                <a:cs typeface="Arial" panose="020B0604020202020204" pitchFamily="34" charset="0"/>
              </a:rPr>
              <a:t>sélectionnés</a:t>
            </a:r>
            <a:endParaRPr lang="en-GB" sz="3200" b="0" dirty="0">
              <a:latin typeface="Core Sans C 45 Regular" panose="020B0603030302020204" pitchFamily="34" charset="0"/>
              <a:cs typeface="Arial" panose="020B0604020202020204" pitchFamily="34" charset="0"/>
            </a:endParaRPr>
          </a:p>
          <a:p>
            <a:pPr marL="685800" indent="-685800">
              <a:lnSpc>
                <a:spcPct val="150000"/>
              </a:lnSpc>
              <a:buFont typeface="Wingdings" panose="05000000000000000000" pitchFamily="2" charset="2"/>
              <a:buChar char="§"/>
            </a:pPr>
            <a:endParaRPr lang="en-GB" sz="4000" b="0" dirty="0">
              <a:latin typeface="Core Sans C 45 Regular" panose="020B06030303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52122E77-DDBC-44D6-964D-9BEFEFCD8228}"/>
              </a:ext>
            </a:extLst>
          </p:cNvPr>
          <p:cNvPicPr>
            <a:picLocks noChangeAspect="1"/>
          </p:cNvPicPr>
          <p:nvPr/>
        </p:nvPicPr>
        <p:blipFill>
          <a:blip r:embed="rId3"/>
          <a:stretch>
            <a:fillRect/>
          </a:stretch>
        </p:blipFill>
        <p:spPr>
          <a:xfrm>
            <a:off x="15621000" y="658359"/>
            <a:ext cx="1702224" cy="1893724"/>
          </a:xfrm>
          <a:prstGeom prst="rect">
            <a:avLst/>
          </a:prstGeom>
        </p:spPr>
      </p:pic>
    </p:spTree>
    <p:extLst>
      <p:ext uri="{BB962C8B-B14F-4D97-AF65-F5344CB8AC3E}">
        <p14:creationId xmlns:p14="http://schemas.microsoft.com/office/powerpoint/2010/main" val="199983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D0DECC6-DD9E-4C33-82B6-F699BC97D436}"/>
              </a:ext>
            </a:extLst>
          </p:cNvPr>
          <p:cNvSpPr>
            <a:spLocks noGrp="1"/>
          </p:cNvSpPr>
          <p:nvPr>
            <p:ph type="title"/>
          </p:nvPr>
        </p:nvSpPr>
        <p:spPr/>
        <p:txBody>
          <a:bodyPr/>
          <a:lstStyle/>
          <a:p>
            <a:r>
              <a:rPr lang="fr-FR" sz="4000" dirty="0">
                <a:solidFill>
                  <a:schemeClr val="tx1"/>
                </a:solidFill>
              </a:rPr>
              <a:t>Quel type d’actions ?</a:t>
            </a:r>
          </a:p>
        </p:txBody>
      </p:sp>
      <p:sp>
        <p:nvSpPr>
          <p:cNvPr id="4" name="Rectangle : coins arrondis 3">
            <a:extLst>
              <a:ext uri="{FF2B5EF4-FFF2-40B4-BE49-F238E27FC236}">
                <a16:creationId xmlns:a16="http://schemas.microsoft.com/office/drawing/2014/main" id="{11AB1736-F2AB-4756-9680-1AC5BAB4EEF8}"/>
              </a:ext>
            </a:extLst>
          </p:cNvPr>
          <p:cNvSpPr/>
          <p:nvPr/>
        </p:nvSpPr>
        <p:spPr>
          <a:xfrm>
            <a:off x="609600" y="2242640"/>
            <a:ext cx="7239000" cy="1065287"/>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ore Sans C 45 Regular"/>
              </a:rPr>
              <a:t>Mise en œuvre d’actions concrètes pendant la </a:t>
            </a:r>
            <a:r>
              <a:rPr lang="fr-FR" sz="2800" b="1" dirty="0">
                <a:solidFill>
                  <a:prstClr val="white"/>
                </a:solidFill>
                <a:latin typeface="Core Sans C 45 Regular"/>
              </a:rPr>
              <a:t>durée</a:t>
            </a:r>
            <a:r>
              <a:rPr lang="fr-FR" sz="2800" dirty="0">
                <a:solidFill>
                  <a:prstClr val="white"/>
                </a:solidFill>
                <a:latin typeface="Core Sans C 45 Regular"/>
              </a:rPr>
              <a:t> du réseau</a:t>
            </a:r>
            <a:endParaRPr kumimoji="0" lang="fr-FR" sz="2800" i="0" u="none" strike="noStrike" kern="1200" cap="none" spc="0" normalizeH="0" baseline="0" noProof="0" dirty="0">
              <a:ln>
                <a:noFill/>
              </a:ln>
              <a:solidFill>
                <a:prstClr val="white"/>
              </a:solidFill>
              <a:effectLst/>
              <a:uLnTx/>
              <a:uFillTx/>
              <a:latin typeface="Core Sans C 45 Regular"/>
            </a:endParaRPr>
          </a:p>
        </p:txBody>
      </p:sp>
      <p:sp>
        <p:nvSpPr>
          <p:cNvPr id="5" name="Rectangle : coins arrondis 4">
            <a:extLst>
              <a:ext uri="{FF2B5EF4-FFF2-40B4-BE49-F238E27FC236}">
                <a16:creationId xmlns:a16="http://schemas.microsoft.com/office/drawing/2014/main" id="{66FB7F07-3429-4B9B-966E-3CDF64DE846A}"/>
              </a:ext>
            </a:extLst>
          </p:cNvPr>
          <p:cNvSpPr/>
          <p:nvPr/>
        </p:nvSpPr>
        <p:spPr>
          <a:xfrm>
            <a:off x="609600" y="4965169"/>
            <a:ext cx="7239000" cy="1628788"/>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ore Sans C 45 Regular"/>
              </a:rPr>
              <a:t>Stratégie locale/plan d’action/cadre politique </a:t>
            </a:r>
            <a:r>
              <a:rPr lang="fr-FR" sz="2800" b="1" dirty="0">
                <a:solidFill>
                  <a:prstClr val="white"/>
                </a:solidFill>
                <a:latin typeface="Core Sans C 45 Regular"/>
              </a:rPr>
              <a:t>déjà existant </a:t>
            </a:r>
            <a:r>
              <a:rPr lang="fr-FR" sz="2800" dirty="0">
                <a:solidFill>
                  <a:prstClr val="white"/>
                </a:solidFill>
                <a:latin typeface="Core Sans C 45 Regular"/>
              </a:rPr>
              <a:t>afin de faire progresser sa mise en œuvre </a:t>
            </a:r>
            <a:endParaRPr kumimoji="0" lang="fr-FR" sz="2800" i="0" u="none" strike="noStrike" kern="1200" cap="none" spc="0" normalizeH="0" baseline="0" noProof="0" dirty="0">
              <a:ln>
                <a:noFill/>
              </a:ln>
              <a:solidFill>
                <a:prstClr val="white"/>
              </a:solidFill>
              <a:effectLst/>
              <a:uLnTx/>
              <a:uFillTx/>
              <a:latin typeface="Core Sans C 45 Regular"/>
            </a:endParaRPr>
          </a:p>
        </p:txBody>
      </p:sp>
      <p:sp>
        <p:nvSpPr>
          <p:cNvPr id="6" name="Rectangle : coins arrondis 5">
            <a:extLst>
              <a:ext uri="{FF2B5EF4-FFF2-40B4-BE49-F238E27FC236}">
                <a16:creationId xmlns:a16="http://schemas.microsoft.com/office/drawing/2014/main" id="{F423F62B-8D82-42ED-B3F6-4B8E673968A1}"/>
              </a:ext>
            </a:extLst>
          </p:cNvPr>
          <p:cNvSpPr/>
          <p:nvPr/>
        </p:nvSpPr>
        <p:spPr>
          <a:xfrm>
            <a:off x="10128113" y="4849602"/>
            <a:ext cx="7245485" cy="1744355"/>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ore Sans C 45 Regular"/>
              </a:rPr>
              <a:t>Cycle continu </a:t>
            </a:r>
            <a:r>
              <a:rPr lang="fr-FR" sz="2800" b="1" dirty="0">
                <a:solidFill>
                  <a:prstClr val="white"/>
                </a:solidFill>
                <a:latin typeface="Core Sans C 45 Regular"/>
              </a:rPr>
              <a:t>d’apprentissage</a:t>
            </a:r>
            <a:r>
              <a:rPr lang="fr-FR" sz="2800" dirty="0">
                <a:solidFill>
                  <a:prstClr val="white"/>
                </a:solidFill>
                <a:latin typeface="Core Sans C 45 Regular"/>
              </a:rPr>
              <a:t> et </a:t>
            </a:r>
            <a:r>
              <a:rPr lang="fr-FR" sz="2800" b="1" dirty="0">
                <a:solidFill>
                  <a:prstClr val="white"/>
                </a:solidFill>
                <a:latin typeface="Core Sans C 45 Regular"/>
              </a:rPr>
              <a:t>d’adaptation</a:t>
            </a:r>
            <a:r>
              <a:rPr lang="fr-FR" sz="2800" dirty="0">
                <a:solidFill>
                  <a:prstClr val="white"/>
                </a:solidFill>
                <a:latin typeface="Core Sans C 45 Regular"/>
              </a:rPr>
              <a:t> : expérimentation, test puis retours d’expériences/résultats issus de la mise en œuvre et des échanges transnationaux</a:t>
            </a:r>
            <a:endParaRPr kumimoji="0" lang="fr-FR" sz="2800" i="0" u="none" strike="noStrike" kern="1200" cap="none" spc="0" normalizeH="0" baseline="0" noProof="0" dirty="0">
              <a:ln>
                <a:noFill/>
              </a:ln>
              <a:solidFill>
                <a:prstClr val="white"/>
              </a:solidFill>
              <a:effectLst/>
              <a:uLnTx/>
              <a:uFillTx/>
              <a:latin typeface="Core Sans C 45 Regular"/>
            </a:endParaRPr>
          </a:p>
        </p:txBody>
      </p:sp>
      <p:sp>
        <p:nvSpPr>
          <p:cNvPr id="7" name="Rectangle : coins arrondis 6">
            <a:extLst>
              <a:ext uri="{FF2B5EF4-FFF2-40B4-BE49-F238E27FC236}">
                <a16:creationId xmlns:a16="http://schemas.microsoft.com/office/drawing/2014/main" id="{2CB22024-3467-457E-B837-FA4ADF99FDFC}"/>
              </a:ext>
            </a:extLst>
          </p:cNvPr>
          <p:cNvSpPr/>
          <p:nvPr/>
        </p:nvSpPr>
        <p:spPr>
          <a:xfrm>
            <a:off x="10134599" y="2120808"/>
            <a:ext cx="7238999" cy="1065287"/>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ore Sans C 45 Regular"/>
              </a:rPr>
              <a:t>Grande </a:t>
            </a:r>
            <a:r>
              <a:rPr lang="fr-FR" sz="2800" b="1" dirty="0">
                <a:solidFill>
                  <a:prstClr val="white"/>
                </a:solidFill>
                <a:latin typeface="Core Sans C 45 Regular"/>
              </a:rPr>
              <a:t>flexibilité</a:t>
            </a:r>
            <a:r>
              <a:rPr lang="fr-FR" sz="2800" dirty="0">
                <a:solidFill>
                  <a:prstClr val="white"/>
                </a:solidFill>
                <a:latin typeface="Core Sans C 45 Regular"/>
              </a:rPr>
              <a:t> dans le type d’actions à mettre en œuvre </a:t>
            </a:r>
            <a:endParaRPr kumimoji="0" lang="fr-FR" sz="2800" i="0" u="none" strike="noStrike" kern="1200" cap="none" spc="0" normalizeH="0" baseline="0" noProof="0" dirty="0">
              <a:ln>
                <a:noFill/>
              </a:ln>
              <a:solidFill>
                <a:prstClr val="white"/>
              </a:solidFill>
              <a:effectLst/>
              <a:uLnTx/>
              <a:uFillTx/>
              <a:latin typeface="Core Sans C 45 Regular"/>
            </a:endParaRPr>
          </a:p>
        </p:txBody>
      </p:sp>
      <p:sp>
        <p:nvSpPr>
          <p:cNvPr id="8" name="Rectangle : coins arrondis 7">
            <a:extLst>
              <a:ext uri="{FF2B5EF4-FFF2-40B4-BE49-F238E27FC236}">
                <a16:creationId xmlns:a16="http://schemas.microsoft.com/office/drawing/2014/main" id="{183080E4-9E83-4214-9CAD-333A9E9031A5}"/>
              </a:ext>
            </a:extLst>
          </p:cNvPr>
          <p:cNvSpPr/>
          <p:nvPr/>
        </p:nvSpPr>
        <p:spPr>
          <a:xfrm>
            <a:off x="609600" y="3574552"/>
            <a:ext cx="7239000" cy="1123992"/>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ore Sans C 45 Regular"/>
              </a:rPr>
              <a:t>Etre réaliste compte tenu du </a:t>
            </a:r>
            <a:r>
              <a:rPr lang="fr-FR" sz="2800" b="1" dirty="0">
                <a:solidFill>
                  <a:prstClr val="white"/>
                </a:solidFill>
                <a:latin typeface="Core Sans C 45 Regular"/>
              </a:rPr>
              <a:t>budget limité</a:t>
            </a:r>
            <a:endParaRPr kumimoji="0" lang="fr-FR" sz="2800" b="1" i="0" u="none" strike="noStrike" kern="1200" cap="none" spc="0" normalizeH="0" baseline="0" noProof="0" dirty="0">
              <a:ln>
                <a:noFill/>
              </a:ln>
              <a:solidFill>
                <a:prstClr val="white"/>
              </a:solidFill>
              <a:effectLst/>
              <a:uLnTx/>
              <a:uFillTx/>
              <a:latin typeface="Core Sans C 45 Regular"/>
            </a:endParaRPr>
          </a:p>
        </p:txBody>
      </p:sp>
      <p:sp>
        <p:nvSpPr>
          <p:cNvPr id="9" name="Rectangle : coins arrondis 8">
            <a:extLst>
              <a:ext uri="{FF2B5EF4-FFF2-40B4-BE49-F238E27FC236}">
                <a16:creationId xmlns:a16="http://schemas.microsoft.com/office/drawing/2014/main" id="{66225E87-3677-45F8-AB16-CB65FB1FA4F0}"/>
              </a:ext>
            </a:extLst>
          </p:cNvPr>
          <p:cNvSpPr/>
          <p:nvPr/>
        </p:nvSpPr>
        <p:spPr>
          <a:xfrm>
            <a:off x="10134600" y="3472158"/>
            <a:ext cx="7245485" cy="1091381"/>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ore Sans C 45 Regular"/>
              </a:rPr>
              <a:t>Générer des </a:t>
            </a:r>
            <a:r>
              <a:rPr lang="fr-FR" sz="2800" b="1" dirty="0">
                <a:solidFill>
                  <a:prstClr val="white"/>
                </a:solidFill>
                <a:latin typeface="Core Sans C 45 Regular"/>
              </a:rPr>
              <a:t>données</a:t>
            </a:r>
            <a:r>
              <a:rPr lang="fr-FR" sz="2800" dirty="0">
                <a:solidFill>
                  <a:prstClr val="white"/>
                </a:solidFill>
                <a:latin typeface="Core Sans C 45 Regular"/>
              </a:rPr>
              <a:t> factuelles, des </a:t>
            </a:r>
            <a:r>
              <a:rPr lang="fr-FR" sz="2800" b="1" dirty="0">
                <a:solidFill>
                  <a:prstClr val="white"/>
                </a:solidFill>
                <a:latin typeface="Core Sans C 45 Regular"/>
              </a:rPr>
              <a:t>résultats</a:t>
            </a:r>
            <a:r>
              <a:rPr lang="fr-FR" sz="2800" dirty="0">
                <a:solidFill>
                  <a:prstClr val="white"/>
                </a:solidFill>
                <a:latin typeface="Core Sans C 45 Regular"/>
              </a:rPr>
              <a:t> visibles, des </a:t>
            </a:r>
            <a:r>
              <a:rPr lang="fr-FR" sz="2800" b="1" dirty="0">
                <a:solidFill>
                  <a:prstClr val="white"/>
                </a:solidFill>
                <a:latin typeface="Core Sans C 45 Regular"/>
              </a:rPr>
              <a:t>enseignements</a:t>
            </a:r>
            <a:endParaRPr kumimoji="0" lang="fr-FR" sz="2800" b="1" i="0" u="none" strike="noStrike" kern="1200" cap="none" spc="0" normalizeH="0" baseline="0" noProof="0" dirty="0">
              <a:ln>
                <a:noFill/>
              </a:ln>
              <a:solidFill>
                <a:prstClr val="white"/>
              </a:solidFill>
              <a:effectLst/>
              <a:uLnTx/>
              <a:uFillTx/>
              <a:latin typeface="Core Sans C 45 Regular"/>
            </a:endParaRPr>
          </a:p>
        </p:txBody>
      </p:sp>
      <p:sp>
        <p:nvSpPr>
          <p:cNvPr id="15" name="Rectangle 14">
            <a:extLst>
              <a:ext uri="{FF2B5EF4-FFF2-40B4-BE49-F238E27FC236}">
                <a16:creationId xmlns:a16="http://schemas.microsoft.com/office/drawing/2014/main" id="{875BCDFA-15A6-40BE-B212-E1924BC2627A}"/>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3">
            <a:extLst>
              <a:ext uri="{FF2B5EF4-FFF2-40B4-BE49-F238E27FC236}">
                <a16:creationId xmlns:a16="http://schemas.microsoft.com/office/drawing/2014/main" id="{1F69E619-221F-4F92-B2A6-04E938682A07}"/>
              </a:ext>
            </a:extLst>
          </p:cNvPr>
          <p:cNvSpPr txBox="1">
            <a:spLocks/>
          </p:cNvSpPr>
          <p:nvPr/>
        </p:nvSpPr>
        <p:spPr>
          <a:xfrm>
            <a:off x="1062283" y="6999282"/>
            <a:ext cx="8691318" cy="2962449"/>
          </a:xfrm>
          <a:prstGeom prst="rect">
            <a:avLst/>
          </a:prstGeom>
        </p:spPr>
        <p:txBody>
          <a:bodyPr vert="horz" lIns="0" tIns="0" rIns="0" bIns="0" rtlCol="0">
            <a:noAutofit/>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sz="2800" u="sng" dirty="0">
                <a:latin typeface="Core Sans C 45 Regular"/>
              </a:rPr>
              <a:t>Objectifs : </a:t>
            </a:r>
          </a:p>
          <a:p>
            <a:pPr marL="342900" indent="-342900">
              <a:buFont typeface="Wingdings" panose="05000000000000000000" pitchFamily="2" charset="2"/>
              <a:buChar char="ü"/>
            </a:pPr>
            <a:r>
              <a:rPr lang="fr-FR" sz="2800" dirty="0">
                <a:latin typeface="Core Sans C 45 Regular"/>
              </a:rPr>
              <a:t>S’inspirer des pratiques de ses partenaires</a:t>
            </a:r>
          </a:p>
          <a:p>
            <a:pPr marL="342900" indent="-342900">
              <a:buFont typeface="Wingdings" panose="05000000000000000000" pitchFamily="2" charset="2"/>
              <a:buChar char="ü"/>
            </a:pPr>
            <a:r>
              <a:rPr lang="fr-FR" sz="2800" dirty="0">
                <a:latin typeface="Core Sans C 45 Regular"/>
              </a:rPr>
              <a:t>Tester et observer le fonctionnement dans la pratique</a:t>
            </a:r>
          </a:p>
          <a:p>
            <a:pPr marL="342900" indent="-342900">
              <a:buFont typeface="Wingdings" panose="05000000000000000000" pitchFamily="2" charset="2"/>
              <a:buChar char="ü"/>
            </a:pPr>
            <a:r>
              <a:rPr lang="fr-FR" sz="2800" dirty="0">
                <a:latin typeface="Core Sans C 45 Regular"/>
              </a:rPr>
              <a:t>Identifier les défis opérationnels</a:t>
            </a:r>
          </a:p>
        </p:txBody>
      </p:sp>
      <p:sp>
        <p:nvSpPr>
          <p:cNvPr id="17" name="Espace réservé du texte 3">
            <a:extLst>
              <a:ext uri="{FF2B5EF4-FFF2-40B4-BE49-F238E27FC236}">
                <a16:creationId xmlns:a16="http://schemas.microsoft.com/office/drawing/2014/main" id="{1896AB83-AC43-4F01-93D6-A7F793BDF27A}"/>
              </a:ext>
            </a:extLst>
          </p:cNvPr>
          <p:cNvSpPr txBox="1">
            <a:spLocks/>
          </p:cNvSpPr>
          <p:nvPr/>
        </p:nvSpPr>
        <p:spPr>
          <a:xfrm>
            <a:off x="10128113" y="7538385"/>
            <a:ext cx="8691318" cy="1872315"/>
          </a:xfrm>
          <a:prstGeom prst="rect">
            <a:avLst/>
          </a:prstGeom>
        </p:spPr>
        <p:txBody>
          <a:bodyPr vert="horz" lIns="0" tIns="0" rIns="0" bIns="0" rtlCol="0">
            <a:noAutofit/>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Wingdings" panose="05000000000000000000" pitchFamily="2" charset="2"/>
              <a:buChar char="ü"/>
            </a:pPr>
            <a:r>
              <a:rPr lang="fr-FR" sz="2800" dirty="0">
                <a:latin typeface="Core Sans C 45 Regular"/>
              </a:rPr>
              <a:t>Recueillir les retours d’expériences</a:t>
            </a:r>
          </a:p>
          <a:p>
            <a:pPr marL="342900" indent="-342900">
              <a:buFont typeface="Wingdings" panose="05000000000000000000" pitchFamily="2" charset="2"/>
              <a:buChar char="ü"/>
            </a:pPr>
            <a:r>
              <a:rPr lang="fr-FR" sz="2800" dirty="0">
                <a:latin typeface="Core Sans C 45 Regular"/>
              </a:rPr>
              <a:t>Capitaliser sur les résultats pour progresser</a:t>
            </a:r>
          </a:p>
          <a:p>
            <a:pPr marL="342900" indent="-342900">
              <a:buFont typeface="Wingdings" panose="05000000000000000000" pitchFamily="2" charset="2"/>
              <a:buChar char="ü"/>
            </a:pPr>
            <a:r>
              <a:rPr lang="fr-FR" sz="2800" dirty="0">
                <a:latin typeface="Core Sans C 45 Regular"/>
              </a:rPr>
              <a:t>S’appuyer sur des actions pilotes</a:t>
            </a:r>
          </a:p>
        </p:txBody>
      </p:sp>
    </p:spTree>
    <p:extLst>
      <p:ext uri="{BB962C8B-B14F-4D97-AF65-F5344CB8AC3E}">
        <p14:creationId xmlns:p14="http://schemas.microsoft.com/office/powerpoint/2010/main" val="39863059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23F16-3F61-4D39-B9A5-29FCBF61FD00}"/>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D65C9E6E-A105-4B4D-BA33-8825F9144943}"/>
              </a:ext>
            </a:extLst>
          </p:cNvPr>
          <p:cNvSpPr>
            <a:spLocks noGrp="1"/>
          </p:cNvSpPr>
          <p:nvPr>
            <p:ph type="body" sz="quarter" idx="12"/>
          </p:nvPr>
        </p:nvSpPr>
        <p:spPr>
          <a:xfrm>
            <a:off x="609600" y="347638"/>
            <a:ext cx="16924256" cy="1290662"/>
          </a:xfrm>
          <a:prstGeom prst="roundRect">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bg1"/>
                </a:solidFill>
                <a:latin typeface="Core Sans C 45 Regular"/>
              </a:rPr>
              <a:t>Actions « soft » qui améliorent les politiques, les méthodes de gouvernance, les services, les mécanismes de participation, les pratiques organisationnelles dans les CT</a:t>
            </a:r>
          </a:p>
        </p:txBody>
      </p:sp>
      <p:sp>
        <p:nvSpPr>
          <p:cNvPr id="6" name="Rectangle 5">
            <a:extLst>
              <a:ext uri="{FF2B5EF4-FFF2-40B4-BE49-F238E27FC236}">
                <a16:creationId xmlns:a16="http://schemas.microsoft.com/office/drawing/2014/main" id="{7192640C-0604-4B60-9C88-C444333DD8FF}"/>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3">
            <a:extLst>
              <a:ext uri="{FF2B5EF4-FFF2-40B4-BE49-F238E27FC236}">
                <a16:creationId xmlns:a16="http://schemas.microsoft.com/office/drawing/2014/main" id="{B0FD4716-EB75-4721-A6AF-EE15F321B022}"/>
              </a:ext>
            </a:extLst>
          </p:cNvPr>
          <p:cNvSpPr txBox="1">
            <a:spLocks/>
          </p:cNvSpPr>
          <p:nvPr/>
        </p:nvSpPr>
        <p:spPr>
          <a:xfrm>
            <a:off x="322183" y="2013603"/>
            <a:ext cx="17570447" cy="7644747"/>
          </a:xfrm>
          <a:prstGeom prst="rect">
            <a:avLst/>
          </a:prstGeom>
        </p:spPr>
        <p:txBody>
          <a:bodyPr vert="horz" lIns="0" tIns="0" rIns="0" bIns="0" rtlCol="0">
            <a:noAutofit/>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685800" indent="-685800">
              <a:buFont typeface="Wingdings" panose="05000000000000000000" pitchFamily="2" charset="2"/>
              <a:buChar char="ü"/>
            </a:pPr>
            <a:r>
              <a:rPr lang="fr-FR" sz="2800" dirty="0">
                <a:latin typeface="Core Sans C 45 Regular"/>
              </a:rPr>
              <a:t>Projets pilotes pour de nouveaux services ou outils  : </a:t>
            </a:r>
            <a:r>
              <a:rPr lang="fr-FR" sz="2800" b="0" i="1" dirty="0">
                <a:latin typeface="Core Sans C 45 Regular"/>
              </a:rPr>
              <a:t>guichet unique pour accéder à un logement social, plateforme numérique pour signaler des problèmes au sein d’un quartier, test d’un service de mobilité temporaire (ex. vélos cargo), etc.</a:t>
            </a:r>
          </a:p>
          <a:p>
            <a:pPr marL="685800" indent="-685800">
              <a:buFont typeface="Wingdings" panose="05000000000000000000" pitchFamily="2" charset="2"/>
              <a:buChar char="ü"/>
            </a:pPr>
            <a:r>
              <a:rPr lang="fr-FR" sz="2800" dirty="0">
                <a:latin typeface="Core Sans C 45 Regular"/>
              </a:rPr>
              <a:t>Expérimentation de nouveaux mécanismes de gouvernance ou de coordination : </a:t>
            </a:r>
            <a:r>
              <a:rPr lang="fr-FR" sz="2800" b="0" i="1" dirty="0">
                <a:latin typeface="Core Sans C 45 Regular"/>
              </a:rPr>
              <a:t>création d’un groupe de travail transversal pour coordonner des mesures d’adaptation au changement climatique, mise en place d’une plateforme de partenariat local pour lutter contre le sans-abrisme, test de nouveaux formats de gouvernance participative et de nouvelles méthodes de travail interne améliorant la coordination des services municipaux, etc.</a:t>
            </a:r>
          </a:p>
          <a:p>
            <a:pPr marL="685800" indent="-685800">
              <a:buFont typeface="Wingdings" panose="05000000000000000000" pitchFamily="2" charset="2"/>
              <a:buChar char="ü"/>
            </a:pPr>
            <a:r>
              <a:rPr lang="fr-FR" sz="2800" dirty="0">
                <a:latin typeface="Core Sans C 45 Regular"/>
              </a:rPr>
              <a:t>Actions urbaines temporaires et urbanismes tactiques : </a:t>
            </a:r>
            <a:r>
              <a:rPr lang="fr-FR" sz="2800" b="0" i="1" dirty="0">
                <a:latin typeface="Core Sans C 45 Regular"/>
              </a:rPr>
              <a:t>zones piétonnes temporaires, espaces publics temporaires (parcs éphémères, activités culturelles, etc.), test d’infrastructures cyclables, espaces pour des infrastructures vertes, etc.</a:t>
            </a:r>
          </a:p>
          <a:p>
            <a:pPr marL="685800" indent="-685800">
              <a:buFont typeface="Wingdings" panose="05000000000000000000" pitchFamily="2" charset="2"/>
              <a:buChar char="ü"/>
            </a:pPr>
            <a:r>
              <a:rPr lang="fr-FR" sz="2800" dirty="0">
                <a:latin typeface="Core Sans C 45 Regular"/>
              </a:rPr>
              <a:t>Initiatives de participation communautaire et </a:t>
            </a:r>
            <a:r>
              <a:rPr lang="fr-FR" sz="2800" dirty="0" err="1">
                <a:latin typeface="Core Sans C 45 Regular"/>
              </a:rPr>
              <a:t>co-création</a:t>
            </a:r>
            <a:r>
              <a:rPr lang="fr-FR" sz="2800" dirty="0">
                <a:latin typeface="Core Sans C 45 Regular"/>
              </a:rPr>
              <a:t> : </a:t>
            </a:r>
            <a:r>
              <a:rPr lang="fr-FR" sz="2800" b="0" i="1" dirty="0">
                <a:latin typeface="Core Sans C 45 Regular"/>
              </a:rPr>
              <a:t>processus de </a:t>
            </a:r>
            <a:r>
              <a:rPr lang="fr-FR" sz="2800" b="0" i="1" dirty="0" err="1">
                <a:latin typeface="Core Sans C 45 Regular"/>
              </a:rPr>
              <a:t>co-création</a:t>
            </a:r>
            <a:r>
              <a:rPr lang="fr-FR" sz="2800" b="0" i="1" dirty="0">
                <a:latin typeface="Core Sans C 45 Regular"/>
              </a:rPr>
              <a:t> avec les habitants pour repenser un service local, nouveaux mécanismes de budget participatif, laboratoires citoyens, etc.</a:t>
            </a:r>
          </a:p>
          <a:p>
            <a:pPr marL="685800" indent="-685800">
              <a:buFont typeface="Wingdings" panose="05000000000000000000" pitchFamily="2" charset="2"/>
              <a:buChar char="ü"/>
            </a:pPr>
            <a:r>
              <a:rPr lang="fr-FR" sz="2800" dirty="0">
                <a:latin typeface="Core Sans C 45 Regular"/>
              </a:rPr>
              <a:t>Renforcement des capacités et transformation organisationnelle : </a:t>
            </a:r>
            <a:r>
              <a:rPr lang="fr-FR" sz="2800" b="0" i="1" dirty="0">
                <a:latin typeface="Core Sans C 45 Regular"/>
              </a:rPr>
              <a:t>test d’outils de suivi de politiques, programme de formation pour les agents sur la mise en œuvre intégrée, nouvelles approches d’achat public, boîte à outils, procédures opérationnelles, etc.</a:t>
            </a:r>
          </a:p>
          <a:p>
            <a:pPr marL="685800" indent="-685800">
              <a:buFont typeface="Wingdings" panose="05000000000000000000" pitchFamily="2" charset="2"/>
              <a:buChar char="ü"/>
            </a:pPr>
            <a:r>
              <a:rPr lang="fr-FR" sz="2800" dirty="0">
                <a:latin typeface="Core Sans C 45 Regular"/>
              </a:rPr>
              <a:t>Transfert ou adaptation d’une bonne pratique UE : </a:t>
            </a:r>
            <a:r>
              <a:rPr lang="fr-FR" sz="2800" b="0" i="1" dirty="0">
                <a:latin typeface="Core Sans C 45 Regular"/>
              </a:rPr>
              <a:t>test d’une initiative d’énergie communautaire inspirée d’un partenaire, reproduction d’un modèle de gouvernance alimentaire locale, etc.</a:t>
            </a:r>
          </a:p>
        </p:txBody>
      </p:sp>
    </p:spTree>
    <p:extLst>
      <p:ext uri="{BB962C8B-B14F-4D97-AF65-F5344CB8AC3E}">
        <p14:creationId xmlns:p14="http://schemas.microsoft.com/office/powerpoint/2010/main" val="2315300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323F16-3F61-4D39-B9A5-29FCBF61FD00}"/>
              </a:ext>
            </a:extLst>
          </p:cNvPr>
          <p:cNvSpPr>
            <a:spLocks noGrp="1"/>
          </p:cNvSpPr>
          <p:nvPr>
            <p:ph type="title"/>
          </p:nvPr>
        </p:nvSpPr>
        <p:spPr/>
        <p:txBody>
          <a:bodyPr/>
          <a:lstStyle/>
          <a:p>
            <a:endParaRPr lang="fr-FR"/>
          </a:p>
        </p:txBody>
      </p:sp>
      <p:sp>
        <p:nvSpPr>
          <p:cNvPr id="4" name="Espace réservé du texte 3">
            <a:extLst>
              <a:ext uri="{FF2B5EF4-FFF2-40B4-BE49-F238E27FC236}">
                <a16:creationId xmlns:a16="http://schemas.microsoft.com/office/drawing/2014/main" id="{D65C9E6E-A105-4B4D-BA33-8825F9144943}"/>
              </a:ext>
            </a:extLst>
          </p:cNvPr>
          <p:cNvSpPr>
            <a:spLocks noGrp="1"/>
          </p:cNvSpPr>
          <p:nvPr>
            <p:ph type="body" sz="quarter" idx="12"/>
          </p:nvPr>
        </p:nvSpPr>
        <p:spPr>
          <a:xfrm>
            <a:off x="680957" y="294586"/>
            <a:ext cx="16852900" cy="1371600"/>
          </a:xfrm>
          <a:prstGeom prst="roundRect">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2800" dirty="0">
                <a:solidFill>
                  <a:schemeClr val="bg1"/>
                </a:solidFill>
                <a:latin typeface="Core Sans C 45 Regular" panose="020B0603030302020204"/>
              </a:rPr>
              <a:t>Actions « soft » qui améliorent les politiques, les méthodes de gouvernance, les services, les mécanismes de participation, les pratiques organisationnelles dans les CT</a:t>
            </a:r>
          </a:p>
        </p:txBody>
      </p:sp>
      <p:sp>
        <p:nvSpPr>
          <p:cNvPr id="6" name="Rectangle 5">
            <a:extLst>
              <a:ext uri="{FF2B5EF4-FFF2-40B4-BE49-F238E27FC236}">
                <a16:creationId xmlns:a16="http://schemas.microsoft.com/office/drawing/2014/main" id="{7192640C-0604-4B60-9C88-C444333DD8FF}"/>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space réservé du texte 3">
            <a:extLst>
              <a:ext uri="{FF2B5EF4-FFF2-40B4-BE49-F238E27FC236}">
                <a16:creationId xmlns:a16="http://schemas.microsoft.com/office/drawing/2014/main" id="{B0FD4716-EB75-4721-A6AF-EE15F321B022}"/>
              </a:ext>
            </a:extLst>
          </p:cNvPr>
          <p:cNvSpPr txBox="1">
            <a:spLocks/>
          </p:cNvSpPr>
          <p:nvPr/>
        </p:nvSpPr>
        <p:spPr>
          <a:xfrm>
            <a:off x="358776" y="3250283"/>
            <a:ext cx="17175081" cy="4319833"/>
          </a:xfrm>
          <a:prstGeom prst="rect">
            <a:avLst/>
          </a:prstGeom>
        </p:spPr>
        <p:txBody>
          <a:bodyPr vert="horz" lIns="0" tIns="0" rIns="0" bIns="0" rtlCol="0">
            <a:noAutofit/>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685800" indent="-685800">
              <a:buFont typeface="Wingdings" panose="05000000000000000000" pitchFamily="2" charset="2"/>
              <a:buChar char="ü"/>
            </a:pPr>
            <a:r>
              <a:rPr lang="fr-FR" sz="3600" dirty="0">
                <a:latin typeface="Core Sans C 45 Regular" panose="020B0603030302020204"/>
              </a:rPr>
              <a:t>Pas de financement de gros travaux d’infrastructures !</a:t>
            </a:r>
          </a:p>
          <a:p>
            <a:pPr marL="685800" indent="-685800">
              <a:buFont typeface="Wingdings" panose="05000000000000000000" pitchFamily="2" charset="2"/>
              <a:buChar char="ü"/>
            </a:pPr>
            <a:endParaRPr lang="fr-FR" sz="3600" b="0" dirty="0">
              <a:latin typeface="Core Sans C 45 Regular" panose="020B0603030302020204"/>
            </a:endParaRPr>
          </a:p>
          <a:p>
            <a:pPr marL="685800" indent="-685800">
              <a:buFont typeface="Wingdings" panose="05000000000000000000" pitchFamily="2" charset="2"/>
              <a:buChar char="ü"/>
            </a:pPr>
            <a:r>
              <a:rPr lang="fr-FR" sz="3600" b="0" dirty="0">
                <a:latin typeface="Core Sans C 45 Regular" panose="020B0603030302020204"/>
              </a:rPr>
              <a:t>Même si les investissements importants dans les infrastructures, les travaux de construction ou les grands projets d'investissement ne relèvent pas du champ d'application des réseaux d'action URBACT, les actions menées peuvent contribuer à la </a:t>
            </a:r>
            <a:r>
              <a:rPr lang="fr-FR" sz="3600" dirty="0">
                <a:latin typeface="Core Sans C 45 Regular" panose="020B0603030302020204"/>
              </a:rPr>
              <a:t>préparation, à l'expérimentation ou à l'élaboration de futurs projets d'investissement</a:t>
            </a:r>
            <a:r>
              <a:rPr lang="fr-FR" sz="3600" b="0" dirty="0">
                <a:latin typeface="Core Sans C 45 Regular" panose="020B0603030302020204"/>
              </a:rPr>
              <a:t>.</a:t>
            </a:r>
            <a:endParaRPr lang="fr-FR" sz="3600" b="0" i="1" dirty="0">
              <a:latin typeface="Core Sans C 45 Regular" panose="020B0603030302020204"/>
            </a:endParaRPr>
          </a:p>
        </p:txBody>
      </p:sp>
      <p:pic>
        <p:nvPicPr>
          <p:cNvPr id="3" name="Image 2">
            <a:extLst>
              <a:ext uri="{FF2B5EF4-FFF2-40B4-BE49-F238E27FC236}">
                <a16:creationId xmlns:a16="http://schemas.microsoft.com/office/drawing/2014/main" id="{09E3E920-370A-4C5A-BBC4-316A771DF98A}"/>
              </a:ext>
            </a:extLst>
          </p:cNvPr>
          <p:cNvPicPr>
            <a:picLocks noChangeAspect="1"/>
          </p:cNvPicPr>
          <p:nvPr/>
        </p:nvPicPr>
        <p:blipFill>
          <a:blip r:embed="rId3"/>
          <a:stretch>
            <a:fillRect/>
          </a:stretch>
        </p:blipFill>
        <p:spPr>
          <a:xfrm>
            <a:off x="2394989" y="7701414"/>
            <a:ext cx="1972637" cy="2038833"/>
          </a:xfrm>
          <a:prstGeom prst="rect">
            <a:avLst/>
          </a:prstGeom>
        </p:spPr>
      </p:pic>
      <p:pic>
        <p:nvPicPr>
          <p:cNvPr id="7" name="Image 6">
            <a:extLst>
              <a:ext uri="{FF2B5EF4-FFF2-40B4-BE49-F238E27FC236}">
                <a16:creationId xmlns:a16="http://schemas.microsoft.com/office/drawing/2014/main" id="{6F4DAE5B-96C1-4793-AD15-209A4701B27C}"/>
              </a:ext>
            </a:extLst>
          </p:cNvPr>
          <p:cNvPicPr>
            <a:picLocks noChangeAspect="1"/>
          </p:cNvPicPr>
          <p:nvPr/>
        </p:nvPicPr>
        <p:blipFill>
          <a:blip r:embed="rId4"/>
          <a:stretch>
            <a:fillRect/>
          </a:stretch>
        </p:blipFill>
        <p:spPr>
          <a:xfrm>
            <a:off x="7498516" y="7607756"/>
            <a:ext cx="2895600" cy="2420540"/>
          </a:xfrm>
          <a:prstGeom prst="rect">
            <a:avLst/>
          </a:prstGeom>
        </p:spPr>
      </p:pic>
      <p:pic>
        <p:nvPicPr>
          <p:cNvPr id="8" name="Image 7">
            <a:extLst>
              <a:ext uri="{FF2B5EF4-FFF2-40B4-BE49-F238E27FC236}">
                <a16:creationId xmlns:a16="http://schemas.microsoft.com/office/drawing/2014/main" id="{E6C705D7-50F9-469F-8265-CDE0119977F1}"/>
              </a:ext>
            </a:extLst>
          </p:cNvPr>
          <p:cNvPicPr>
            <a:picLocks noChangeAspect="1"/>
          </p:cNvPicPr>
          <p:nvPr/>
        </p:nvPicPr>
        <p:blipFill>
          <a:blip r:embed="rId5"/>
          <a:stretch>
            <a:fillRect/>
          </a:stretch>
        </p:blipFill>
        <p:spPr>
          <a:xfrm>
            <a:off x="14236816" y="7556555"/>
            <a:ext cx="1701568" cy="2420540"/>
          </a:xfrm>
          <a:prstGeom prst="rect">
            <a:avLst/>
          </a:prstGeom>
        </p:spPr>
      </p:pic>
    </p:spTree>
    <p:extLst>
      <p:ext uri="{BB962C8B-B14F-4D97-AF65-F5344CB8AC3E}">
        <p14:creationId xmlns:p14="http://schemas.microsoft.com/office/powerpoint/2010/main" val="3761726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AFC465-E0FE-4BDA-8E8E-A85CE20FAE76}"/>
              </a:ext>
            </a:extLst>
          </p:cNvPr>
          <p:cNvSpPr>
            <a:spLocks noGrp="1"/>
          </p:cNvSpPr>
          <p:nvPr>
            <p:ph type="title"/>
          </p:nvPr>
        </p:nvSpPr>
        <p:spPr>
          <a:xfrm>
            <a:off x="1098877" y="510225"/>
            <a:ext cx="16471574" cy="867266"/>
          </a:xfrm>
        </p:spPr>
        <p:txBody>
          <a:bodyPr/>
          <a:lstStyle/>
          <a:p>
            <a:r>
              <a:rPr lang="fr-FR" sz="4000" dirty="0">
                <a:solidFill>
                  <a:schemeClr val="tx1"/>
                </a:solidFill>
              </a:rPr>
              <a:t>Bénéficiaires éligibles</a:t>
            </a:r>
          </a:p>
        </p:txBody>
      </p:sp>
      <p:sp>
        <p:nvSpPr>
          <p:cNvPr id="3" name="Espace réservé du texte 2">
            <a:extLst>
              <a:ext uri="{FF2B5EF4-FFF2-40B4-BE49-F238E27FC236}">
                <a16:creationId xmlns:a16="http://schemas.microsoft.com/office/drawing/2014/main" id="{C363BCC3-C66B-4984-9BDF-D62520A8C732}"/>
              </a:ext>
            </a:extLst>
          </p:cNvPr>
          <p:cNvSpPr>
            <a:spLocks noGrp="1"/>
          </p:cNvSpPr>
          <p:nvPr>
            <p:ph type="body" sz="quarter" idx="13"/>
          </p:nvPr>
        </p:nvSpPr>
        <p:spPr>
          <a:xfrm>
            <a:off x="1098876" y="1819637"/>
            <a:ext cx="8182284" cy="7957137"/>
          </a:xfrm>
        </p:spPr>
        <p:txBody>
          <a:bodyPr/>
          <a:lstStyle/>
          <a:p>
            <a:r>
              <a:rPr lang="fr-FR" sz="3200" dirty="0">
                <a:solidFill>
                  <a:srgbClr val="C70075"/>
                </a:solidFill>
                <a:latin typeface="Core Sans C 45 Regular" panose="020B0603030302020204" pitchFamily="34" charset="0"/>
              </a:rPr>
              <a:t>« Villes » :</a:t>
            </a:r>
          </a:p>
          <a:p>
            <a:pPr marL="365126" indent="-365126">
              <a:spcAft>
                <a:spcPts val="1200"/>
              </a:spcAft>
              <a:buFont typeface="Arial" panose="020B0604020202020204" pitchFamily="34" charset="0"/>
              <a:buChar char="•"/>
            </a:pPr>
            <a:r>
              <a:rPr lang="fr-FR" sz="2400" dirty="0">
                <a:latin typeface="Core Sans C 45 Regular" panose="020B0603030302020204" pitchFamily="34" charset="0"/>
              </a:rPr>
              <a:t>Communes, villes, municipalités </a:t>
            </a:r>
          </a:p>
          <a:p>
            <a:pPr marL="365126" indent="-365126">
              <a:spcAft>
                <a:spcPts val="1200"/>
              </a:spcAft>
              <a:buFont typeface="Arial" panose="020B0604020202020204" pitchFamily="34" charset="0"/>
              <a:buChar char="•"/>
            </a:pPr>
            <a:r>
              <a:rPr lang="fr-FR" sz="2400" dirty="0">
                <a:latin typeface="Core Sans C 45 Regular" panose="020B0603030302020204" pitchFamily="34" charset="0"/>
              </a:rPr>
              <a:t>EPCI : métropoles, agglomérations, communautés de communes, etc.</a:t>
            </a:r>
          </a:p>
          <a:p>
            <a:pPr marL="365126" indent="-365126">
              <a:spcAft>
                <a:spcPts val="1200"/>
              </a:spcAft>
              <a:buFont typeface="Arial" panose="020B0604020202020204" pitchFamily="34" charset="0"/>
              <a:buChar char="•"/>
            </a:pPr>
            <a:r>
              <a:rPr lang="fr-FR" sz="2400" dirty="0">
                <a:latin typeface="Core Sans C 45 Regular" panose="020B0603030302020204" pitchFamily="34" charset="0"/>
              </a:rPr>
              <a:t>Organismes locaux publics ou semi-publics créés par la CT</a:t>
            </a:r>
          </a:p>
          <a:p>
            <a:pPr marL="365126" indent="-365126">
              <a:spcAft>
                <a:spcPts val="1200"/>
              </a:spcAft>
              <a:buFont typeface="Arial" panose="020B0604020202020204" pitchFamily="34" charset="0"/>
              <a:buChar char="•"/>
            </a:pPr>
            <a:r>
              <a:rPr lang="fr-FR" sz="2400" dirty="0">
                <a:latin typeface="Core Sans C 45 Regular" panose="020B0603030302020204" pitchFamily="34" charset="0"/>
              </a:rPr>
              <a:t>Niveaux de gouvernement infra-municipaux</a:t>
            </a:r>
            <a:r>
              <a:rPr lang="fr-FR" sz="2400" b="0" dirty="0">
                <a:latin typeface="Core Sans C 45 Regular" panose="020B0603030302020204" pitchFamily="34" charset="0"/>
              </a:rPr>
              <a:t>, tels que les arrondissements</a:t>
            </a:r>
          </a:p>
          <a:p>
            <a:pPr>
              <a:spcAft>
                <a:spcPts val="1200"/>
              </a:spcAft>
            </a:pPr>
            <a:r>
              <a:rPr lang="fr-FR" sz="2800" i="1" dirty="0">
                <a:solidFill>
                  <a:srgbClr val="FF0000"/>
                </a:solidFill>
                <a:latin typeface="Core Sans C 45 Regular" panose="020B0603030302020204" pitchFamily="34" charset="0"/>
              </a:rPr>
              <a:t>Aucune limitation en termes de tailles et d’habitants !</a:t>
            </a:r>
          </a:p>
          <a:p>
            <a:pPr>
              <a:spcAft>
                <a:spcPts val="1200"/>
              </a:spcAft>
            </a:pPr>
            <a:r>
              <a:rPr lang="fr-FR" sz="2800" dirty="0">
                <a:solidFill>
                  <a:srgbClr val="C70075"/>
                </a:solidFill>
                <a:latin typeface="Core Sans C 45 Regular" panose="020B0603030302020204" pitchFamily="34" charset="0"/>
              </a:rPr>
              <a:t>« NON - Villes » :</a:t>
            </a:r>
          </a:p>
          <a:p>
            <a:pPr marL="342900" indent="-342900">
              <a:spcBef>
                <a:spcPts val="0"/>
              </a:spcBef>
              <a:spcAft>
                <a:spcPts val="1200"/>
              </a:spcAft>
              <a:buFont typeface="Arial" panose="020B0604020202020204" pitchFamily="34" charset="0"/>
              <a:buChar char="•"/>
            </a:pPr>
            <a:r>
              <a:rPr lang="fr-FR" sz="2400" dirty="0">
                <a:latin typeface="Core Sans C 45 Regular" panose="020B0603030302020204" pitchFamily="34" charset="0"/>
              </a:rPr>
              <a:t>Les autorités locales, régionales et nationales sur les questions urbaines </a:t>
            </a:r>
            <a:r>
              <a:rPr lang="fr-FR" sz="2400" b="0" dirty="0">
                <a:latin typeface="Core Sans C 45 Regular" panose="020B0603030302020204" pitchFamily="34" charset="0"/>
              </a:rPr>
              <a:t>(ex. départements)</a:t>
            </a:r>
          </a:p>
          <a:p>
            <a:pPr marL="342900" indent="-342900">
              <a:spcBef>
                <a:spcPts val="0"/>
              </a:spcBef>
              <a:spcAft>
                <a:spcPts val="1200"/>
              </a:spcAft>
              <a:buFont typeface="Arial" panose="020B0604020202020204" pitchFamily="34" charset="0"/>
              <a:buChar char="•"/>
            </a:pPr>
            <a:r>
              <a:rPr lang="fr-FR" sz="2400" dirty="0">
                <a:latin typeface="Core Sans C 45 Regular" panose="020B0603030302020204" pitchFamily="34" charset="0"/>
              </a:rPr>
              <a:t>Les universités et les centres de recherches sur les questions urbaines</a:t>
            </a:r>
          </a:p>
          <a:p>
            <a:pPr marL="342900" indent="-342900">
              <a:spcBef>
                <a:spcPts val="0"/>
              </a:spcBef>
              <a:spcAft>
                <a:spcPts val="1200"/>
              </a:spcAft>
              <a:buFont typeface="Arial" panose="020B0604020202020204" pitchFamily="34" charset="0"/>
              <a:buChar char="•"/>
            </a:pPr>
            <a:r>
              <a:rPr lang="fr-FR" sz="2400" dirty="0">
                <a:latin typeface="Core Sans C 45 Regular" panose="020B0603030302020204" pitchFamily="34" charset="0"/>
              </a:rPr>
              <a:t>Les autorités de gestion de la politique de cohésion et des fonds de solidarité de l’UE</a:t>
            </a:r>
          </a:p>
        </p:txBody>
      </p:sp>
      <p:sp>
        <p:nvSpPr>
          <p:cNvPr id="4" name="Espace réservé du texte 3">
            <a:extLst>
              <a:ext uri="{FF2B5EF4-FFF2-40B4-BE49-F238E27FC236}">
                <a16:creationId xmlns:a16="http://schemas.microsoft.com/office/drawing/2014/main" id="{2A0D7F3F-EDA1-482A-9B80-5A5B5AF3E4C2}"/>
              </a:ext>
            </a:extLst>
          </p:cNvPr>
          <p:cNvSpPr>
            <a:spLocks noGrp="1"/>
          </p:cNvSpPr>
          <p:nvPr>
            <p:ph type="body" sz="quarter" idx="14"/>
          </p:nvPr>
        </p:nvSpPr>
        <p:spPr>
          <a:xfrm>
            <a:off x="9773643" y="1819639"/>
            <a:ext cx="7778750" cy="3917814"/>
          </a:xfrm>
        </p:spPr>
        <p:txBody>
          <a:bodyPr/>
          <a:lstStyle/>
          <a:p>
            <a:r>
              <a:rPr lang="fr-FR" sz="3200" u="sng" dirty="0">
                <a:solidFill>
                  <a:srgbClr val="C70075"/>
                </a:solidFill>
                <a:latin typeface="Core Sans C 45 Regular" panose="020B0603030302020204" pitchFamily="34" charset="0"/>
              </a:rPr>
              <a:t>Institutions des :</a:t>
            </a:r>
          </a:p>
          <a:p>
            <a:pPr marL="549276" indent="-549276">
              <a:buFont typeface="+mj-lt"/>
              <a:buAutoNum type="arabicPeriod"/>
            </a:pPr>
            <a:r>
              <a:rPr lang="fr-FR" sz="2800" dirty="0">
                <a:latin typeface="Core Sans C 45 Regular" panose="020B0603030302020204" pitchFamily="34" charset="0"/>
              </a:rPr>
              <a:t>27 États membres de l’UE</a:t>
            </a:r>
          </a:p>
          <a:p>
            <a:pPr marL="549276" indent="-549276">
              <a:buFont typeface="+mj-lt"/>
              <a:buAutoNum type="arabicPeriod"/>
            </a:pPr>
            <a:r>
              <a:rPr lang="fr-FR" sz="2800" dirty="0">
                <a:latin typeface="Core Sans C 45 Regular" panose="020B0603030302020204" pitchFamily="34" charset="0"/>
              </a:rPr>
              <a:t>États partenaires </a:t>
            </a:r>
            <a:r>
              <a:rPr lang="fr-FR" sz="2800" b="0" dirty="0">
                <a:latin typeface="Core Sans C 45 Regular" panose="020B0603030302020204" pitchFamily="34" charset="0"/>
              </a:rPr>
              <a:t>(Suisse et Norvège)</a:t>
            </a:r>
          </a:p>
          <a:p>
            <a:pPr marL="549276" indent="-549276">
              <a:buFont typeface="+mj-lt"/>
              <a:buAutoNum type="arabicPeriod"/>
            </a:pPr>
            <a:r>
              <a:rPr lang="fr-FR" sz="2800" dirty="0">
                <a:latin typeface="Core Sans C 45 Regular" panose="020B0603030302020204" pitchFamily="34" charset="0"/>
              </a:rPr>
              <a:t>Pays IPA </a:t>
            </a:r>
            <a:r>
              <a:rPr lang="fr-FR" sz="2800" b="0" dirty="0">
                <a:latin typeface="Core Sans C 45 Regular" panose="020B0603030302020204" pitchFamily="34" charset="0"/>
              </a:rPr>
              <a:t>(Albanie, Bosnie-Herzégovine, Monténégro, Macédoine du Nord et Serbie)</a:t>
            </a:r>
          </a:p>
          <a:p>
            <a:pPr marL="549276" indent="-549276">
              <a:buFont typeface="+mj-lt"/>
              <a:buAutoNum type="arabicPeriod"/>
            </a:pPr>
            <a:r>
              <a:rPr lang="fr-FR" sz="2800" dirty="0">
                <a:latin typeface="Core Sans C 45 Regular" panose="020B0603030302020204" pitchFamily="34" charset="0"/>
              </a:rPr>
              <a:t>Pays NDICI </a:t>
            </a:r>
            <a:r>
              <a:rPr lang="fr-FR" sz="2800" b="0" dirty="0">
                <a:latin typeface="Core Sans C 45 Regular" panose="020B0603030302020204" pitchFamily="34" charset="0"/>
              </a:rPr>
              <a:t>(Ukraine et Moldavie)</a:t>
            </a:r>
          </a:p>
        </p:txBody>
      </p:sp>
      <p:sp>
        <p:nvSpPr>
          <p:cNvPr id="7" name="TextBox 6">
            <a:extLst>
              <a:ext uri="{FF2B5EF4-FFF2-40B4-BE49-F238E27FC236}">
                <a16:creationId xmlns:a16="http://schemas.microsoft.com/office/drawing/2014/main" id="{2151A385-31F1-462D-BAD8-09CA06D7CC09}"/>
              </a:ext>
            </a:extLst>
          </p:cNvPr>
          <p:cNvSpPr txBox="1"/>
          <p:nvPr/>
        </p:nvSpPr>
        <p:spPr>
          <a:xfrm>
            <a:off x="10154969" y="5955400"/>
            <a:ext cx="7415482" cy="2062103"/>
          </a:xfrm>
          <a:prstGeom prst="rect">
            <a:avLst/>
          </a:prstGeom>
          <a:noFill/>
          <a:ln>
            <a:solidFill>
              <a:srgbClr val="C60075"/>
            </a:solidFill>
          </a:ln>
        </p:spPr>
        <p:txBody>
          <a:bodyPr wrap="square" rtlCol="0">
            <a:spAutoFit/>
          </a:bodyPr>
          <a:lstStyle/>
          <a:p>
            <a:r>
              <a:rPr lang="fr-FR" sz="3200" b="1" dirty="0">
                <a:solidFill>
                  <a:srgbClr val="FF917F"/>
                </a:solidFill>
                <a:latin typeface="Core Sans C 45 Regular" panose="020B0603030302020204" pitchFamily="34" charset="0"/>
              </a:rPr>
              <a:t>Si vous avez des doutes quant à l'éligibilité d'un partenaire potentiel, contactez :</a:t>
            </a:r>
          </a:p>
          <a:p>
            <a:pPr marL="457200" indent="-457200">
              <a:buFont typeface="Wingdings" panose="05000000000000000000" pitchFamily="2" charset="2"/>
              <a:buChar char="à"/>
            </a:pPr>
            <a:r>
              <a:rPr lang="en-GB" sz="3200" b="1" dirty="0" err="1">
                <a:solidFill>
                  <a:srgbClr val="164194"/>
                </a:solidFill>
                <a:latin typeface="Core Sans C 45 Regular" panose="020B0603030302020204" pitchFamily="34" charset="0"/>
              </a:rPr>
              <a:t>Secrétariat</a:t>
            </a:r>
            <a:r>
              <a:rPr lang="en-GB" sz="3200" b="1" dirty="0">
                <a:solidFill>
                  <a:srgbClr val="164194"/>
                </a:solidFill>
                <a:latin typeface="Core Sans C 45 Regular" panose="020B0603030302020204" pitchFamily="34" charset="0"/>
              </a:rPr>
              <a:t> : </a:t>
            </a:r>
            <a:r>
              <a:rPr lang="en-GB" sz="3200" b="1" dirty="0">
                <a:solidFill>
                  <a:srgbClr val="164194"/>
                </a:solidFill>
                <a:latin typeface="Core Sans C 45 Regular" panose="020B0603030302020204" pitchFamily="34" charset="0"/>
                <a:hlinkClick r:id="rId3"/>
              </a:rPr>
              <a:t>AN@urbact.eu</a:t>
            </a:r>
            <a:endParaRPr lang="en-GB" sz="3200" b="1" dirty="0">
              <a:solidFill>
                <a:srgbClr val="164194"/>
              </a:solidFill>
              <a:latin typeface="Core Sans C 45 Regular" panose="020B0603030302020204" pitchFamily="34" charset="0"/>
            </a:endParaRPr>
          </a:p>
          <a:p>
            <a:pPr marL="457200" indent="-457200">
              <a:buFont typeface="Wingdings" panose="05000000000000000000" pitchFamily="2" charset="2"/>
              <a:buChar char="à"/>
            </a:pPr>
            <a:r>
              <a:rPr lang="en-GB" sz="3200" b="1" dirty="0">
                <a:solidFill>
                  <a:srgbClr val="164194"/>
                </a:solidFill>
                <a:latin typeface="Core Sans C 45 Regular" panose="020B0603030302020204" pitchFamily="34" charset="0"/>
              </a:rPr>
              <a:t>PCN : </a:t>
            </a:r>
            <a:r>
              <a:rPr lang="en-GB" sz="3200" b="1" dirty="0">
                <a:solidFill>
                  <a:srgbClr val="164194"/>
                </a:solidFill>
                <a:latin typeface="Core Sans C 45 Regular" panose="020B0603030302020204" pitchFamily="34" charset="0"/>
                <a:hlinkClick r:id="rId4"/>
              </a:rPr>
              <a:t>lauryn.pignarre@anct.gouv.fr</a:t>
            </a:r>
            <a:r>
              <a:rPr lang="en-GB" sz="3200" b="1" dirty="0">
                <a:solidFill>
                  <a:srgbClr val="164194"/>
                </a:solidFill>
                <a:latin typeface="Core Sans C 45 Regular" panose="020B0603030302020204" pitchFamily="34" charset="0"/>
              </a:rPr>
              <a:t> </a:t>
            </a:r>
          </a:p>
        </p:txBody>
      </p:sp>
      <p:pic>
        <p:nvPicPr>
          <p:cNvPr id="6" name="Image 5">
            <a:extLst>
              <a:ext uri="{FF2B5EF4-FFF2-40B4-BE49-F238E27FC236}">
                <a16:creationId xmlns:a16="http://schemas.microsoft.com/office/drawing/2014/main" id="{44AA8B0E-2441-46E7-917E-3A5186A650F1}"/>
              </a:ext>
            </a:extLst>
          </p:cNvPr>
          <p:cNvPicPr>
            <a:picLocks noChangeAspect="1"/>
          </p:cNvPicPr>
          <p:nvPr/>
        </p:nvPicPr>
        <p:blipFill>
          <a:blip r:embed="rId5"/>
          <a:stretch>
            <a:fillRect/>
          </a:stretch>
        </p:blipFill>
        <p:spPr>
          <a:xfrm>
            <a:off x="306760" y="5737453"/>
            <a:ext cx="599265" cy="610095"/>
          </a:xfrm>
          <a:prstGeom prst="rect">
            <a:avLst/>
          </a:prstGeom>
        </p:spPr>
      </p:pic>
      <p:sp>
        <p:nvSpPr>
          <p:cNvPr id="8" name="Ellipse 7">
            <a:extLst>
              <a:ext uri="{FF2B5EF4-FFF2-40B4-BE49-F238E27FC236}">
                <a16:creationId xmlns:a16="http://schemas.microsoft.com/office/drawing/2014/main" id="{3598E76C-47AA-4081-935E-923A10E81FC1}"/>
              </a:ext>
            </a:extLst>
          </p:cNvPr>
          <p:cNvSpPr/>
          <p:nvPr/>
        </p:nvSpPr>
        <p:spPr>
          <a:xfrm rot="519683">
            <a:off x="7695716" y="6606986"/>
            <a:ext cx="1784716" cy="758929"/>
          </a:xfrm>
          <a:prstGeom prst="ellipse">
            <a:avLst/>
          </a:prstGeom>
          <a:solidFill>
            <a:srgbClr val="A7BCE3"/>
          </a:solidFill>
          <a:ln>
            <a:solidFill>
              <a:srgbClr val="A7BC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fr-FR"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 seul par réseau</a:t>
            </a:r>
          </a:p>
        </p:txBody>
      </p:sp>
    </p:spTree>
    <p:extLst>
      <p:ext uri="{BB962C8B-B14F-4D97-AF65-F5344CB8AC3E}">
        <p14:creationId xmlns:p14="http://schemas.microsoft.com/office/powerpoint/2010/main" val="161150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FB3559-EEE2-4135-BCD1-008074D4905A}"/>
              </a:ext>
            </a:extLst>
          </p:cNvPr>
          <p:cNvSpPr>
            <a:spLocks noGrp="1"/>
          </p:cNvSpPr>
          <p:nvPr>
            <p:ph type="title"/>
          </p:nvPr>
        </p:nvSpPr>
        <p:spPr>
          <a:xfrm>
            <a:off x="2743200" y="495300"/>
            <a:ext cx="14941142" cy="1970630"/>
          </a:xfrm>
        </p:spPr>
        <p:txBody>
          <a:bodyPr/>
          <a:lstStyle/>
          <a:p>
            <a:r>
              <a:rPr lang="fr-FR" dirty="0"/>
              <a:t>Qui est présent aujourd’hui ?</a:t>
            </a:r>
          </a:p>
        </p:txBody>
      </p:sp>
      <p:sp>
        <p:nvSpPr>
          <p:cNvPr id="3" name="Espace réservé du texte 2">
            <a:extLst>
              <a:ext uri="{FF2B5EF4-FFF2-40B4-BE49-F238E27FC236}">
                <a16:creationId xmlns:a16="http://schemas.microsoft.com/office/drawing/2014/main" id="{6618542A-4320-4077-9E59-A04EF825558D}"/>
              </a:ext>
            </a:extLst>
          </p:cNvPr>
          <p:cNvSpPr>
            <a:spLocks noGrp="1"/>
          </p:cNvSpPr>
          <p:nvPr>
            <p:ph type="body" idx="1"/>
          </p:nvPr>
        </p:nvSpPr>
        <p:spPr>
          <a:xfrm>
            <a:off x="1981200" y="3162300"/>
            <a:ext cx="14941140" cy="4870320"/>
          </a:xfrm>
        </p:spPr>
        <p:txBody>
          <a:bodyPr/>
          <a:lstStyle/>
          <a:p>
            <a:r>
              <a:rPr lang="fr-FR" sz="5400" dirty="0"/>
              <a:t>Une question apparaitra sur votre écran :</a:t>
            </a:r>
          </a:p>
          <a:p>
            <a:pPr marL="857250" indent="-857250">
              <a:buFont typeface="Wingdings" panose="05000000000000000000" pitchFamily="2" charset="2"/>
              <a:buChar char="ü"/>
            </a:pPr>
            <a:r>
              <a:rPr lang="fr-FR" sz="5400" dirty="0"/>
              <a:t>A quel type d’organisation appartenez-vous ?</a:t>
            </a:r>
          </a:p>
        </p:txBody>
      </p:sp>
    </p:spTree>
    <p:extLst>
      <p:ext uri="{BB962C8B-B14F-4D97-AF65-F5344CB8AC3E}">
        <p14:creationId xmlns:p14="http://schemas.microsoft.com/office/powerpoint/2010/main" val="1691804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D5C2AE6-071F-4CC7-A2E2-F371FE598BAD}"/>
              </a:ext>
            </a:extLst>
          </p:cNvPr>
          <p:cNvSpPr>
            <a:spLocks noGrp="1"/>
          </p:cNvSpPr>
          <p:nvPr>
            <p:ph type="title"/>
          </p:nvPr>
        </p:nvSpPr>
        <p:spPr/>
        <p:txBody>
          <a:bodyPr/>
          <a:lstStyle/>
          <a:p>
            <a:r>
              <a:rPr lang="fr-FR" sz="4000" dirty="0">
                <a:solidFill>
                  <a:schemeClr val="tx1"/>
                </a:solidFill>
              </a:rPr>
              <a:t> Quelles sont les priorités thématiques ?</a:t>
            </a:r>
          </a:p>
        </p:txBody>
      </p:sp>
      <p:sp>
        <p:nvSpPr>
          <p:cNvPr id="4" name="Espace réservé du texte 3">
            <a:extLst>
              <a:ext uri="{FF2B5EF4-FFF2-40B4-BE49-F238E27FC236}">
                <a16:creationId xmlns:a16="http://schemas.microsoft.com/office/drawing/2014/main" id="{760F4B0D-F4B0-4801-806E-8C58A009DE40}"/>
              </a:ext>
            </a:extLst>
          </p:cNvPr>
          <p:cNvSpPr>
            <a:spLocks noGrp="1"/>
          </p:cNvSpPr>
          <p:nvPr>
            <p:ph type="body" sz="quarter" idx="14"/>
          </p:nvPr>
        </p:nvSpPr>
        <p:spPr>
          <a:xfrm>
            <a:off x="1266614" y="1718483"/>
            <a:ext cx="15754772" cy="1136438"/>
          </a:xfrm>
        </p:spPr>
        <p:txBody>
          <a:bodyPr/>
          <a:lstStyle/>
          <a:p>
            <a:pPr algn="ctr"/>
            <a:r>
              <a:rPr lang="fr-FR" sz="4001" dirty="0">
                <a:latin typeface="Core Sans C 45 Regular" panose="020B0603030302020204"/>
              </a:rPr>
              <a:t>Toutes les thématiques touchant les politiques publiques locales en lien avec les enjeux urbains</a:t>
            </a:r>
          </a:p>
        </p:txBody>
      </p:sp>
      <p:pic>
        <p:nvPicPr>
          <p:cNvPr id="8" name="Image 7">
            <a:extLst>
              <a:ext uri="{FF2B5EF4-FFF2-40B4-BE49-F238E27FC236}">
                <a16:creationId xmlns:a16="http://schemas.microsoft.com/office/drawing/2014/main" id="{E484D732-BB4D-4504-9019-0CE131F1A5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791" y="3703447"/>
            <a:ext cx="1249366" cy="1242648"/>
          </a:xfrm>
          <a:prstGeom prst="rect">
            <a:avLst/>
          </a:prstGeom>
        </p:spPr>
      </p:pic>
      <p:pic>
        <p:nvPicPr>
          <p:cNvPr id="10" name="Image 9">
            <a:extLst>
              <a:ext uri="{FF2B5EF4-FFF2-40B4-BE49-F238E27FC236}">
                <a16:creationId xmlns:a16="http://schemas.microsoft.com/office/drawing/2014/main" id="{854ADC77-183E-471C-BC0A-4F6C0CB939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5666" y="3703447"/>
            <a:ext cx="1249366" cy="1237627"/>
          </a:xfrm>
          <a:prstGeom prst="rect">
            <a:avLst/>
          </a:prstGeom>
        </p:spPr>
      </p:pic>
      <p:pic>
        <p:nvPicPr>
          <p:cNvPr id="12" name="Image 11">
            <a:extLst>
              <a:ext uri="{FF2B5EF4-FFF2-40B4-BE49-F238E27FC236}">
                <a16:creationId xmlns:a16="http://schemas.microsoft.com/office/drawing/2014/main" id="{D126EC9A-3703-4776-BBCB-AE713C5752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311705" y="3703448"/>
            <a:ext cx="1394414" cy="1242648"/>
          </a:xfrm>
          <a:prstGeom prst="rect">
            <a:avLst/>
          </a:prstGeom>
        </p:spPr>
      </p:pic>
      <p:pic>
        <p:nvPicPr>
          <p:cNvPr id="14" name="Image 13">
            <a:extLst>
              <a:ext uri="{FF2B5EF4-FFF2-40B4-BE49-F238E27FC236}">
                <a16:creationId xmlns:a16="http://schemas.microsoft.com/office/drawing/2014/main" id="{9DF60E16-1746-4D95-AE9B-910A228E4F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56991" y="6343261"/>
            <a:ext cx="1434139" cy="1426439"/>
          </a:xfrm>
          <a:prstGeom prst="rect">
            <a:avLst/>
          </a:prstGeom>
        </p:spPr>
      </p:pic>
      <p:pic>
        <p:nvPicPr>
          <p:cNvPr id="16" name="Image 15">
            <a:extLst>
              <a:ext uri="{FF2B5EF4-FFF2-40B4-BE49-F238E27FC236}">
                <a16:creationId xmlns:a16="http://schemas.microsoft.com/office/drawing/2014/main" id="{B5E494A6-A3CF-41BD-8022-4885E0B8C8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13209" y="6334056"/>
            <a:ext cx="1430290" cy="1426439"/>
          </a:xfrm>
          <a:prstGeom prst="rect">
            <a:avLst/>
          </a:prstGeom>
        </p:spPr>
      </p:pic>
      <p:sp>
        <p:nvSpPr>
          <p:cNvPr id="17" name="Espace réservé du texte 3">
            <a:extLst>
              <a:ext uri="{FF2B5EF4-FFF2-40B4-BE49-F238E27FC236}">
                <a16:creationId xmlns:a16="http://schemas.microsoft.com/office/drawing/2014/main" id="{4AB897C9-5EB4-440F-BA68-70A4467EE1BD}"/>
              </a:ext>
            </a:extLst>
          </p:cNvPr>
          <p:cNvSpPr txBox="1">
            <a:spLocks/>
          </p:cNvSpPr>
          <p:nvPr/>
        </p:nvSpPr>
        <p:spPr>
          <a:xfrm>
            <a:off x="122397" y="5167098"/>
            <a:ext cx="2507307" cy="1175119"/>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1200"/>
              </a:spcBef>
              <a:defRPr/>
            </a:pPr>
            <a:r>
              <a:rPr lang="fr-FR" b="0" dirty="0">
                <a:solidFill>
                  <a:srgbClr val="C70075"/>
                </a:solidFill>
                <a:latin typeface="Core Sans C 45 Regular" panose="020B0603030302020204"/>
              </a:rPr>
              <a:t>Transition écologique</a:t>
            </a:r>
          </a:p>
        </p:txBody>
      </p:sp>
      <p:sp>
        <p:nvSpPr>
          <p:cNvPr id="18" name="Espace réservé du texte 3">
            <a:extLst>
              <a:ext uri="{FF2B5EF4-FFF2-40B4-BE49-F238E27FC236}">
                <a16:creationId xmlns:a16="http://schemas.microsoft.com/office/drawing/2014/main" id="{26AC4EEB-41D5-473E-9C60-072251B1D957}"/>
              </a:ext>
            </a:extLst>
          </p:cNvPr>
          <p:cNvSpPr txBox="1">
            <a:spLocks/>
          </p:cNvSpPr>
          <p:nvPr/>
        </p:nvSpPr>
        <p:spPr>
          <a:xfrm>
            <a:off x="2167837" y="5167098"/>
            <a:ext cx="3773238" cy="1364052"/>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b="0" dirty="0">
                <a:solidFill>
                  <a:srgbClr val="C70075"/>
                </a:solidFill>
                <a:latin typeface="Core Sans C 45 Regular" panose="020B0603030302020204"/>
              </a:rPr>
              <a:t>Égalité </a:t>
            </a:r>
          </a:p>
          <a:p>
            <a:pPr algn="ctr" defTabSz="1371566">
              <a:spcBef>
                <a:spcPts val="0"/>
              </a:spcBef>
              <a:defRPr/>
            </a:pPr>
            <a:r>
              <a:rPr lang="fr-FR" b="0" dirty="0">
                <a:solidFill>
                  <a:srgbClr val="C70075"/>
                </a:solidFill>
                <a:latin typeface="Core Sans C 45 Regular" panose="020B0603030302020204"/>
              </a:rPr>
              <a:t>femmes-hommes</a:t>
            </a:r>
          </a:p>
        </p:txBody>
      </p:sp>
      <p:sp>
        <p:nvSpPr>
          <p:cNvPr id="19" name="Espace réservé du texte 3">
            <a:extLst>
              <a:ext uri="{FF2B5EF4-FFF2-40B4-BE49-F238E27FC236}">
                <a16:creationId xmlns:a16="http://schemas.microsoft.com/office/drawing/2014/main" id="{1E27C648-C130-48CD-95A0-036C62C0FDCD}"/>
              </a:ext>
            </a:extLst>
          </p:cNvPr>
          <p:cNvSpPr txBox="1">
            <a:spLocks/>
          </p:cNvSpPr>
          <p:nvPr/>
        </p:nvSpPr>
        <p:spPr>
          <a:xfrm>
            <a:off x="5199089" y="5162076"/>
            <a:ext cx="2768748" cy="1136438"/>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1200"/>
              </a:spcBef>
              <a:defRPr/>
            </a:pPr>
            <a:r>
              <a:rPr lang="fr-FR" b="0" dirty="0">
                <a:solidFill>
                  <a:srgbClr val="C70075"/>
                </a:solidFill>
                <a:latin typeface="Core Sans C 45 Regular" panose="020B0603030302020204"/>
              </a:rPr>
              <a:t>Transition numérique</a:t>
            </a:r>
          </a:p>
        </p:txBody>
      </p:sp>
      <p:sp>
        <p:nvSpPr>
          <p:cNvPr id="21" name="Espace réservé du texte 3">
            <a:extLst>
              <a:ext uri="{FF2B5EF4-FFF2-40B4-BE49-F238E27FC236}">
                <a16:creationId xmlns:a16="http://schemas.microsoft.com/office/drawing/2014/main" id="{0C5D9236-D2A8-411B-BBAC-0B56010B4ECE}"/>
              </a:ext>
            </a:extLst>
          </p:cNvPr>
          <p:cNvSpPr txBox="1">
            <a:spLocks/>
          </p:cNvSpPr>
          <p:nvPr/>
        </p:nvSpPr>
        <p:spPr>
          <a:xfrm>
            <a:off x="441735" y="7886491"/>
            <a:ext cx="3773238" cy="945565"/>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b="0" dirty="0">
                <a:latin typeface="Core Sans C 45 Regular" panose="020B0603030302020204"/>
              </a:rPr>
              <a:t>Aménagement et renouvellement urbain </a:t>
            </a:r>
          </a:p>
        </p:txBody>
      </p:sp>
      <p:sp>
        <p:nvSpPr>
          <p:cNvPr id="22" name="Espace réservé du texte 3">
            <a:extLst>
              <a:ext uri="{FF2B5EF4-FFF2-40B4-BE49-F238E27FC236}">
                <a16:creationId xmlns:a16="http://schemas.microsoft.com/office/drawing/2014/main" id="{CA23DC30-C98D-413B-A48A-3EA9EFC454C1}"/>
              </a:ext>
            </a:extLst>
          </p:cNvPr>
          <p:cNvSpPr txBox="1">
            <a:spLocks/>
          </p:cNvSpPr>
          <p:nvPr/>
        </p:nvSpPr>
        <p:spPr>
          <a:xfrm>
            <a:off x="4214973" y="8013474"/>
            <a:ext cx="2768748" cy="945565"/>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1200"/>
              </a:spcBef>
              <a:defRPr/>
            </a:pPr>
            <a:r>
              <a:rPr lang="fr-FR" b="0" dirty="0">
                <a:latin typeface="Core Sans C 45 Regular" panose="020B0603030302020204"/>
              </a:rPr>
              <a:t>Alimentation bio et durable</a:t>
            </a:r>
          </a:p>
        </p:txBody>
      </p:sp>
      <p:sp>
        <p:nvSpPr>
          <p:cNvPr id="15" name="Espace réservé du texte 3">
            <a:extLst>
              <a:ext uri="{FF2B5EF4-FFF2-40B4-BE49-F238E27FC236}">
                <a16:creationId xmlns:a16="http://schemas.microsoft.com/office/drawing/2014/main" id="{F4A3AFDA-7EAF-40A5-BAC5-67DC600A6F1C}"/>
              </a:ext>
            </a:extLst>
          </p:cNvPr>
          <p:cNvSpPr txBox="1">
            <a:spLocks/>
          </p:cNvSpPr>
          <p:nvPr/>
        </p:nvSpPr>
        <p:spPr>
          <a:xfrm>
            <a:off x="3387067" y="9106273"/>
            <a:ext cx="3773238" cy="472272"/>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b="0" dirty="0">
                <a:latin typeface="Core Sans C 45 Regular" panose="020B0603030302020204"/>
              </a:rPr>
              <a:t>Santé</a:t>
            </a:r>
          </a:p>
        </p:txBody>
      </p:sp>
      <p:sp>
        <p:nvSpPr>
          <p:cNvPr id="20" name="Espace réservé du texte 3">
            <a:extLst>
              <a:ext uri="{FF2B5EF4-FFF2-40B4-BE49-F238E27FC236}">
                <a16:creationId xmlns:a16="http://schemas.microsoft.com/office/drawing/2014/main" id="{CE847DDC-4991-4705-8A52-EC4ECB58592B}"/>
              </a:ext>
            </a:extLst>
          </p:cNvPr>
          <p:cNvSpPr txBox="1">
            <a:spLocks/>
          </p:cNvSpPr>
          <p:nvPr/>
        </p:nvSpPr>
        <p:spPr>
          <a:xfrm>
            <a:off x="456796" y="9300396"/>
            <a:ext cx="3773238" cy="638213"/>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b="0" dirty="0">
                <a:latin typeface="Core Sans C 45 Regular" panose="020B0603030302020204"/>
              </a:rPr>
              <a:t>Démocratie participative</a:t>
            </a:r>
          </a:p>
        </p:txBody>
      </p:sp>
      <p:sp>
        <p:nvSpPr>
          <p:cNvPr id="3" name="Rectangle 2">
            <a:extLst>
              <a:ext uri="{FF2B5EF4-FFF2-40B4-BE49-F238E27FC236}">
                <a16:creationId xmlns:a16="http://schemas.microsoft.com/office/drawing/2014/main" id="{92BC9D51-473B-47F4-8C78-78CBFB118E8B}"/>
              </a:ext>
            </a:extLst>
          </p:cNvPr>
          <p:cNvSpPr/>
          <p:nvPr/>
        </p:nvSpPr>
        <p:spPr>
          <a:xfrm>
            <a:off x="8871346" y="3756278"/>
            <a:ext cx="8836645" cy="6124754"/>
          </a:xfrm>
          <a:prstGeom prst="rect">
            <a:avLst/>
          </a:prstGeom>
          <a:ln>
            <a:solidFill>
              <a:srgbClr val="164194"/>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fr-FR" sz="2800" b="1" dirty="0">
                <a:solidFill>
                  <a:srgbClr val="C70075"/>
                </a:solidFill>
                <a:latin typeface="Core Sans C 45 Regular" panose="020B0603030302020204"/>
              </a:rPr>
              <a:t>Priorités de l’Agenda européen pour les villes :</a:t>
            </a:r>
          </a:p>
          <a:p>
            <a:endParaRPr lang="fr-FR" sz="2800" dirty="0">
              <a:solidFill>
                <a:srgbClr val="164194"/>
              </a:solidFill>
              <a:latin typeface="Core Sans C 45 Regular" panose="020B0603030302020204"/>
            </a:endParaRPr>
          </a:p>
          <a:p>
            <a:pPr marL="342900" indent="-342900">
              <a:buFont typeface="Wingdings" panose="05000000000000000000" pitchFamily="2" charset="2"/>
              <a:buChar char="ü"/>
            </a:pPr>
            <a:r>
              <a:rPr lang="fr-FR" sz="2800" dirty="0">
                <a:solidFill>
                  <a:srgbClr val="164194"/>
                </a:solidFill>
                <a:latin typeface="Core Sans C 45 Regular" panose="020B0603030302020204"/>
              </a:rPr>
              <a:t>Compétitivité, numérisation, innovation et investissement</a:t>
            </a:r>
          </a:p>
          <a:p>
            <a:pPr marL="342900" indent="-342900">
              <a:buFont typeface="Wingdings" panose="05000000000000000000" pitchFamily="2" charset="2"/>
              <a:buChar char="ü"/>
            </a:pPr>
            <a:r>
              <a:rPr lang="fr-FR" sz="2800" dirty="0">
                <a:solidFill>
                  <a:srgbClr val="164194"/>
                </a:solidFill>
                <a:latin typeface="Core Sans C 45 Regular" panose="020B0603030302020204"/>
              </a:rPr>
              <a:t>Inclusion sociale et égalité</a:t>
            </a:r>
          </a:p>
          <a:p>
            <a:pPr marL="342900" indent="-342900">
              <a:buFont typeface="Wingdings" panose="05000000000000000000" pitchFamily="2" charset="2"/>
              <a:buChar char="ü"/>
            </a:pPr>
            <a:r>
              <a:rPr lang="fr-FR" sz="2800" dirty="0">
                <a:solidFill>
                  <a:srgbClr val="164194"/>
                </a:solidFill>
                <a:latin typeface="Core Sans C 45 Regular" panose="020B0603030302020204"/>
              </a:rPr>
              <a:t>Sécurité publique et gestion des urgences</a:t>
            </a:r>
          </a:p>
          <a:p>
            <a:pPr marL="342900" indent="-342900">
              <a:buFont typeface="Wingdings" panose="05000000000000000000" pitchFamily="2" charset="2"/>
              <a:buChar char="ü"/>
            </a:pPr>
            <a:r>
              <a:rPr lang="fr-FR" sz="2800" dirty="0">
                <a:solidFill>
                  <a:srgbClr val="164194"/>
                </a:solidFill>
                <a:latin typeface="Core Sans C 45 Regular" panose="020B0603030302020204"/>
              </a:rPr>
              <a:t>Logements et bâtiments abordables, durables, inclusifs et de qualité décente</a:t>
            </a:r>
          </a:p>
          <a:p>
            <a:pPr marL="342900" indent="-342900">
              <a:buFont typeface="Wingdings" panose="05000000000000000000" pitchFamily="2" charset="2"/>
              <a:buChar char="ü"/>
            </a:pPr>
            <a:r>
              <a:rPr lang="fr-FR" sz="2800" dirty="0">
                <a:solidFill>
                  <a:srgbClr val="164194"/>
                </a:solidFill>
                <a:latin typeface="Core Sans C 45 Regular" panose="020B0603030302020204"/>
              </a:rPr>
              <a:t>Climat, environnement et énergie propre</a:t>
            </a:r>
          </a:p>
          <a:p>
            <a:pPr marL="342900" indent="-342900">
              <a:buFont typeface="Wingdings" panose="05000000000000000000" pitchFamily="2" charset="2"/>
              <a:buChar char="ü"/>
            </a:pPr>
            <a:r>
              <a:rPr lang="fr-FR" sz="2800" dirty="0">
                <a:solidFill>
                  <a:srgbClr val="164194"/>
                </a:solidFill>
                <a:latin typeface="Core Sans C 45 Regular" panose="020B0603030302020204"/>
              </a:rPr>
              <a:t>Mobilité</a:t>
            </a:r>
          </a:p>
          <a:p>
            <a:endParaRPr lang="fr-FR" sz="2800" dirty="0">
              <a:solidFill>
                <a:srgbClr val="164194"/>
              </a:solidFill>
              <a:latin typeface="Core Sans C 45 Regular" panose="020B0603030302020204"/>
            </a:endParaRPr>
          </a:p>
          <a:p>
            <a:r>
              <a:rPr lang="fr-FR" sz="2800" b="1" dirty="0">
                <a:solidFill>
                  <a:srgbClr val="C70075"/>
                </a:solidFill>
                <a:latin typeface="Core Sans C 45 Regular" panose="020B0603030302020204"/>
              </a:rPr>
              <a:t>New </a:t>
            </a:r>
            <a:r>
              <a:rPr lang="fr-FR" sz="2800" b="1" dirty="0" err="1">
                <a:solidFill>
                  <a:srgbClr val="C70075"/>
                </a:solidFill>
                <a:latin typeface="Core Sans C 45 Regular" panose="020B0603030302020204"/>
              </a:rPr>
              <a:t>European</a:t>
            </a:r>
            <a:r>
              <a:rPr lang="fr-FR" sz="2800" b="1" dirty="0">
                <a:solidFill>
                  <a:srgbClr val="C70075"/>
                </a:solidFill>
                <a:latin typeface="Core Sans C 45 Regular" panose="020B0603030302020204"/>
              </a:rPr>
              <a:t> Bauhaus, Agenda urbain pour l’UE, Nouvelle charte de Leipzig, Agenda territorial 2030…</a:t>
            </a:r>
          </a:p>
          <a:p>
            <a:endParaRPr lang="fr-FR" sz="2800" b="1" dirty="0">
              <a:solidFill>
                <a:srgbClr val="C70075"/>
              </a:solidFill>
              <a:latin typeface="Core Sans C 45 Regular" panose="020B0603030302020204"/>
            </a:endParaRPr>
          </a:p>
        </p:txBody>
      </p:sp>
      <p:sp>
        <p:nvSpPr>
          <p:cNvPr id="23" name="Espace réservé du texte 3">
            <a:extLst>
              <a:ext uri="{FF2B5EF4-FFF2-40B4-BE49-F238E27FC236}">
                <a16:creationId xmlns:a16="http://schemas.microsoft.com/office/drawing/2014/main" id="{969012D6-1808-4651-AE7C-65158BEAE038}"/>
              </a:ext>
            </a:extLst>
          </p:cNvPr>
          <p:cNvSpPr txBox="1">
            <a:spLocks/>
          </p:cNvSpPr>
          <p:nvPr/>
        </p:nvSpPr>
        <p:spPr>
          <a:xfrm>
            <a:off x="4902114" y="9357272"/>
            <a:ext cx="3773238" cy="472272"/>
          </a:xfrm>
          <a:prstGeom prst="rect">
            <a:avLst/>
          </a:prstGeom>
        </p:spPr>
        <p:txBody>
          <a:bodyPr vert="horz" lIns="0" tIns="0" rIns="0" bIns="0" rtlCol="0">
            <a:noAutofit/>
          </a:bodyPr>
          <a:lstStyle>
            <a:lvl1pPr marL="0" indent="0" algn="l" defTabSz="685800" rtl="0" eaLnBrk="1" latinLnBrk="0" hangingPunct="1">
              <a:lnSpc>
                <a:spcPct val="100000"/>
              </a:lnSpc>
              <a:spcBef>
                <a:spcPts val="600"/>
              </a:spcBef>
              <a:buFont typeface="Arial" panose="020B0604020202020204" pitchFamily="34" charset="0"/>
              <a:buNone/>
              <a:defRPr sz="2800" b="1" i="0" kern="1200">
                <a:solidFill>
                  <a:srgbClr val="164194"/>
                </a:solidFill>
                <a:latin typeface="Century Gothic" panose="020B0502020202020204" pitchFamily="34" charset="0"/>
                <a:ea typeface="+mn-ea"/>
                <a:cs typeface="+mn-cs"/>
              </a:defRPr>
            </a:lvl1pPr>
            <a:lvl2pPr marL="0" indent="0" algn="l" defTabSz="685800" rtl="0" eaLnBrk="1" latinLnBrk="0" hangingPunct="1">
              <a:lnSpc>
                <a:spcPct val="100000"/>
              </a:lnSpc>
              <a:spcBef>
                <a:spcPts val="600"/>
              </a:spcBef>
              <a:buFont typeface="Arial" panose="020B0604020202020204" pitchFamily="34" charset="0"/>
              <a:buNone/>
              <a:tabLst/>
              <a:defRPr sz="2400" b="0" i="0" kern="1200">
                <a:solidFill>
                  <a:srgbClr val="C60075"/>
                </a:solidFill>
                <a:latin typeface="Arial" panose="020B0604020202020204" pitchFamily="34" charset="0"/>
                <a:ea typeface="+mn-ea"/>
                <a:cs typeface="Arial" panose="020B0604020202020204" pitchFamily="34" charset="0"/>
              </a:defRPr>
            </a:lvl2pPr>
            <a:lvl3pPr marL="490538" indent="-265113" algn="l" defTabSz="685800" rtl="0" eaLnBrk="1" latinLnBrk="0" hangingPunct="1">
              <a:lnSpc>
                <a:spcPct val="100000"/>
              </a:lnSpc>
              <a:spcBef>
                <a:spcPts val="600"/>
              </a:spcBef>
              <a:buClr>
                <a:srgbClr val="164194"/>
              </a:buClr>
              <a:buSzPct val="90000"/>
              <a:buFont typeface=".PingFang SC Regular"/>
              <a:buChar char="◆"/>
              <a:tabLst/>
              <a:defRPr sz="2400" b="1" i="0" kern="1200">
                <a:solidFill>
                  <a:schemeClr val="tx1"/>
                </a:solidFill>
                <a:latin typeface="Arial" panose="020B0604020202020204" pitchFamily="34" charset="0"/>
                <a:ea typeface="+mn-ea"/>
                <a:cs typeface="Arial" panose="020B0604020202020204" pitchFamily="34" charset="0"/>
              </a:defRPr>
            </a:lvl3pPr>
            <a:lvl4pPr marL="492125" indent="-179388" algn="l" defTabSz="685800" rtl="0" eaLnBrk="1" latinLnBrk="0" hangingPunct="1">
              <a:lnSpc>
                <a:spcPct val="100000"/>
              </a:lnSpc>
              <a:spcBef>
                <a:spcPts val="600"/>
              </a:spcBef>
              <a:buClr>
                <a:srgbClr val="C60075"/>
              </a:buClr>
              <a:buSzPct val="100000"/>
              <a:buFont typeface="Adelle Sans Extrabold" pitchFamily="2" charset="77"/>
              <a:buChar char=")"/>
              <a:tabLst/>
              <a:defRPr sz="2400" b="1" i="0" kern="1200">
                <a:solidFill>
                  <a:schemeClr val="tx1"/>
                </a:solidFill>
                <a:latin typeface="Arial" panose="020B0604020202020204" pitchFamily="34" charset="0"/>
                <a:ea typeface="+mn-ea"/>
                <a:cs typeface="Arial" panose="020B0604020202020204" pitchFamily="34" charset="0"/>
              </a:defRPr>
            </a:lvl4pPr>
            <a:lvl5pPr marL="268288" indent="0" algn="l" defTabSz="685800" rtl="0" eaLnBrk="1" latinLnBrk="0" hangingPunct="1">
              <a:lnSpc>
                <a:spcPct val="100000"/>
              </a:lnSpc>
              <a:spcBef>
                <a:spcPts val="600"/>
              </a:spcBef>
              <a:buFont typeface="Arial" panose="020B0604020202020204" pitchFamily="34" charset="0"/>
              <a:buNone/>
              <a:tabLst/>
              <a:defRPr sz="2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defTabSz="1371566">
              <a:spcBef>
                <a:spcPts val="0"/>
              </a:spcBef>
              <a:defRPr/>
            </a:pPr>
            <a:r>
              <a:rPr lang="fr-FR" b="0" dirty="0">
                <a:latin typeface="Core Sans C 45 Regular" panose="020B0603030302020204"/>
              </a:rPr>
              <a:t>Jeunesse</a:t>
            </a:r>
          </a:p>
        </p:txBody>
      </p:sp>
    </p:spTree>
    <p:extLst>
      <p:ext uri="{BB962C8B-B14F-4D97-AF65-F5344CB8AC3E}">
        <p14:creationId xmlns:p14="http://schemas.microsoft.com/office/powerpoint/2010/main" val="10040841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F627F92-D08C-4916-85D1-58A65D67C924}"/>
              </a:ext>
            </a:extLst>
          </p:cNvPr>
          <p:cNvSpPr>
            <a:spLocks noGrp="1"/>
          </p:cNvSpPr>
          <p:nvPr>
            <p:ph type="title"/>
          </p:nvPr>
        </p:nvSpPr>
        <p:spPr>
          <a:xfrm>
            <a:off x="1062283" y="546753"/>
            <a:ext cx="16471574" cy="867266"/>
          </a:xfrm>
        </p:spPr>
        <p:txBody>
          <a:bodyPr/>
          <a:lstStyle/>
          <a:p>
            <a:r>
              <a:rPr lang="en-GB" dirty="0" err="1">
                <a:solidFill>
                  <a:schemeClr val="tx1"/>
                </a:solidFill>
              </a:rPr>
              <a:t>Partenariat</a:t>
            </a:r>
            <a:r>
              <a:rPr lang="en-GB" dirty="0">
                <a:solidFill>
                  <a:schemeClr val="tx1"/>
                </a:solidFill>
              </a:rPr>
              <a:t> : </a:t>
            </a:r>
            <a:r>
              <a:rPr lang="en-GB" dirty="0" err="1">
                <a:solidFill>
                  <a:schemeClr val="tx1"/>
                </a:solidFill>
              </a:rPr>
              <a:t>caractéristiques</a:t>
            </a:r>
            <a:r>
              <a:rPr lang="en-GB" dirty="0">
                <a:solidFill>
                  <a:schemeClr val="tx1"/>
                </a:solidFill>
              </a:rPr>
              <a:t> et </a:t>
            </a:r>
            <a:r>
              <a:rPr lang="en-GB" dirty="0" err="1">
                <a:solidFill>
                  <a:schemeClr val="tx1"/>
                </a:solidFill>
              </a:rPr>
              <a:t>critères</a:t>
            </a:r>
            <a:endParaRPr lang="en-GB" dirty="0">
              <a:solidFill>
                <a:schemeClr val="tx1"/>
              </a:solidFill>
            </a:endParaRPr>
          </a:p>
        </p:txBody>
      </p:sp>
      <p:sp>
        <p:nvSpPr>
          <p:cNvPr id="3" name="Espace réservé du texte 2">
            <a:extLst>
              <a:ext uri="{FF2B5EF4-FFF2-40B4-BE49-F238E27FC236}">
                <a16:creationId xmlns:a16="http://schemas.microsoft.com/office/drawing/2014/main" id="{F4CEE061-85AF-41A7-95E3-206607F16E5E}"/>
              </a:ext>
            </a:extLst>
          </p:cNvPr>
          <p:cNvSpPr>
            <a:spLocks noGrp="1"/>
          </p:cNvSpPr>
          <p:nvPr>
            <p:ph type="body" sz="quarter" idx="12"/>
          </p:nvPr>
        </p:nvSpPr>
        <p:spPr>
          <a:xfrm>
            <a:off x="676519" y="2098783"/>
            <a:ext cx="17316798" cy="5979470"/>
          </a:xfrm>
        </p:spPr>
        <p:txBody>
          <a:bodyPr/>
          <a:lstStyle/>
          <a:p>
            <a:pPr marL="571500" indent="-571500">
              <a:spcAft>
                <a:spcPts val="1200"/>
              </a:spcAft>
              <a:buFont typeface="Wingdings" panose="05000000000000000000" pitchFamily="2" charset="2"/>
              <a:buChar char="ü"/>
            </a:pPr>
            <a:r>
              <a:rPr lang="en-US" sz="3200" dirty="0">
                <a:latin typeface="Core Sans C 45 Regular" panose="020B0603030302020204" pitchFamily="34" charset="0"/>
              </a:rPr>
              <a:t>Entre 6 et 8 </a:t>
            </a:r>
            <a:r>
              <a:rPr lang="en-US" sz="3200" dirty="0" err="1">
                <a:latin typeface="Core Sans C 45 Regular" panose="020B0603030302020204" pitchFamily="34" charset="0"/>
              </a:rPr>
              <a:t>partenaires</a:t>
            </a:r>
            <a:r>
              <a:rPr lang="en-US" sz="3200" dirty="0">
                <a:latin typeface="Core Sans C 45 Regular" panose="020B0603030302020204" pitchFamily="34" charset="0"/>
              </a:rPr>
              <a:t> </a:t>
            </a:r>
            <a:r>
              <a:rPr lang="en-US" sz="3200" b="0" dirty="0">
                <a:latin typeface="Core Sans C 45 Regular" panose="020B0603030302020204" pitchFamily="34" charset="0"/>
              </a:rPr>
              <a:t>;</a:t>
            </a:r>
          </a:p>
          <a:p>
            <a:pPr marL="571500" indent="-571500">
              <a:spcAft>
                <a:spcPts val="1200"/>
              </a:spcAft>
              <a:buFont typeface="Wingdings" panose="05000000000000000000" pitchFamily="2" charset="2"/>
              <a:buChar char="ü"/>
            </a:pPr>
            <a:r>
              <a:rPr lang="fr-FR" sz="3200" b="0" dirty="0">
                <a:latin typeface="Core Sans C 45 Regular" panose="020B0603030302020204" pitchFamily="34" charset="0"/>
              </a:rPr>
              <a:t>Une ville ne peut être candidate au</a:t>
            </a:r>
            <a:r>
              <a:rPr lang="fr-FR" sz="3200" dirty="0">
                <a:latin typeface="Core Sans C 45 Regular" panose="020B0603030302020204" pitchFamily="34" charset="0"/>
              </a:rPr>
              <a:t> rôle de chef de file que pour une seule proposition de réseau d'action </a:t>
            </a:r>
            <a:r>
              <a:rPr lang="fr-FR" sz="3200" b="0" dirty="0">
                <a:latin typeface="Core Sans C 45 Regular" panose="020B0603030302020204" pitchFamily="34" charset="0"/>
              </a:rPr>
              <a:t>(mais peut être partenaire ‘classique’ de projet dans un autre réseau) ;</a:t>
            </a:r>
          </a:p>
          <a:p>
            <a:pPr marL="571500" indent="-571500">
              <a:spcAft>
                <a:spcPts val="1200"/>
              </a:spcAft>
              <a:buFont typeface="Wingdings" panose="05000000000000000000" pitchFamily="2" charset="2"/>
              <a:buChar char="ü"/>
            </a:pPr>
            <a:r>
              <a:rPr lang="fr-FR" sz="3200" b="0" dirty="0">
                <a:latin typeface="Core Sans C 45 Regular" panose="020B0603030302020204" pitchFamily="34" charset="0"/>
              </a:rPr>
              <a:t>Un </a:t>
            </a:r>
            <a:r>
              <a:rPr lang="fr-FR" sz="3200" dirty="0">
                <a:latin typeface="Core Sans C 45 Regular" panose="020B0603030302020204" pitchFamily="34" charset="0"/>
              </a:rPr>
              <a:t>partenaire</a:t>
            </a:r>
            <a:r>
              <a:rPr lang="fr-FR" sz="3200" b="0" dirty="0">
                <a:latin typeface="Core Sans C 45 Regular" panose="020B0603030302020204" pitchFamily="34" charset="0"/>
              </a:rPr>
              <a:t> 'classique' ne peut pas faire partie de plus de </a:t>
            </a:r>
            <a:r>
              <a:rPr lang="fr-FR" sz="3200" dirty="0">
                <a:latin typeface="Core Sans C 45 Regular" panose="020B0603030302020204" pitchFamily="34" charset="0"/>
              </a:rPr>
              <a:t>2 réseaux d'action sélectionnés </a:t>
            </a:r>
            <a:r>
              <a:rPr lang="fr-FR" sz="3200" b="0" dirty="0">
                <a:latin typeface="Core Sans C 45 Regular" panose="020B0603030302020204" pitchFamily="34" charset="0"/>
              </a:rPr>
              <a:t>;</a:t>
            </a:r>
          </a:p>
          <a:p>
            <a:pPr marL="571500" indent="-571500">
              <a:spcAft>
                <a:spcPts val="1200"/>
              </a:spcAft>
              <a:buFont typeface="Wingdings" panose="05000000000000000000" pitchFamily="2" charset="2"/>
              <a:buChar char="ü"/>
            </a:pPr>
            <a:r>
              <a:rPr lang="fr-FR" sz="3200" b="0" dirty="0">
                <a:latin typeface="Core Sans C 45 Regular" panose="020B0603030302020204" pitchFamily="34" charset="0"/>
              </a:rPr>
              <a:t>Un réseau ne peut pas inclure </a:t>
            </a:r>
            <a:r>
              <a:rPr lang="fr-FR" sz="3200" dirty="0">
                <a:latin typeface="Core Sans C 45 Regular" panose="020B0603030302020204" pitchFamily="34" charset="0"/>
              </a:rPr>
              <a:t>deux partenaires provenant du même pays</a:t>
            </a:r>
            <a:r>
              <a:rPr lang="fr-FR" sz="3200" b="0" dirty="0">
                <a:latin typeface="Core Sans C 45 Regular" panose="020B0603030302020204" pitchFamily="34" charset="0"/>
              </a:rPr>
              <a:t> ;</a:t>
            </a:r>
          </a:p>
          <a:p>
            <a:pPr marL="571500" indent="-571500">
              <a:spcAft>
                <a:spcPts val="1200"/>
              </a:spcAft>
              <a:buFont typeface="Wingdings" panose="05000000000000000000" pitchFamily="2" charset="2"/>
              <a:buChar char="ü"/>
            </a:pPr>
            <a:r>
              <a:rPr lang="en-US" sz="3200" dirty="0">
                <a:solidFill>
                  <a:srgbClr val="FF917F"/>
                </a:solidFill>
                <a:latin typeface="Core Sans C 45 Regular" panose="020B0603030302020204" pitchFamily="34" charset="0"/>
              </a:rPr>
              <a:t>1 “non-city partner” </a:t>
            </a:r>
            <a:r>
              <a:rPr lang="en-US" sz="3200" b="0" dirty="0" err="1">
                <a:latin typeface="Core Sans C 45 Regular" panose="020B0603030302020204" pitchFamily="34" charset="0"/>
              </a:rPr>
              <a:t>autorisé</a:t>
            </a:r>
            <a:r>
              <a:rPr lang="en-US" sz="3200" b="0" dirty="0">
                <a:latin typeface="Core Sans C 45 Regular" panose="020B0603030302020204" pitchFamily="34" charset="0"/>
              </a:rPr>
              <a:t> par </a:t>
            </a:r>
            <a:r>
              <a:rPr lang="en-US" sz="3200" b="0" dirty="0" err="1">
                <a:latin typeface="Core Sans C 45 Regular" panose="020B0603030302020204" pitchFamily="34" charset="0"/>
              </a:rPr>
              <a:t>réseau</a:t>
            </a:r>
            <a:r>
              <a:rPr lang="en-US" sz="3200" b="0" dirty="0">
                <a:latin typeface="Core Sans C 45 Regular" panose="020B0603030302020204" pitchFamily="34" charset="0"/>
              </a:rPr>
              <a:t> ;</a:t>
            </a:r>
          </a:p>
          <a:p>
            <a:pPr marL="571500" indent="-571500">
              <a:spcAft>
                <a:spcPts val="1200"/>
              </a:spcAft>
              <a:buFont typeface="Wingdings" panose="05000000000000000000" pitchFamily="2" charset="2"/>
              <a:buChar char="ü"/>
            </a:pPr>
            <a:r>
              <a:rPr lang="fr-FR" sz="3200" b="0" dirty="0">
                <a:latin typeface="Core Sans C 45 Regular" panose="020B0603030302020204" pitchFamily="34" charset="0"/>
              </a:rPr>
              <a:t>Au moins </a:t>
            </a:r>
            <a:r>
              <a:rPr lang="fr-FR" sz="3200" dirty="0">
                <a:latin typeface="Core Sans C 45 Regular" panose="020B0603030302020204" pitchFamily="34" charset="0"/>
              </a:rPr>
              <a:t>la moitié des partenaires </a:t>
            </a:r>
            <a:r>
              <a:rPr lang="fr-FR" sz="3200" b="0" dirty="0">
                <a:latin typeface="Core Sans C 45 Regular" panose="020B0603030302020204" pitchFamily="34" charset="0"/>
              </a:rPr>
              <a:t>doivent provenir </a:t>
            </a:r>
            <a:r>
              <a:rPr lang="fr-FR" sz="3200" dirty="0">
                <a:latin typeface="Core Sans C 45 Regular" panose="020B0603030302020204" pitchFamily="34" charset="0"/>
              </a:rPr>
              <a:t>d'États membres de l'UE </a:t>
            </a:r>
            <a:r>
              <a:rPr lang="fr-FR" sz="3200" b="0" dirty="0">
                <a:latin typeface="Core Sans C 45 Regular" panose="020B0603030302020204" pitchFamily="34" charset="0"/>
              </a:rPr>
              <a:t>;</a:t>
            </a:r>
          </a:p>
          <a:p>
            <a:pPr marL="571500" indent="-571500">
              <a:spcAft>
                <a:spcPts val="1200"/>
              </a:spcAft>
              <a:buFont typeface="Wingdings" panose="05000000000000000000" pitchFamily="2" charset="2"/>
              <a:buChar char="ü"/>
            </a:pPr>
            <a:r>
              <a:rPr lang="fr-FR" sz="3200" b="0" dirty="0">
                <a:latin typeface="Core Sans C 45 Regular" panose="020B0603030302020204" pitchFamily="34" charset="0"/>
              </a:rPr>
              <a:t>Un partenariat peut inclure </a:t>
            </a:r>
            <a:r>
              <a:rPr lang="fr-FR" sz="3200" dirty="0">
                <a:latin typeface="Core Sans C 45 Regular" panose="020B0603030302020204" pitchFamily="34" charset="0"/>
              </a:rPr>
              <a:t>au maximum </a:t>
            </a:r>
            <a:r>
              <a:rPr lang="fr-FR" sz="3200" b="0" dirty="0">
                <a:latin typeface="Core Sans C 45 Regular" panose="020B0603030302020204" pitchFamily="34" charset="0"/>
              </a:rPr>
              <a:t>1 partenaire provenant des pays </a:t>
            </a:r>
            <a:r>
              <a:rPr lang="fr-FR" sz="3200" dirty="0">
                <a:latin typeface="Core Sans C 45 Regular" panose="020B0603030302020204" pitchFamily="34" charset="0"/>
              </a:rPr>
              <a:t>IPA et NDICI</a:t>
            </a:r>
            <a:r>
              <a:rPr lang="fr-FR" sz="3200" b="0" dirty="0">
                <a:latin typeface="Core Sans C 45 Regular" panose="020B0603030302020204" pitchFamily="34" charset="0"/>
              </a:rPr>
              <a:t>.</a:t>
            </a:r>
            <a:r>
              <a:rPr lang="en-US" sz="3200" b="0" dirty="0">
                <a:latin typeface="Core Sans C 45 Regular" panose="020B0603030302020204" pitchFamily="34" charset="0"/>
              </a:rPr>
              <a:t> </a:t>
            </a:r>
            <a:endParaRPr lang="en-US" sz="2400" b="0" dirty="0">
              <a:latin typeface="Core Sans C 45 Regular" panose="020B0603030302020204" pitchFamily="34" charset="0"/>
            </a:endParaRPr>
          </a:p>
        </p:txBody>
      </p:sp>
      <p:sp>
        <p:nvSpPr>
          <p:cNvPr id="6" name="Rectangle 5">
            <a:extLst>
              <a:ext uri="{FF2B5EF4-FFF2-40B4-BE49-F238E27FC236}">
                <a16:creationId xmlns:a16="http://schemas.microsoft.com/office/drawing/2014/main" id="{EB5D016E-AAE9-41EA-B213-060980AE4D07}"/>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E3A1D60-2044-4810-878C-55A9AFF8CEC6}"/>
              </a:ext>
            </a:extLst>
          </p:cNvPr>
          <p:cNvSpPr/>
          <p:nvPr/>
        </p:nvSpPr>
        <p:spPr>
          <a:xfrm>
            <a:off x="340389" y="8295366"/>
            <a:ext cx="16271211" cy="1569660"/>
          </a:xfrm>
          <a:prstGeom prst="rect">
            <a:avLst/>
          </a:prstGeom>
        </p:spPr>
        <p:txBody>
          <a:bodyPr wrap="square">
            <a:spAutoFit/>
          </a:bodyPr>
          <a:lstStyle/>
          <a:p>
            <a:r>
              <a:rPr lang="en-GB" sz="3200" b="1" dirty="0">
                <a:solidFill>
                  <a:srgbClr val="FF917F"/>
                </a:solidFill>
                <a:latin typeface="Core Sans C 45 Regular" panose="020B0603030302020204" pitchFamily="34" charset="0"/>
              </a:rPr>
              <a:t>&gt;&gt;&gt;  </a:t>
            </a:r>
            <a:r>
              <a:rPr lang="fr-FR" sz="3200" b="1" dirty="0">
                <a:solidFill>
                  <a:srgbClr val="FF917F"/>
                </a:solidFill>
                <a:latin typeface="Core Sans C 45 Regular" panose="020B0603030302020204" pitchFamily="34" charset="0"/>
              </a:rPr>
              <a:t>Il est recommandé de constituer un partenariat diversifié.</a:t>
            </a:r>
          </a:p>
          <a:p>
            <a:r>
              <a:rPr lang="en-GB" sz="3200" b="1" dirty="0">
                <a:solidFill>
                  <a:srgbClr val="FF917F"/>
                </a:solidFill>
                <a:latin typeface="Core Sans C 45 Regular" panose="020B0603030302020204" pitchFamily="34" charset="0"/>
              </a:rPr>
              <a:t>&gt;&gt;&gt;  </a:t>
            </a:r>
            <a:r>
              <a:rPr lang="fr-FR" sz="3200" b="1" dirty="0">
                <a:solidFill>
                  <a:srgbClr val="FF917F"/>
                </a:solidFill>
                <a:latin typeface="Core Sans C 45 Regular" panose="020B0603030302020204" pitchFamily="34" charset="0"/>
              </a:rPr>
              <a:t>Il est également recommandé d'inclure dans le partenariat des villes qui participent pour la première fois au programme URBACT.</a:t>
            </a:r>
            <a:endParaRPr lang="en-GB" sz="3200" b="1" dirty="0">
              <a:solidFill>
                <a:srgbClr val="FF917F"/>
              </a:solidFill>
              <a:latin typeface="Core Sans C 45 Regular" panose="020B0603030302020204" pitchFamily="34" charset="0"/>
            </a:endParaRPr>
          </a:p>
        </p:txBody>
      </p:sp>
    </p:spTree>
    <p:extLst>
      <p:ext uri="{BB962C8B-B14F-4D97-AF65-F5344CB8AC3E}">
        <p14:creationId xmlns:p14="http://schemas.microsoft.com/office/powerpoint/2010/main" val="235490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9EC65-C5A8-4835-8574-C0F5D119E497}"/>
              </a:ext>
            </a:extLst>
          </p:cNvPr>
          <p:cNvSpPr>
            <a:spLocks noGrp="1"/>
          </p:cNvSpPr>
          <p:nvPr>
            <p:ph type="title"/>
          </p:nvPr>
        </p:nvSpPr>
        <p:spPr>
          <a:xfrm>
            <a:off x="1673429" y="2623226"/>
            <a:ext cx="14941142" cy="3680771"/>
          </a:xfrm>
        </p:spPr>
        <p:txBody>
          <a:bodyPr anchor="ctr"/>
          <a:lstStyle/>
          <a:p>
            <a:pPr algn="ctr"/>
            <a:r>
              <a:rPr lang="en-GB" sz="8000" dirty="0"/>
              <a:t>Retours </a:t>
            </a:r>
            <a:r>
              <a:rPr lang="en-GB" sz="8000" dirty="0" err="1"/>
              <a:t>d’expériences</a:t>
            </a:r>
            <a:r>
              <a:rPr lang="en-GB" sz="8000" dirty="0"/>
              <a:t> </a:t>
            </a:r>
            <a:br>
              <a:rPr lang="en-GB" sz="8000" dirty="0"/>
            </a:br>
            <a:br>
              <a:rPr lang="en-GB" dirty="0"/>
            </a:br>
            <a:r>
              <a:rPr lang="en-GB" i="1" dirty="0">
                <a:solidFill>
                  <a:srgbClr val="C70075"/>
                </a:solidFill>
              </a:rPr>
              <a:t>Bram, </a:t>
            </a:r>
            <a:r>
              <a:rPr lang="en-GB" i="1" dirty="0" err="1">
                <a:solidFill>
                  <a:srgbClr val="C70075"/>
                </a:solidFill>
              </a:rPr>
              <a:t>Agen</a:t>
            </a:r>
            <a:r>
              <a:rPr lang="en-GB" i="1" dirty="0">
                <a:solidFill>
                  <a:srgbClr val="C70075"/>
                </a:solidFill>
              </a:rPr>
              <a:t>, Lyon</a:t>
            </a:r>
          </a:p>
        </p:txBody>
      </p:sp>
    </p:spTree>
    <p:extLst>
      <p:ext uri="{BB962C8B-B14F-4D97-AF65-F5344CB8AC3E}">
        <p14:creationId xmlns:p14="http://schemas.microsoft.com/office/powerpoint/2010/main" val="1706767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1F8ED-FF32-2237-20AE-F101B1A4B8F3}"/>
            </a:ext>
          </a:extLst>
        </p:cNvPr>
        <p:cNvGrpSpPr/>
        <p:nvPr/>
      </p:nvGrpSpPr>
      <p:grpSpPr>
        <a:xfrm>
          <a:off x="0" y="0"/>
          <a:ext cx="0" cy="0"/>
          <a:chOff x="0" y="0"/>
          <a:chExt cx="0" cy="0"/>
        </a:xfrm>
      </p:grpSpPr>
      <p:pic>
        <p:nvPicPr>
          <p:cNvPr id="12" name="Image 11">
            <a:extLst>
              <a:ext uri="{FF2B5EF4-FFF2-40B4-BE49-F238E27FC236}">
                <a16:creationId xmlns:a16="http://schemas.microsoft.com/office/drawing/2014/main" id="{6CD6C0CB-91D8-E720-2552-4EC5909492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1671" y="2109155"/>
            <a:ext cx="9893297" cy="6767423"/>
          </a:xfrm>
          <a:prstGeom prst="rect">
            <a:avLst/>
          </a:prstGeom>
        </p:spPr>
      </p:pic>
      <p:sp>
        <p:nvSpPr>
          <p:cNvPr id="2" name="Titre 1">
            <a:extLst>
              <a:ext uri="{FF2B5EF4-FFF2-40B4-BE49-F238E27FC236}">
                <a16:creationId xmlns:a16="http://schemas.microsoft.com/office/drawing/2014/main" id="{FA0D8CCC-EBD0-5829-27F0-9A102B6F985D}"/>
              </a:ext>
            </a:extLst>
          </p:cNvPr>
          <p:cNvSpPr>
            <a:spLocks noGrp="1"/>
          </p:cNvSpPr>
          <p:nvPr>
            <p:ph type="title"/>
          </p:nvPr>
        </p:nvSpPr>
        <p:spPr>
          <a:xfrm>
            <a:off x="1225165" y="549369"/>
            <a:ext cx="16471574" cy="867266"/>
          </a:xfrm>
        </p:spPr>
        <p:txBody>
          <a:bodyPr/>
          <a:lstStyle/>
          <a:p>
            <a:r>
              <a:rPr lang="fr-FR" dirty="0">
                <a:solidFill>
                  <a:schemeClr val="tx1"/>
                </a:solidFill>
              </a:rPr>
              <a:t>Ville de Bram</a:t>
            </a:r>
          </a:p>
        </p:txBody>
      </p:sp>
      <p:sp>
        <p:nvSpPr>
          <p:cNvPr id="4" name="Organigramme : Connecteur 3">
            <a:extLst>
              <a:ext uri="{FF2B5EF4-FFF2-40B4-BE49-F238E27FC236}">
                <a16:creationId xmlns:a16="http://schemas.microsoft.com/office/drawing/2014/main" id="{B1ED6AF8-269A-3516-D282-8978E33EB431}"/>
              </a:ext>
            </a:extLst>
          </p:cNvPr>
          <p:cNvSpPr/>
          <p:nvPr/>
        </p:nvSpPr>
        <p:spPr>
          <a:xfrm>
            <a:off x="10211273" y="5439563"/>
            <a:ext cx="216000" cy="216000"/>
          </a:xfrm>
          <a:prstGeom prst="flowChartConnector">
            <a:avLst/>
          </a:prstGeom>
          <a:noFill/>
          <a:ln w="28575">
            <a:solidFill>
              <a:srgbClr val="09459A"/>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a:endParaRPr>
          </a:p>
        </p:txBody>
      </p:sp>
      <p:sp>
        <p:nvSpPr>
          <p:cNvPr id="5" name="Google Shape;199;p23">
            <a:extLst>
              <a:ext uri="{FF2B5EF4-FFF2-40B4-BE49-F238E27FC236}">
                <a16:creationId xmlns:a16="http://schemas.microsoft.com/office/drawing/2014/main" id="{C18A49A2-2E3A-099B-E5B4-795DA72286EB}"/>
              </a:ext>
            </a:extLst>
          </p:cNvPr>
          <p:cNvSpPr txBox="1"/>
          <p:nvPr/>
        </p:nvSpPr>
        <p:spPr>
          <a:xfrm>
            <a:off x="10258168" y="4999829"/>
            <a:ext cx="1215551" cy="553953"/>
          </a:xfrm>
          <a:prstGeom prst="rect">
            <a:avLst/>
          </a:prstGeom>
          <a:noFill/>
          <a:ln>
            <a:noFill/>
          </a:ln>
          <a:effectLst>
            <a:glow rad="50800">
              <a:schemeClr val="bg1"/>
            </a:glow>
          </a:effectLst>
        </p:spPr>
        <p:txBody>
          <a:bodyPr spcFirstLastPara="1" wrap="square" lIns="137138" tIns="137138" rIns="137138" bIns="137138" anchor="t" anchorCtr="0">
            <a:spAutoFit/>
          </a:bodyPr>
          <a:lstStyle/>
          <a:p>
            <a:pPr defTabSz="1371600"/>
            <a:r>
              <a:rPr lang="en-GB" b="1" dirty="0">
                <a:solidFill>
                  <a:srgbClr val="09459A"/>
                </a:solidFill>
                <a:effectLst>
                  <a:glow rad="127000">
                    <a:prstClr val="white"/>
                  </a:glow>
                </a:effectLst>
                <a:latin typeface="Century Gothic" panose="020B0502020202020204" pitchFamily="34" charset="0"/>
              </a:rPr>
              <a:t>Bram</a:t>
            </a:r>
          </a:p>
        </p:txBody>
      </p:sp>
      <p:sp>
        <p:nvSpPr>
          <p:cNvPr id="6" name="Organigramme : Connecteur 5">
            <a:extLst>
              <a:ext uri="{FF2B5EF4-FFF2-40B4-BE49-F238E27FC236}">
                <a16:creationId xmlns:a16="http://schemas.microsoft.com/office/drawing/2014/main" id="{D31D8F12-6F8D-DD42-DED4-3BFF85CF4EAF}"/>
              </a:ext>
            </a:extLst>
          </p:cNvPr>
          <p:cNvSpPr/>
          <p:nvPr/>
        </p:nvSpPr>
        <p:spPr>
          <a:xfrm>
            <a:off x="9701826" y="5143500"/>
            <a:ext cx="324000" cy="324000"/>
          </a:xfrm>
          <a:prstGeom prst="flowChartConnector">
            <a:avLst/>
          </a:prstGeom>
          <a:noFill/>
          <a:ln w="28575">
            <a:solidFill>
              <a:srgbClr val="FDA37F"/>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a:endParaRPr>
          </a:p>
        </p:txBody>
      </p:sp>
      <p:sp>
        <p:nvSpPr>
          <p:cNvPr id="7" name="Organigramme : Connecteur 6">
            <a:extLst>
              <a:ext uri="{FF2B5EF4-FFF2-40B4-BE49-F238E27FC236}">
                <a16:creationId xmlns:a16="http://schemas.microsoft.com/office/drawing/2014/main" id="{64DDA198-84A2-38AF-C3E1-6733310E0B94}"/>
              </a:ext>
            </a:extLst>
          </p:cNvPr>
          <p:cNvSpPr/>
          <p:nvPr/>
        </p:nvSpPr>
        <p:spPr>
          <a:xfrm>
            <a:off x="10759772" y="5504603"/>
            <a:ext cx="324000" cy="324000"/>
          </a:xfrm>
          <a:prstGeom prst="flowChartConnector">
            <a:avLst/>
          </a:prstGeom>
          <a:noFill/>
          <a:ln w="28575">
            <a:solidFill>
              <a:srgbClr val="FDA37F"/>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a:endParaRPr>
          </a:p>
        </p:txBody>
      </p:sp>
      <p:sp>
        <p:nvSpPr>
          <p:cNvPr id="8" name="Organigramme : Connecteur 7">
            <a:extLst>
              <a:ext uri="{FF2B5EF4-FFF2-40B4-BE49-F238E27FC236}">
                <a16:creationId xmlns:a16="http://schemas.microsoft.com/office/drawing/2014/main" id="{CAB49F72-C15C-6319-9656-1DC9025AC212}"/>
              </a:ext>
            </a:extLst>
          </p:cNvPr>
          <p:cNvSpPr/>
          <p:nvPr/>
        </p:nvSpPr>
        <p:spPr>
          <a:xfrm>
            <a:off x="12329655" y="5576138"/>
            <a:ext cx="432000" cy="432000"/>
          </a:xfrm>
          <a:prstGeom prst="flowChartConnector">
            <a:avLst/>
          </a:prstGeom>
          <a:noFill/>
          <a:ln w="28575">
            <a:solidFill>
              <a:srgbClr val="FDA37F"/>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a:endParaRPr>
          </a:p>
        </p:txBody>
      </p:sp>
      <p:sp>
        <p:nvSpPr>
          <p:cNvPr id="9" name="Organigramme : Connecteur 8">
            <a:extLst>
              <a:ext uri="{FF2B5EF4-FFF2-40B4-BE49-F238E27FC236}">
                <a16:creationId xmlns:a16="http://schemas.microsoft.com/office/drawing/2014/main" id="{EC3339E2-9417-F104-E925-283646C4F871}"/>
              </a:ext>
            </a:extLst>
          </p:cNvPr>
          <p:cNvSpPr/>
          <p:nvPr/>
        </p:nvSpPr>
        <p:spPr>
          <a:xfrm>
            <a:off x="8353233" y="4076025"/>
            <a:ext cx="432000" cy="432000"/>
          </a:xfrm>
          <a:prstGeom prst="flowChartConnector">
            <a:avLst/>
          </a:prstGeom>
          <a:noFill/>
          <a:ln w="28575">
            <a:solidFill>
              <a:srgbClr val="FDA37F"/>
            </a:solidFill>
          </a:ln>
          <a:effectLst>
            <a:glow rad="50800">
              <a:schemeClr val="bg1"/>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a:endParaRPr>
          </a:p>
        </p:txBody>
      </p:sp>
      <p:sp>
        <p:nvSpPr>
          <p:cNvPr id="10" name="Google Shape;199;p23">
            <a:extLst>
              <a:ext uri="{FF2B5EF4-FFF2-40B4-BE49-F238E27FC236}">
                <a16:creationId xmlns:a16="http://schemas.microsoft.com/office/drawing/2014/main" id="{CD5B5DFB-C8C9-596A-1793-1E962122D29E}"/>
              </a:ext>
            </a:extLst>
          </p:cNvPr>
          <p:cNvSpPr txBox="1"/>
          <p:nvPr/>
        </p:nvSpPr>
        <p:spPr>
          <a:xfrm>
            <a:off x="1164566" y="2109158"/>
            <a:ext cx="6617105" cy="6767423"/>
          </a:xfrm>
          <a:prstGeom prst="rect">
            <a:avLst/>
          </a:prstGeom>
          <a:noFill/>
          <a:ln>
            <a:noFill/>
          </a:ln>
        </p:spPr>
        <p:txBody>
          <a:bodyPr spcFirstLastPara="1" wrap="square" lIns="137138" tIns="137138" rIns="137138" bIns="137138" anchor="ctr" anchorCtr="0">
            <a:noAutofit/>
          </a:bodyPr>
          <a:lstStyle/>
          <a:p>
            <a:pPr marL="428625" indent="-428625" defTabSz="1371600">
              <a:lnSpc>
                <a:spcPct val="115000"/>
              </a:lnSpc>
              <a:spcAft>
                <a:spcPts val="900"/>
              </a:spcAft>
              <a:buFont typeface="Arial" panose="020B0604020202020204" pitchFamily="34" charset="0"/>
              <a:buChar char="•"/>
            </a:pPr>
            <a:r>
              <a:rPr lang="fr-FR" sz="2700" b="1" dirty="0">
                <a:solidFill>
                  <a:prstClr val="black">
                    <a:lumMod val="65000"/>
                    <a:lumOff val="35000"/>
                  </a:prstClr>
                </a:solidFill>
                <a:latin typeface="Century Gothic" panose="020B0502020202020204" pitchFamily="34" charset="0"/>
              </a:rPr>
              <a:t>3 200 habitants</a:t>
            </a:r>
          </a:p>
          <a:p>
            <a:pPr marL="428625" indent="-428625" defTabSz="1371600">
              <a:lnSpc>
                <a:spcPct val="115000"/>
              </a:lnSpc>
              <a:spcAft>
                <a:spcPts val="900"/>
              </a:spcAft>
              <a:buFont typeface="Arial" panose="020B0604020202020204" pitchFamily="34" charset="0"/>
              <a:buChar char="•"/>
            </a:pPr>
            <a:r>
              <a:rPr lang="fr-FR" sz="2700" b="1" dirty="0">
                <a:solidFill>
                  <a:prstClr val="black">
                    <a:lumMod val="65000"/>
                    <a:lumOff val="35000"/>
                  </a:prstClr>
                </a:solidFill>
                <a:latin typeface="Century Gothic" panose="020B0502020202020204" pitchFamily="34" charset="0"/>
              </a:rPr>
              <a:t>Une petite ville :</a:t>
            </a:r>
          </a:p>
          <a:p>
            <a:pPr marL="1114425" lvl="1" indent="-428625" defTabSz="1371600">
              <a:lnSpc>
                <a:spcPct val="115000"/>
              </a:lnSpc>
              <a:spcAft>
                <a:spcPts val="900"/>
              </a:spcAft>
              <a:buFont typeface="Arial" panose="020B0604020202020204" pitchFamily="34" charset="0"/>
              <a:buChar char="•"/>
            </a:pPr>
            <a:r>
              <a:rPr lang="fr-FR" sz="2700" b="1" dirty="0">
                <a:solidFill>
                  <a:prstClr val="black">
                    <a:lumMod val="65000"/>
                    <a:lumOff val="35000"/>
                  </a:prstClr>
                </a:solidFill>
                <a:latin typeface="Century Gothic" panose="020B0502020202020204" pitchFamily="34" charset="0"/>
              </a:rPr>
              <a:t>Castelnaudary – Carcassonne</a:t>
            </a:r>
          </a:p>
          <a:p>
            <a:pPr marL="1114425" lvl="1" indent="-428625" defTabSz="1371600">
              <a:lnSpc>
                <a:spcPct val="115000"/>
              </a:lnSpc>
              <a:spcAft>
                <a:spcPts val="900"/>
              </a:spcAft>
              <a:buFont typeface="Arial" panose="020B0604020202020204" pitchFamily="34" charset="0"/>
              <a:buChar char="•"/>
            </a:pPr>
            <a:r>
              <a:rPr lang="fr-FR" sz="2700" b="1" dirty="0">
                <a:solidFill>
                  <a:prstClr val="black">
                    <a:lumMod val="65000"/>
                    <a:lumOff val="35000"/>
                  </a:prstClr>
                </a:solidFill>
                <a:latin typeface="Century Gothic" panose="020B0502020202020204" pitchFamily="34" charset="0"/>
              </a:rPr>
              <a:t>Toulouse – Narbonne</a:t>
            </a:r>
          </a:p>
          <a:p>
            <a:pPr marL="428625" indent="-428625" defTabSz="1371600">
              <a:lnSpc>
                <a:spcPct val="115000"/>
              </a:lnSpc>
              <a:spcAft>
                <a:spcPts val="900"/>
              </a:spcAft>
              <a:buFont typeface="Arial" panose="020B0604020202020204" pitchFamily="34" charset="0"/>
              <a:buChar char="•"/>
            </a:pPr>
            <a:r>
              <a:rPr lang="fr-FR" sz="2700" b="1" dirty="0">
                <a:solidFill>
                  <a:prstClr val="black">
                    <a:lumMod val="65000"/>
                    <a:lumOff val="35000"/>
                  </a:prstClr>
                </a:solidFill>
                <a:latin typeface="Century Gothic" panose="020B0502020202020204" pitchFamily="34" charset="0"/>
              </a:rPr>
              <a:t>Une grande ville : la plus grande ville dans un rayon de 15 km</a:t>
            </a:r>
          </a:p>
          <a:p>
            <a:pPr marL="428625" indent="-428625" defTabSz="1371600">
              <a:lnSpc>
                <a:spcPct val="115000"/>
              </a:lnSpc>
              <a:spcAft>
                <a:spcPts val="900"/>
              </a:spcAft>
              <a:buFont typeface="Arial" panose="020B0604020202020204" pitchFamily="34" charset="0"/>
              <a:buChar char="•"/>
            </a:pPr>
            <a:r>
              <a:rPr lang="fr-FR" sz="2700" b="1" dirty="0">
                <a:solidFill>
                  <a:prstClr val="black">
                    <a:lumMod val="65000"/>
                    <a:lumOff val="35000"/>
                  </a:prstClr>
                </a:solidFill>
                <a:latin typeface="Century Gothic" panose="020B0502020202020204" pitchFamily="34" charset="0"/>
              </a:rPr>
              <a:t>Expérience URBACT : 1 APN</a:t>
            </a:r>
          </a:p>
        </p:txBody>
      </p:sp>
      <p:sp>
        <p:nvSpPr>
          <p:cNvPr id="13" name="Google Shape;199;p23">
            <a:extLst>
              <a:ext uri="{FF2B5EF4-FFF2-40B4-BE49-F238E27FC236}">
                <a16:creationId xmlns:a16="http://schemas.microsoft.com/office/drawing/2014/main" id="{03B43B56-334B-9BEB-5632-BAC45F7D8AB1}"/>
              </a:ext>
            </a:extLst>
          </p:cNvPr>
          <p:cNvSpPr txBox="1"/>
          <p:nvPr/>
        </p:nvSpPr>
        <p:spPr>
          <a:xfrm>
            <a:off x="8726603" y="3738073"/>
            <a:ext cx="2370108" cy="553953"/>
          </a:xfrm>
          <a:prstGeom prst="rect">
            <a:avLst/>
          </a:prstGeom>
          <a:noFill/>
          <a:ln>
            <a:noFill/>
          </a:ln>
          <a:effectLst>
            <a:glow rad="50800">
              <a:schemeClr val="bg1"/>
            </a:glow>
          </a:effectLst>
        </p:spPr>
        <p:txBody>
          <a:bodyPr spcFirstLastPara="1" wrap="square" lIns="137138" tIns="137138" rIns="137138" bIns="137138" anchor="t" anchorCtr="0">
            <a:spAutoFit/>
          </a:bodyPr>
          <a:lstStyle/>
          <a:p>
            <a:pPr defTabSz="1371600"/>
            <a:r>
              <a:rPr lang="en-GB" b="1" dirty="0">
                <a:solidFill>
                  <a:srgbClr val="FDA37F"/>
                </a:solidFill>
                <a:effectLst>
                  <a:glow rad="127000">
                    <a:prstClr val="white"/>
                  </a:glow>
                </a:effectLst>
                <a:latin typeface="Century Gothic" panose="020B0502020202020204" pitchFamily="34" charset="0"/>
              </a:rPr>
              <a:t>Toulouse</a:t>
            </a:r>
          </a:p>
        </p:txBody>
      </p:sp>
      <p:sp>
        <p:nvSpPr>
          <p:cNvPr id="14" name="Google Shape;199;p23">
            <a:extLst>
              <a:ext uri="{FF2B5EF4-FFF2-40B4-BE49-F238E27FC236}">
                <a16:creationId xmlns:a16="http://schemas.microsoft.com/office/drawing/2014/main" id="{55FD2647-A5F7-6C55-E4A5-0C727D7FAEF9}"/>
              </a:ext>
            </a:extLst>
          </p:cNvPr>
          <p:cNvSpPr txBox="1"/>
          <p:nvPr/>
        </p:nvSpPr>
        <p:spPr>
          <a:xfrm>
            <a:off x="12752222" y="5151467"/>
            <a:ext cx="2370108" cy="553953"/>
          </a:xfrm>
          <a:prstGeom prst="rect">
            <a:avLst/>
          </a:prstGeom>
          <a:noFill/>
          <a:ln>
            <a:noFill/>
          </a:ln>
          <a:effectLst>
            <a:glow rad="50800">
              <a:schemeClr val="bg1"/>
            </a:glow>
          </a:effectLst>
        </p:spPr>
        <p:txBody>
          <a:bodyPr spcFirstLastPara="1" wrap="square" lIns="137138" tIns="137138" rIns="137138" bIns="137138" anchor="t" anchorCtr="0">
            <a:spAutoFit/>
          </a:bodyPr>
          <a:lstStyle/>
          <a:p>
            <a:pPr defTabSz="1371600"/>
            <a:r>
              <a:rPr lang="en-GB" b="1" dirty="0">
                <a:solidFill>
                  <a:srgbClr val="FDA37F"/>
                </a:solidFill>
                <a:effectLst>
                  <a:glow rad="127000">
                    <a:prstClr val="white"/>
                  </a:glow>
                </a:effectLst>
                <a:latin typeface="Century Gothic" panose="020B0502020202020204" pitchFamily="34" charset="0"/>
              </a:rPr>
              <a:t>Narbonne</a:t>
            </a:r>
          </a:p>
        </p:txBody>
      </p:sp>
      <p:sp>
        <p:nvSpPr>
          <p:cNvPr id="15" name="Google Shape;199;p23">
            <a:extLst>
              <a:ext uri="{FF2B5EF4-FFF2-40B4-BE49-F238E27FC236}">
                <a16:creationId xmlns:a16="http://schemas.microsoft.com/office/drawing/2014/main" id="{21CC84A6-550E-04D8-1A8A-21B70505B512}"/>
              </a:ext>
            </a:extLst>
          </p:cNvPr>
          <p:cNvSpPr txBox="1"/>
          <p:nvPr/>
        </p:nvSpPr>
        <p:spPr>
          <a:xfrm>
            <a:off x="7946007" y="5418179"/>
            <a:ext cx="2370108" cy="553953"/>
          </a:xfrm>
          <a:prstGeom prst="rect">
            <a:avLst/>
          </a:prstGeom>
          <a:noFill/>
          <a:ln>
            <a:noFill/>
          </a:ln>
          <a:effectLst>
            <a:glow rad="50800">
              <a:schemeClr val="bg1"/>
            </a:glow>
          </a:effectLst>
        </p:spPr>
        <p:txBody>
          <a:bodyPr spcFirstLastPara="1" wrap="square" lIns="137138" tIns="137138" rIns="137138" bIns="137138" anchor="t" anchorCtr="0">
            <a:spAutoFit/>
          </a:bodyPr>
          <a:lstStyle/>
          <a:p>
            <a:pPr defTabSz="1371600"/>
            <a:r>
              <a:rPr lang="en-GB" b="1" dirty="0">
                <a:solidFill>
                  <a:srgbClr val="FDA37F"/>
                </a:solidFill>
                <a:effectLst>
                  <a:glow rad="127000">
                    <a:prstClr val="white"/>
                  </a:glow>
                </a:effectLst>
                <a:latin typeface="Century Gothic" panose="020B0502020202020204" pitchFamily="34" charset="0"/>
              </a:rPr>
              <a:t>Castelnaudary</a:t>
            </a:r>
          </a:p>
        </p:txBody>
      </p:sp>
      <p:sp>
        <p:nvSpPr>
          <p:cNvPr id="16" name="Google Shape;199;p23">
            <a:extLst>
              <a:ext uri="{FF2B5EF4-FFF2-40B4-BE49-F238E27FC236}">
                <a16:creationId xmlns:a16="http://schemas.microsoft.com/office/drawing/2014/main" id="{51BDED99-1581-5345-72FD-2A83687D3199}"/>
              </a:ext>
            </a:extLst>
          </p:cNvPr>
          <p:cNvSpPr txBox="1"/>
          <p:nvPr/>
        </p:nvSpPr>
        <p:spPr>
          <a:xfrm>
            <a:off x="9281036" y="5828461"/>
            <a:ext cx="2370108" cy="553953"/>
          </a:xfrm>
          <a:prstGeom prst="rect">
            <a:avLst/>
          </a:prstGeom>
          <a:noFill/>
          <a:ln>
            <a:noFill/>
          </a:ln>
          <a:effectLst>
            <a:glow rad="50800">
              <a:schemeClr val="bg1"/>
            </a:glow>
          </a:effectLst>
        </p:spPr>
        <p:txBody>
          <a:bodyPr spcFirstLastPara="1" wrap="square" lIns="137138" tIns="137138" rIns="137138" bIns="137138" anchor="t" anchorCtr="0">
            <a:spAutoFit/>
          </a:bodyPr>
          <a:lstStyle/>
          <a:p>
            <a:pPr defTabSz="1371600"/>
            <a:r>
              <a:rPr lang="en-GB" b="1" dirty="0">
                <a:solidFill>
                  <a:srgbClr val="FDA37F"/>
                </a:solidFill>
                <a:effectLst>
                  <a:glow rad="127000">
                    <a:prstClr val="white"/>
                  </a:glow>
                </a:effectLst>
                <a:latin typeface="Century Gothic" panose="020B0502020202020204" pitchFamily="34" charset="0"/>
              </a:rPr>
              <a:t>Carcassonne</a:t>
            </a:r>
          </a:p>
        </p:txBody>
      </p:sp>
    </p:spTree>
    <p:extLst>
      <p:ext uri="{BB962C8B-B14F-4D97-AF65-F5344CB8AC3E}">
        <p14:creationId xmlns:p14="http://schemas.microsoft.com/office/powerpoint/2010/main" val="37766637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DAEC17-456F-14DF-C945-62F59CC3FC93}"/>
            </a:ext>
          </a:extLst>
        </p:cNvPr>
        <p:cNvGrpSpPr/>
        <p:nvPr/>
      </p:nvGrpSpPr>
      <p:grpSpPr>
        <a:xfrm>
          <a:off x="0" y="0"/>
          <a:ext cx="0" cy="0"/>
          <a:chOff x="0" y="0"/>
          <a:chExt cx="0" cy="0"/>
        </a:xfrm>
      </p:grpSpPr>
      <p:pic>
        <p:nvPicPr>
          <p:cNvPr id="5" name="Image 4" descr="Une image contenant carte, texte&#10;&#10;Le contenu généré par l’IA peut être incorrect.">
            <a:extLst>
              <a:ext uri="{FF2B5EF4-FFF2-40B4-BE49-F238E27FC236}">
                <a16:creationId xmlns:a16="http://schemas.microsoft.com/office/drawing/2014/main" id="{0AF13500-BE89-6A92-299E-A28DBC2B94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053" t="881" b="8311"/>
          <a:stretch>
            <a:fillRect/>
          </a:stretch>
        </p:blipFill>
        <p:spPr bwMode="auto">
          <a:xfrm>
            <a:off x="1164566" y="2109152"/>
            <a:ext cx="6926262" cy="6767423"/>
          </a:xfrm>
          <a:prstGeom prst="rect">
            <a:avLst/>
          </a:prstGeom>
          <a:noFill/>
          <a:ln>
            <a:noFill/>
          </a:ln>
          <a:extLst>
            <a:ext uri="{53640926-AAD7-44D8-BBD7-CCE9431645EC}">
              <a14:shadowObscured xmlns:a14="http://schemas.microsoft.com/office/drawing/2010/main"/>
            </a:ext>
          </a:extLst>
        </p:spPr>
      </p:pic>
      <p:sp>
        <p:nvSpPr>
          <p:cNvPr id="2" name="Titre 1">
            <a:extLst>
              <a:ext uri="{FF2B5EF4-FFF2-40B4-BE49-F238E27FC236}">
                <a16:creationId xmlns:a16="http://schemas.microsoft.com/office/drawing/2014/main" id="{E0C04CC3-3210-E609-9025-B1648254CE7D}"/>
              </a:ext>
            </a:extLst>
          </p:cNvPr>
          <p:cNvSpPr>
            <a:spLocks noGrp="1"/>
          </p:cNvSpPr>
          <p:nvPr>
            <p:ph type="title"/>
          </p:nvPr>
        </p:nvSpPr>
        <p:spPr>
          <a:xfrm>
            <a:off x="1164566" y="494898"/>
            <a:ext cx="16471574" cy="867266"/>
          </a:xfrm>
        </p:spPr>
        <p:txBody>
          <a:bodyPr/>
          <a:lstStyle/>
          <a:p>
            <a:r>
              <a:rPr lang="fr-FR" dirty="0">
                <a:solidFill>
                  <a:schemeClr val="tx1"/>
                </a:solidFill>
              </a:rPr>
              <a:t>Bram &amp; Beyond the Urban</a:t>
            </a:r>
          </a:p>
        </p:txBody>
      </p:sp>
      <p:pic>
        <p:nvPicPr>
          <p:cNvPr id="6" name="image3.png" descr="Une image contenant texte, capture d’écran, Graphique, graphisme&#10;&#10;Le contenu généré par l’IA peut être incorrect.">
            <a:extLst>
              <a:ext uri="{FF2B5EF4-FFF2-40B4-BE49-F238E27FC236}">
                <a16:creationId xmlns:a16="http://schemas.microsoft.com/office/drawing/2014/main" id="{AEA1CA32-4FCB-B0B8-37A3-A00DD6F8B683}"/>
              </a:ext>
            </a:extLst>
          </p:cNvPr>
          <p:cNvPicPr/>
          <p:nvPr/>
        </p:nvPicPr>
        <p:blipFill rotWithShape="1">
          <a:blip r:embed="rId3" cstate="hqprint">
            <a:extLst>
              <a:ext uri="{28A0092B-C50C-407E-A947-70E740481C1C}">
                <a14:useLocalDpi xmlns:a14="http://schemas.microsoft.com/office/drawing/2010/main"/>
              </a:ext>
            </a:extLst>
          </a:blip>
          <a:srcRect l="17010" t="34843" r="15330" b="19007"/>
          <a:stretch>
            <a:fillRect/>
          </a:stretch>
        </p:blipFill>
        <p:spPr bwMode="auto">
          <a:xfrm>
            <a:off x="1164566" y="2109152"/>
            <a:ext cx="2085975" cy="1949768"/>
          </a:xfrm>
          <a:prstGeom prst="rect">
            <a:avLst/>
          </a:prstGeom>
          <a:ln>
            <a:noFill/>
          </a:ln>
          <a:extLst>
            <a:ext uri="{53640926-AAD7-44D8-BBD7-CCE9431645EC}">
              <a14:shadowObscured xmlns:a14="http://schemas.microsoft.com/office/drawing/2010/main"/>
            </a:ext>
          </a:extLst>
        </p:spPr>
      </p:pic>
      <p:pic>
        <p:nvPicPr>
          <p:cNvPr id="8" name="Image 7">
            <a:extLst>
              <a:ext uri="{FF2B5EF4-FFF2-40B4-BE49-F238E27FC236}">
                <a16:creationId xmlns:a16="http://schemas.microsoft.com/office/drawing/2014/main" id="{58C20B29-432C-3736-F63C-7D1B5C3B04F1}"/>
              </a:ext>
            </a:extLst>
          </p:cNvPr>
          <p:cNvPicPr>
            <a:picLocks noChangeAspect="1"/>
          </p:cNvPicPr>
          <p:nvPr/>
        </p:nvPicPr>
        <p:blipFill>
          <a:blip r:embed="rId4"/>
          <a:stretch>
            <a:fillRect/>
          </a:stretch>
        </p:blipFill>
        <p:spPr>
          <a:xfrm>
            <a:off x="10263425" y="2109152"/>
            <a:ext cx="7411542" cy="6767423"/>
          </a:xfrm>
          <a:prstGeom prst="rect">
            <a:avLst/>
          </a:prstGeom>
        </p:spPr>
      </p:pic>
      <p:sp>
        <p:nvSpPr>
          <p:cNvPr id="11" name="Flèche : droite 10">
            <a:extLst>
              <a:ext uri="{FF2B5EF4-FFF2-40B4-BE49-F238E27FC236}">
                <a16:creationId xmlns:a16="http://schemas.microsoft.com/office/drawing/2014/main" id="{EB1AF645-F5C9-4D5D-44C0-5487A28CE61C}"/>
              </a:ext>
            </a:extLst>
          </p:cNvPr>
          <p:cNvSpPr/>
          <p:nvPr/>
        </p:nvSpPr>
        <p:spPr>
          <a:xfrm>
            <a:off x="8387810" y="4929980"/>
            <a:ext cx="1578633" cy="1125765"/>
          </a:xfrm>
          <a:prstGeom prst="rightArrow">
            <a:avLst/>
          </a:prstGeom>
          <a:solidFill>
            <a:srgbClr val="09459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a:endParaRPr>
          </a:p>
        </p:txBody>
      </p:sp>
    </p:spTree>
    <p:extLst>
      <p:ext uri="{BB962C8B-B14F-4D97-AF65-F5344CB8AC3E}">
        <p14:creationId xmlns:p14="http://schemas.microsoft.com/office/powerpoint/2010/main" val="37969350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C7257A-C793-4C09-AC2C-E25D8A7BEBD9}"/>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45C682CC-80CF-44AE-A069-FA13FC68B5DA}"/>
              </a:ext>
            </a:extLst>
          </p:cNvPr>
          <p:cNvSpPr>
            <a:spLocks noGrp="1"/>
          </p:cNvSpPr>
          <p:nvPr>
            <p:ph type="body" idx="1"/>
          </p:nvPr>
        </p:nvSpPr>
        <p:spPr/>
        <p:txBody>
          <a:bodyPr/>
          <a:lstStyle/>
          <a:p>
            <a:endParaRPr lang="fr-FR"/>
          </a:p>
        </p:txBody>
      </p:sp>
      <p:pic>
        <p:nvPicPr>
          <p:cNvPr id="4" name="Image 3">
            <a:extLst>
              <a:ext uri="{FF2B5EF4-FFF2-40B4-BE49-F238E27FC236}">
                <a16:creationId xmlns:a16="http://schemas.microsoft.com/office/drawing/2014/main" id="{413E38CC-5754-42D7-95A1-5BD903CDE77D}"/>
              </a:ext>
            </a:extLst>
          </p:cNvPr>
          <p:cNvPicPr>
            <a:picLocks noChangeAspect="1"/>
          </p:cNvPicPr>
          <p:nvPr/>
        </p:nvPicPr>
        <p:blipFill>
          <a:blip r:embed="rId3"/>
          <a:stretch>
            <a:fillRect/>
          </a:stretch>
        </p:blipFill>
        <p:spPr>
          <a:xfrm>
            <a:off x="1" y="0"/>
            <a:ext cx="18287999" cy="10287000"/>
          </a:xfrm>
          <a:prstGeom prst="rect">
            <a:avLst/>
          </a:prstGeom>
        </p:spPr>
      </p:pic>
    </p:spTree>
    <p:extLst>
      <p:ext uri="{BB962C8B-B14F-4D97-AF65-F5344CB8AC3E}">
        <p14:creationId xmlns:p14="http://schemas.microsoft.com/office/powerpoint/2010/main" val="1010623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E73B3FD-C547-4844-884C-C5DC161075EA}"/>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A21EC0A8-A570-454F-9654-95881AFB4052}"/>
              </a:ext>
            </a:extLst>
          </p:cNvPr>
          <p:cNvSpPr>
            <a:spLocks noGrp="1"/>
          </p:cNvSpPr>
          <p:nvPr>
            <p:ph type="body" idx="1"/>
          </p:nvPr>
        </p:nvSpPr>
        <p:spPr/>
        <p:txBody>
          <a:bodyPr/>
          <a:lstStyle/>
          <a:p>
            <a:endParaRPr lang="fr-FR" dirty="0"/>
          </a:p>
        </p:txBody>
      </p:sp>
      <p:pic>
        <p:nvPicPr>
          <p:cNvPr id="4" name="Image 3">
            <a:extLst>
              <a:ext uri="{FF2B5EF4-FFF2-40B4-BE49-F238E27FC236}">
                <a16:creationId xmlns:a16="http://schemas.microsoft.com/office/drawing/2014/main" id="{9CDD910D-9E8A-4B31-B541-0FF40D8CF742}"/>
              </a:ext>
            </a:extLst>
          </p:cNvPr>
          <p:cNvPicPr>
            <a:picLocks noChangeAspect="1"/>
          </p:cNvPicPr>
          <p:nvPr/>
        </p:nvPicPr>
        <p:blipFill>
          <a:blip r:embed="rId2"/>
          <a:stretch>
            <a:fillRect/>
          </a:stretch>
        </p:blipFill>
        <p:spPr>
          <a:xfrm>
            <a:off x="0" y="-1"/>
            <a:ext cx="18288000" cy="10287002"/>
          </a:xfrm>
          <a:prstGeom prst="rect">
            <a:avLst/>
          </a:prstGeom>
        </p:spPr>
      </p:pic>
    </p:spTree>
    <p:extLst>
      <p:ext uri="{BB962C8B-B14F-4D97-AF65-F5344CB8AC3E}">
        <p14:creationId xmlns:p14="http://schemas.microsoft.com/office/powerpoint/2010/main" val="2009626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604527-BD84-41B0-8FF8-0CAB6CCF4CE0}"/>
              </a:ext>
            </a:extLst>
          </p:cNvPr>
          <p:cNvSpPr>
            <a:spLocks noGrp="1"/>
          </p:cNvSpPr>
          <p:nvPr>
            <p:ph type="title"/>
          </p:nvPr>
        </p:nvSpPr>
        <p:spPr/>
        <p:txBody>
          <a:bodyPr/>
          <a:lstStyle/>
          <a:p>
            <a:r>
              <a:rPr lang="fr-FR" dirty="0"/>
              <a:t>Lyon – One </a:t>
            </a:r>
            <a:r>
              <a:rPr lang="fr-FR" dirty="0" err="1"/>
              <a:t>Health</a:t>
            </a:r>
            <a:r>
              <a:rPr lang="fr-FR" dirty="0"/>
              <a:t> 4 Cities</a:t>
            </a:r>
          </a:p>
        </p:txBody>
      </p:sp>
      <p:pic>
        <p:nvPicPr>
          <p:cNvPr id="5" name="Image 4">
            <a:extLst>
              <a:ext uri="{FF2B5EF4-FFF2-40B4-BE49-F238E27FC236}">
                <a16:creationId xmlns:a16="http://schemas.microsoft.com/office/drawing/2014/main" id="{05549196-83F3-495F-8CC2-B955A05CB10B}"/>
              </a:ext>
            </a:extLst>
          </p:cNvPr>
          <p:cNvPicPr>
            <a:picLocks noChangeAspect="1"/>
          </p:cNvPicPr>
          <p:nvPr/>
        </p:nvPicPr>
        <p:blipFill>
          <a:blip r:embed="rId3"/>
          <a:stretch>
            <a:fillRect/>
          </a:stretch>
        </p:blipFill>
        <p:spPr>
          <a:xfrm>
            <a:off x="11225651" y="2110991"/>
            <a:ext cx="6633841" cy="3642109"/>
          </a:xfrm>
          <a:prstGeom prst="rect">
            <a:avLst/>
          </a:prstGeom>
          <a:ln>
            <a:noFill/>
          </a:ln>
          <a:effectLst>
            <a:softEdge rad="112500"/>
          </a:effectLst>
        </p:spPr>
      </p:pic>
      <p:pic>
        <p:nvPicPr>
          <p:cNvPr id="7" name="Image 6">
            <a:extLst>
              <a:ext uri="{FF2B5EF4-FFF2-40B4-BE49-F238E27FC236}">
                <a16:creationId xmlns:a16="http://schemas.microsoft.com/office/drawing/2014/main" id="{80F3F9BC-F7CF-48A3-9304-7D997687BB29}"/>
              </a:ext>
            </a:extLst>
          </p:cNvPr>
          <p:cNvPicPr>
            <a:picLocks noChangeAspect="1"/>
          </p:cNvPicPr>
          <p:nvPr/>
        </p:nvPicPr>
        <p:blipFill>
          <a:blip r:embed="rId4"/>
          <a:stretch/>
        </p:blipFill>
        <p:spPr bwMode="auto">
          <a:xfrm>
            <a:off x="376989" y="2141070"/>
            <a:ext cx="10443411" cy="6970977"/>
          </a:xfrm>
          <a:prstGeom prst="rect">
            <a:avLst/>
          </a:prstGeom>
        </p:spPr>
      </p:pic>
      <p:pic>
        <p:nvPicPr>
          <p:cNvPr id="6" name="Image 5">
            <a:extLst>
              <a:ext uri="{FF2B5EF4-FFF2-40B4-BE49-F238E27FC236}">
                <a16:creationId xmlns:a16="http://schemas.microsoft.com/office/drawing/2014/main" id="{DC9B70C6-AAF5-4D74-B302-F023A4E9D298}"/>
              </a:ext>
            </a:extLst>
          </p:cNvPr>
          <p:cNvPicPr>
            <a:picLocks noChangeAspect="1"/>
          </p:cNvPicPr>
          <p:nvPr/>
        </p:nvPicPr>
        <p:blipFill>
          <a:blip r:embed="rId5"/>
          <a:stretch>
            <a:fillRect/>
          </a:stretch>
        </p:blipFill>
        <p:spPr>
          <a:xfrm>
            <a:off x="9330155" y="7112942"/>
            <a:ext cx="8505825" cy="2724150"/>
          </a:xfrm>
          <a:prstGeom prst="rect">
            <a:avLst/>
          </a:prstGeom>
        </p:spPr>
      </p:pic>
      <p:sp>
        <p:nvSpPr>
          <p:cNvPr id="8" name="Subtitle 2">
            <a:extLst>
              <a:ext uri="{FF2B5EF4-FFF2-40B4-BE49-F238E27FC236}">
                <a16:creationId xmlns:a16="http://schemas.microsoft.com/office/drawing/2014/main" id="{BC7B48C2-7402-4C0E-97AF-293EE313FDF3}"/>
              </a:ext>
            </a:extLst>
          </p:cNvPr>
          <p:cNvSpPr txBox="1">
            <a:spLocks/>
          </p:cNvSpPr>
          <p:nvPr/>
        </p:nvSpPr>
        <p:spPr bwMode="auto">
          <a:xfrm>
            <a:off x="7105620" y="2243711"/>
            <a:ext cx="6386613" cy="1362411"/>
          </a:xfrm>
          <a:prstGeom prst="rect">
            <a:avLst/>
          </a:prstGeom>
        </p:spPr>
        <p:txBody>
          <a:bodyPr vertOverflow="overflow" horzOverflow="overflow" vert="horz" wrap="square" lIns="137160" tIns="68580" rIns="137160" bIns="68580" numCol="1" spcCol="0" rtlCol="0" fromWordArt="0" anchor="t" anchorCtr="0" forceAA="0" compatLnSpc="0">
            <a:norm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defRPr/>
            </a:pPr>
            <a:r>
              <a:rPr lang="fr-FR" sz="2400" dirty="0">
                <a:solidFill>
                  <a:schemeClr val="bg1"/>
                </a:solidFill>
              </a:rPr>
              <a:t>520 774 Habitants</a:t>
            </a:r>
          </a:p>
          <a:p>
            <a:pPr>
              <a:defRPr/>
            </a:pPr>
            <a:r>
              <a:rPr lang="fr-FR" sz="2400" dirty="0">
                <a:solidFill>
                  <a:schemeClr val="bg1"/>
                </a:solidFill>
              </a:rPr>
              <a:t>3ème ville de France</a:t>
            </a:r>
            <a:endParaRPr lang="fr-FR" sz="2400" dirty="0"/>
          </a:p>
        </p:txBody>
      </p:sp>
    </p:spTree>
    <p:extLst>
      <p:ext uri="{BB962C8B-B14F-4D97-AF65-F5344CB8AC3E}">
        <p14:creationId xmlns:p14="http://schemas.microsoft.com/office/powerpoint/2010/main" val="6988372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11283A-2D97-4B0C-B43E-9D2856F6A8D5}"/>
              </a:ext>
            </a:extLst>
          </p:cNvPr>
          <p:cNvSpPr>
            <a:spLocks noGrp="1"/>
          </p:cNvSpPr>
          <p:nvPr>
            <p:ph type="title"/>
          </p:nvPr>
        </p:nvSpPr>
        <p:spPr/>
        <p:txBody>
          <a:bodyPr/>
          <a:lstStyle/>
          <a:p>
            <a:r>
              <a:rPr lang="fr-FR" dirty="0"/>
              <a:t>L’approche One </a:t>
            </a:r>
            <a:r>
              <a:rPr lang="fr-FR" dirty="0" err="1"/>
              <a:t>Health</a:t>
            </a:r>
            <a:endParaRPr lang="fr-FR" dirty="0"/>
          </a:p>
        </p:txBody>
      </p:sp>
      <p:pic>
        <p:nvPicPr>
          <p:cNvPr id="4" name="Image 3">
            <a:extLst>
              <a:ext uri="{FF2B5EF4-FFF2-40B4-BE49-F238E27FC236}">
                <a16:creationId xmlns:a16="http://schemas.microsoft.com/office/drawing/2014/main" id="{272C5683-3C1D-4CE2-8DB0-9207E3B6998A}"/>
              </a:ext>
            </a:extLst>
          </p:cNvPr>
          <p:cNvPicPr>
            <a:picLocks noChangeAspect="1"/>
          </p:cNvPicPr>
          <p:nvPr/>
        </p:nvPicPr>
        <p:blipFill>
          <a:blip r:embed="rId2"/>
          <a:stretch/>
        </p:blipFill>
        <p:spPr bwMode="auto">
          <a:xfrm>
            <a:off x="1543319" y="1668830"/>
            <a:ext cx="14654670" cy="8243252"/>
          </a:xfrm>
          <a:prstGeom prst="rect">
            <a:avLst/>
          </a:prstGeom>
        </p:spPr>
      </p:pic>
    </p:spTree>
    <p:extLst>
      <p:ext uri="{BB962C8B-B14F-4D97-AF65-F5344CB8AC3E}">
        <p14:creationId xmlns:p14="http://schemas.microsoft.com/office/powerpoint/2010/main" val="637179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C28C81-13CD-48FA-A547-2BFD3CB0D234}"/>
              </a:ext>
            </a:extLst>
          </p:cNvPr>
          <p:cNvSpPr>
            <a:spLocks noGrp="1"/>
          </p:cNvSpPr>
          <p:nvPr>
            <p:ph type="title"/>
          </p:nvPr>
        </p:nvSpPr>
        <p:spPr>
          <a:xfrm>
            <a:off x="1062284" y="546754"/>
            <a:ext cx="17225716" cy="867266"/>
          </a:xfrm>
        </p:spPr>
        <p:txBody>
          <a:bodyPr/>
          <a:lstStyle/>
          <a:p>
            <a:r>
              <a:rPr lang="fr-FR" dirty="0"/>
              <a:t>Une visibilité locale, nationale, européenne et internationale</a:t>
            </a:r>
          </a:p>
        </p:txBody>
      </p:sp>
      <p:pic>
        <p:nvPicPr>
          <p:cNvPr id="4" name="Image 3">
            <a:extLst>
              <a:ext uri="{FF2B5EF4-FFF2-40B4-BE49-F238E27FC236}">
                <a16:creationId xmlns:a16="http://schemas.microsoft.com/office/drawing/2014/main" id="{AD27AABD-6C2D-47E9-A041-E1ABFEC7665B}"/>
              </a:ext>
            </a:extLst>
          </p:cNvPr>
          <p:cNvPicPr>
            <a:picLocks noChangeAspect="1"/>
          </p:cNvPicPr>
          <p:nvPr/>
        </p:nvPicPr>
        <p:blipFill>
          <a:blip r:embed="rId2"/>
          <a:stretch/>
        </p:blipFill>
        <p:spPr bwMode="auto">
          <a:xfrm>
            <a:off x="5211257" y="1966621"/>
            <a:ext cx="8173627" cy="7773625"/>
          </a:xfrm>
          <a:prstGeom prst="rect">
            <a:avLst/>
          </a:prstGeom>
        </p:spPr>
      </p:pic>
    </p:spTree>
    <p:extLst>
      <p:ext uri="{BB962C8B-B14F-4D97-AF65-F5344CB8AC3E}">
        <p14:creationId xmlns:p14="http://schemas.microsoft.com/office/powerpoint/2010/main" val="15135873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6FB3559-EEE2-4135-BCD1-008074D4905A}"/>
              </a:ext>
            </a:extLst>
          </p:cNvPr>
          <p:cNvSpPr>
            <a:spLocks noGrp="1"/>
          </p:cNvSpPr>
          <p:nvPr>
            <p:ph type="title"/>
          </p:nvPr>
        </p:nvSpPr>
        <p:spPr>
          <a:xfrm>
            <a:off x="2764970" y="497202"/>
            <a:ext cx="14941142" cy="1161856"/>
          </a:xfrm>
        </p:spPr>
        <p:txBody>
          <a:bodyPr/>
          <a:lstStyle/>
          <a:p>
            <a:r>
              <a:rPr lang="fr-FR" sz="6000" dirty="0">
                <a:solidFill>
                  <a:srgbClr val="03242A"/>
                </a:solidFill>
              </a:rPr>
              <a:t>Formulaire d’inscription</a:t>
            </a:r>
          </a:p>
        </p:txBody>
      </p:sp>
      <p:pic>
        <p:nvPicPr>
          <p:cNvPr id="4104" name="Picture 8" descr="Tableau des réponses au formulaire Forms. Titre de la question : Pensez-vous déjà candidater à cet appel ?. Nombre de réponses : 151 réponses.">
            <a:extLst>
              <a:ext uri="{FF2B5EF4-FFF2-40B4-BE49-F238E27FC236}">
                <a16:creationId xmlns:a16="http://schemas.microsoft.com/office/drawing/2014/main" id="{CBEEFF3A-12DF-4764-9AA3-0AFE3831BD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500" t="23272" r="6250" b="40087"/>
          <a:stretch/>
        </p:blipFill>
        <p:spPr bwMode="auto">
          <a:xfrm>
            <a:off x="11008006" y="6656443"/>
            <a:ext cx="4343400" cy="184719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Tableau des réponses au formulaire Forms. Titre de la question : Quel est votre degré de connaissance d&amp;apos;URBACT ?. Nombre de réponses : 156 réponses.">
            <a:extLst>
              <a:ext uri="{FF2B5EF4-FFF2-40B4-BE49-F238E27FC236}">
                <a16:creationId xmlns:a16="http://schemas.microsoft.com/office/drawing/2014/main" id="{248CC75E-41CF-43CB-81F0-BA3F0B348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8543" y="2402721"/>
            <a:ext cx="9145669" cy="434816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ableau des réponses au formulaire Forms. Titre de la question : Pensez-vous déjà candidater à cet appel ?. Nombre de réponses : 156 réponses.">
            <a:extLst>
              <a:ext uri="{FF2B5EF4-FFF2-40B4-BE49-F238E27FC236}">
                <a16:creationId xmlns:a16="http://schemas.microsoft.com/office/drawing/2014/main" id="{69B6BA78-74A0-4139-822C-829CA28719C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667"/>
          <a:stretch/>
        </p:blipFill>
        <p:spPr bwMode="auto">
          <a:xfrm>
            <a:off x="11061555" y="2213840"/>
            <a:ext cx="5751101" cy="4537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78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4A993-3BE6-4633-A615-82214F15B26E}"/>
              </a:ext>
            </a:extLst>
          </p:cNvPr>
          <p:cNvPicPr>
            <a:picLocks noChangeAspect="1"/>
          </p:cNvPicPr>
          <p:nvPr/>
        </p:nvPicPr>
        <p:blipFill>
          <a:blip r:embed="rId2">
            <a:duotone>
              <a:prstClr val="black"/>
              <a:srgbClr val="FF917F">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7050720" y="3050222"/>
            <a:ext cx="4186556" cy="4186556"/>
          </a:xfrm>
          <a:prstGeom prst="rect">
            <a:avLst/>
          </a:prstGeom>
        </p:spPr>
      </p:pic>
      <p:sp>
        <p:nvSpPr>
          <p:cNvPr id="2" name="Title 1">
            <a:extLst>
              <a:ext uri="{FF2B5EF4-FFF2-40B4-BE49-F238E27FC236}">
                <a16:creationId xmlns:a16="http://schemas.microsoft.com/office/drawing/2014/main" id="{EA875A6C-D223-480E-9D8E-3FE4971903E3}"/>
              </a:ext>
            </a:extLst>
          </p:cNvPr>
          <p:cNvSpPr>
            <a:spLocks noGrp="1"/>
          </p:cNvSpPr>
          <p:nvPr>
            <p:ph type="title"/>
          </p:nvPr>
        </p:nvSpPr>
        <p:spPr>
          <a:xfrm>
            <a:off x="6631926" y="1057773"/>
            <a:ext cx="5407673" cy="1970630"/>
          </a:xfrm>
        </p:spPr>
        <p:txBody>
          <a:bodyPr anchor="ctr"/>
          <a:lstStyle/>
          <a:p>
            <a:r>
              <a:rPr lang="fr-FR" dirty="0"/>
              <a:t>Questions ?</a:t>
            </a:r>
            <a:endParaRPr lang="en-GB" dirty="0"/>
          </a:p>
        </p:txBody>
      </p:sp>
    </p:spTree>
    <p:extLst>
      <p:ext uri="{BB962C8B-B14F-4D97-AF65-F5344CB8AC3E}">
        <p14:creationId xmlns:p14="http://schemas.microsoft.com/office/powerpoint/2010/main" val="805163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B92805-7043-4948-A9A5-CC017B613A7E}"/>
              </a:ext>
            </a:extLst>
          </p:cNvPr>
          <p:cNvSpPr>
            <a:spLocks noGrp="1"/>
          </p:cNvSpPr>
          <p:nvPr>
            <p:ph type="title"/>
          </p:nvPr>
        </p:nvSpPr>
        <p:spPr/>
        <p:txBody>
          <a:bodyPr/>
          <a:lstStyle/>
          <a:p>
            <a:pPr algn="ctr"/>
            <a:r>
              <a:rPr lang="fr-FR" dirty="0"/>
              <a:t>Construire son projet URBACT</a:t>
            </a:r>
          </a:p>
        </p:txBody>
      </p:sp>
      <p:sp>
        <p:nvSpPr>
          <p:cNvPr id="3" name="Espace réservé du texte 2">
            <a:extLst>
              <a:ext uri="{FF2B5EF4-FFF2-40B4-BE49-F238E27FC236}">
                <a16:creationId xmlns:a16="http://schemas.microsoft.com/office/drawing/2014/main" id="{06411657-C30A-4EE4-88EF-1A7E5D478CBA}"/>
              </a:ext>
            </a:extLst>
          </p:cNvPr>
          <p:cNvSpPr>
            <a:spLocks noGrp="1"/>
          </p:cNvSpPr>
          <p:nvPr>
            <p:ph type="body" idx="1"/>
          </p:nvPr>
        </p:nvSpPr>
        <p:spPr/>
        <p:txBody>
          <a:bodyPr/>
          <a:lstStyle/>
          <a:p>
            <a:endParaRPr lang="fr-FR"/>
          </a:p>
        </p:txBody>
      </p:sp>
    </p:spTree>
    <p:extLst>
      <p:ext uri="{BB962C8B-B14F-4D97-AF65-F5344CB8AC3E}">
        <p14:creationId xmlns:p14="http://schemas.microsoft.com/office/powerpoint/2010/main" val="3357399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texte 11">
            <a:extLst>
              <a:ext uri="{FF2B5EF4-FFF2-40B4-BE49-F238E27FC236}">
                <a16:creationId xmlns:a16="http://schemas.microsoft.com/office/drawing/2014/main" id="{51E8A97E-3BD5-499E-8685-168C20C81C54}"/>
              </a:ext>
            </a:extLst>
          </p:cNvPr>
          <p:cNvSpPr>
            <a:spLocks noGrp="1"/>
          </p:cNvSpPr>
          <p:nvPr>
            <p:ph type="body" sz="quarter" idx="12"/>
          </p:nvPr>
        </p:nvSpPr>
        <p:spPr/>
        <p:txBody>
          <a:bodyPr/>
          <a:lstStyle/>
          <a:p>
            <a:endParaRPr lang="fr-FR" sz="6000" dirty="0">
              <a:latin typeface="Core Sans C 45 Regular" panose="020B0603030302020204"/>
            </a:endParaRPr>
          </a:p>
          <a:p>
            <a:endParaRPr lang="fr-FR" sz="6000" dirty="0">
              <a:latin typeface="Core Sans C 45 Regular" panose="020B0603030302020204"/>
            </a:endParaRPr>
          </a:p>
        </p:txBody>
      </p:sp>
      <p:sp>
        <p:nvSpPr>
          <p:cNvPr id="2" name="Titre 1">
            <a:extLst>
              <a:ext uri="{FF2B5EF4-FFF2-40B4-BE49-F238E27FC236}">
                <a16:creationId xmlns:a16="http://schemas.microsoft.com/office/drawing/2014/main" id="{638EEE43-8293-471F-A266-04CD01661B3A}"/>
              </a:ext>
            </a:extLst>
          </p:cNvPr>
          <p:cNvSpPr>
            <a:spLocks noGrp="1"/>
          </p:cNvSpPr>
          <p:nvPr>
            <p:ph type="title"/>
          </p:nvPr>
        </p:nvSpPr>
        <p:spPr/>
        <p:txBody>
          <a:bodyPr/>
          <a:lstStyle/>
          <a:p>
            <a:r>
              <a:rPr lang="fr-FR" sz="4800" dirty="0">
                <a:solidFill>
                  <a:schemeClr val="tx1"/>
                </a:solidFill>
              </a:rPr>
              <a:t>Activités et Work packages</a:t>
            </a:r>
            <a:endParaRPr lang="fr-FR" dirty="0">
              <a:solidFill>
                <a:schemeClr val="tx1"/>
              </a:solidFill>
            </a:endParaRPr>
          </a:p>
        </p:txBody>
      </p:sp>
      <p:graphicFrame>
        <p:nvGraphicFramePr>
          <p:cNvPr id="5" name="Diagramme 4">
            <a:extLst>
              <a:ext uri="{FF2B5EF4-FFF2-40B4-BE49-F238E27FC236}">
                <a16:creationId xmlns:a16="http://schemas.microsoft.com/office/drawing/2014/main" id="{737F0913-E567-4AAE-8DC9-7286D3F7D606}"/>
              </a:ext>
            </a:extLst>
          </p:cNvPr>
          <p:cNvGraphicFramePr/>
          <p:nvPr>
            <p:extLst>
              <p:ext uri="{D42A27DB-BD31-4B8C-83A1-F6EECF244321}">
                <p14:modId xmlns:p14="http://schemas.microsoft.com/office/powerpoint/2010/main" val="238110070"/>
              </p:ext>
            </p:extLst>
          </p:nvPr>
        </p:nvGraphicFramePr>
        <p:xfrm>
          <a:off x="916071" y="2552700"/>
          <a:ext cx="16764000" cy="7386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a:extLst>
              <a:ext uri="{FF2B5EF4-FFF2-40B4-BE49-F238E27FC236}">
                <a16:creationId xmlns:a16="http://schemas.microsoft.com/office/drawing/2014/main" id="{DAAA8956-CCB6-4619-8D25-68B30B4F2D7C}"/>
              </a:ext>
            </a:extLst>
          </p:cNvPr>
          <p:cNvSpPr/>
          <p:nvPr/>
        </p:nvSpPr>
        <p:spPr>
          <a:xfrm>
            <a:off x="1062284" y="1897677"/>
            <a:ext cx="16764000" cy="1200329"/>
          </a:xfrm>
          <a:prstGeom prst="rect">
            <a:avLst/>
          </a:prstGeom>
        </p:spPr>
        <p:txBody>
          <a:bodyPr wrap="square">
            <a:spAutoFit/>
          </a:bodyPr>
          <a:lstStyle/>
          <a:p>
            <a:pPr lvl="0" defTabSz="914378">
              <a:defRPr/>
            </a:pPr>
            <a:r>
              <a:rPr lang="fr-FR" sz="3600" dirty="0">
                <a:solidFill>
                  <a:prstClr val="black"/>
                </a:solidFill>
                <a:latin typeface="Core Sans C 45 Regular" panose="020B0603030302020204"/>
              </a:rPr>
              <a:t>Pendant presque </a:t>
            </a:r>
            <a:r>
              <a:rPr lang="fr-FR" sz="3600" b="1" dirty="0">
                <a:solidFill>
                  <a:srgbClr val="164194"/>
                </a:solidFill>
                <a:latin typeface="Core Sans C 45 Regular" panose="020B0603030302020204"/>
              </a:rPr>
              <a:t>2 ans </a:t>
            </a:r>
            <a:r>
              <a:rPr lang="fr-FR" sz="3600" dirty="0">
                <a:solidFill>
                  <a:srgbClr val="164194"/>
                </a:solidFill>
                <a:latin typeface="Core Sans C 45 Regular" panose="020B0603030302020204"/>
              </a:rPr>
              <a:t>(30 mois)</a:t>
            </a:r>
            <a:r>
              <a:rPr lang="fr-FR" sz="3200" dirty="0">
                <a:solidFill>
                  <a:prstClr val="black"/>
                </a:solidFill>
                <a:latin typeface="Core Sans C 45 Regular" panose="020B0603030302020204"/>
              </a:rPr>
              <a:t>, </a:t>
            </a:r>
            <a:r>
              <a:rPr lang="fr-FR" sz="3600" dirty="0">
                <a:solidFill>
                  <a:prstClr val="black"/>
                </a:solidFill>
                <a:latin typeface="Core Sans C 45 Regular" panose="020B0603030302020204"/>
              </a:rPr>
              <a:t>vous ferez partie d’un réseau de 6 à 8 partenaires et vous réaliserez :</a:t>
            </a:r>
          </a:p>
        </p:txBody>
      </p:sp>
      <p:sp>
        <p:nvSpPr>
          <p:cNvPr id="9" name="ZoneTexte 8">
            <a:extLst>
              <a:ext uri="{FF2B5EF4-FFF2-40B4-BE49-F238E27FC236}">
                <a16:creationId xmlns:a16="http://schemas.microsoft.com/office/drawing/2014/main" id="{B5CABA63-34B7-4C37-9D03-2663D20F468E}"/>
              </a:ext>
            </a:extLst>
          </p:cNvPr>
          <p:cNvSpPr txBox="1"/>
          <p:nvPr/>
        </p:nvSpPr>
        <p:spPr>
          <a:xfrm>
            <a:off x="14221998" y="7397234"/>
            <a:ext cx="3913602" cy="1384995"/>
          </a:xfrm>
          <a:prstGeom prst="rect">
            <a:avLst/>
          </a:prstGeom>
          <a:noFill/>
        </p:spPr>
        <p:txBody>
          <a:bodyPr wrap="square" rtlCol="0">
            <a:spAutoFit/>
          </a:bodyPr>
          <a:lstStyle/>
          <a:p>
            <a:r>
              <a:rPr lang="fr-FR" sz="2800" b="1" dirty="0">
                <a:solidFill>
                  <a:srgbClr val="C70075"/>
                </a:solidFill>
                <a:latin typeface="Core Sans C 45 Regular" panose="020B0603030302020204"/>
              </a:rPr>
              <a:t>Comprendre, apprendre, s’inspirer de ses pairs européens</a:t>
            </a:r>
          </a:p>
        </p:txBody>
      </p:sp>
      <p:sp>
        <p:nvSpPr>
          <p:cNvPr id="10" name="ZoneTexte 9">
            <a:extLst>
              <a:ext uri="{FF2B5EF4-FFF2-40B4-BE49-F238E27FC236}">
                <a16:creationId xmlns:a16="http://schemas.microsoft.com/office/drawing/2014/main" id="{7B0C6961-B9F7-4987-8234-108D164C552D}"/>
              </a:ext>
            </a:extLst>
          </p:cNvPr>
          <p:cNvSpPr txBox="1"/>
          <p:nvPr/>
        </p:nvSpPr>
        <p:spPr>
          <a:xfrm>
            <a:off x="484861" y="5276523"/>
            <a:ext cx="5300578" cy="2246769"/>
          </a:xfrm>
          <a:prstGeom prst="rect">
            <a:avLst/>
          </a:prstGeom>
          <a:noFill/>
        </p:spPr>
        <p:txBody>
          <a:bodyPr wrap="square" rtlCol="0">
            <a:spAutoFit/>
          </a:bodyPr>
          <a:lstStyle/>
          <a:p>
            <a:r>
              <a:rPr lang="fr-FR" sz="2800" b="1" dirty="0">
                <a:solidFill>
                  <a:srgbClr val="C70075"/>
                </a:solidFill>
                <a:latin typeface="Core Sans C 45 Regular" panose="020B0603030302020204"/>
              </a:rPr>
              <a:t>Mettre en œuvre des actions adaptées aux spécificités du territoire en utilisant une approche participative et intégrée</a:t>
            </a:r>
          </a:p>
          <a:p>
            <a:r>
              <a:rPr lang="fr-FR" sz="2800" b="1" i="1" dirty="0">
                <a:solidFill>
                  <a:srgbClr val="C70075"/>
                </a:solidFill>
                <a:latin typeface="Core Sans C 45 Regular" panose="020B0603030302020204"/>
              </a:rPr>
              <a:t>(groupe local URBACT)</a:t>
            </a:r>
          </a:p>
        </p:txBody>
      </p:sp>
      <p:sp>
        <p:nvSpPr>
          <p:cNvPr id="13" name="ZoneTexte 12">
            <a:extLst>
              <a:ext uri="{FF2B5EF4-FFF2-40B4-BE49-F238E27FC236}">
                <a16:creationId xmlns:a16="http://schemas.microsoft.com/office/drawing/2014/main" id="{7584F1EF-DF3D-49B0-9706-AADFF01FB9B0}"/>
              </a:ext>
            </a:extLst>
          </p:cNvPr>
          <p:cNvSpPr txBox="1"/>
          <p:nvPr/>
        </p:nvSpPr>
        <p:spPr>
          <a:xfrm>
            <a:off x="11887200" y="3557162"/>
            <a:ext cx="4343400" cy="1384995"/>
          </a:xfrm>
          <a:prstGeom prst="rect">
            <a:avLst/>
          </a:prstGeom>
          <a:noFill/>
        </p:spPr>
        <p:txBody>
          <a:bodyPr wrap="square" rtlCol="0">
            <a:spAutoFit/>
          </a:bodyPr>
          <a:lstStyle/>
          <a:p>
            <a:r>
              <a:rPr lang="fr-FR" sz="2800" b="1" dirty="0">
                <a:solidFill>
                  <a:srgbClr val="C70075"/>
                </a:solidFill>
                <a:latin typeface="Core Sans C 45 Regular" panose="020B0603030302020204"/>
              </a:rPr>
              <a:t>Accompagnent le réseau, soutien technique et méthodologique</a:t>
            </a:r>
          </a:p>
        </p:txBody>
      </p:sp>
      <p:sp>
        <p:nvSpPr>
          <p:cNvPr id="11" name="Rectangle : coins arrondis 10">
            <a:extLst>
              <a:ext uri="{FF2B5EF4-FFF2-40B4-BE49-F238E27FC236}">
                <a16:creationId xmlns:a16="http://schemas.microsoft.com/office/drawing/2014/main" id="{39182CC0-FB78-49FB-8DBC-F58FB80EDD7E}"/>
              </a:ext>
            </a:extLst>
          </p:cNvPr>
          <p:cNvSpPr/>
          <p:nvPr/>
        </p:nvSpPr>
        <p:spPr>
          <a:xfrm>
            <a:off x="607930" y="9183075"/>
            <a:ext cx="5792870" cy="762759"/>
          </a:xfrm>
          <a:prstGeom prst="roundRect">
            <a:avLst/>
          </a:prstGeom>
          <a:solidFill>
            <a:srgbClr val="FF91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Core Sans C 45 Regular" panose="020B0603030302020204"/>
              </a:rPr>
              <a:t>1</a:t>
            </a:r>
            <a:r>
              <a:rPr kumimoji="0" lang="fr-FR" sz="2800" b="1" i="0" u="none" strike="noStrike" kern="1200" cap="none" spc="0" normalizeH="0" baseline="30000" noProof="0" dirty="0">
                <a:ln>
                  <a:noFill/>
                </a:ln>
                <a:solidFill>
                  <a:prstClr val="white"/>
                </a:solidFill>
                <a:effectLst/>
                <a:uLnTx/>
                <a:uFillTx/>
                <a:latin typeface="Core Sans C 45 Regular" panose="020B0603030302020204"/>
              </a:rPr>
              <a:t>er</a:t>
            </a:r>
            <a:r>
              <a:rPr kumimoji="0" lang="fr-FR" sz="2800" b="1" i="0" u="none" strike="noStrike" kern="1200" cap="none" spc="0" normalizeH="0" baseline="0" noProof="0" dirty="0">
                <a:ln>
                  <a:noFill/>
                </a:ln>
                <a:solidFill>
                  <a:prstClr val="white"/>
                </a:solidFill>
                <a:effectLst/>
                <a:uLnTx/>
                <a:uFillTx/>
                <a:latin typeface="Core Sans C 45 Regular" panose="020B0603030302020204"/>
              </a:rPr>
              <a:t> novembre 2026 – 30 avril 2029</a:t>
            </a:r>
          </a:p>
        </p:txBody>
      </p:sp>
    </p:spTree>
    <p:extLst>
      <p:ext uri="{BB962C8B-B14F-4D97-AF65-F5344CB8AC3E}">
        <p14:creationId xmlns:p14="http://schemas.microsoft.com/office/powerpoint/2010/main" val="452872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889EA9-CB97-40AB-972F-6D97A966B4B8}"/>
              </a:ext>
            </a:extLst>
          </p:cNvPr>
          <p:cNvSpPr>
            <a:spLocks noGrp="1"/>
          </p:cNvSpPr>
          <p:nvPr>
            <p:ph type="title"/>
          </p:nvPr>
        </p:nvSpPr>
        <p:spPr/>
        <p:txBody>
          <a:bodyPr/>
          <a:lstStyle/>
          <a:p>
            <a:r>
              <a:rPr lang="fr-FR" sz="4000" dirty="0">
                <a:solidFill>
                  <a:schemeClr val="tx1"/>
                </a:solidFill>
              </a:rPr>
              <a:t>Activités et Work packages</a:t>
            </a:r>
          </a:p>
        </p:txBody>
      </p:sp>
      <p:pic>
        <p:nvPicPr>
          <p:cNvPr id="4" name="Image 3">
            <a:extLst>
              <a:ext uri="{FF2B5EF4-FFF2-40B4-BE49-F238E27FC236}">
                <a16:creationId xmlns:a16="http://schemas.microsoft.com/office/drawing/2014/main" id="{E7416E18-557F-4526-AFB9-9ACBA56D8AE1}"/>
              </a:ext>
            </a:extLst>
          </p:cNvPr>
          <p:cNvPicPr>
            <a:picLocks noChangeAspect="1"/>
          </p:cNvPicPr>
          <p:nvPr/>
        </p:nvPicPr>
        <p:blipFill rotWithShape="1">
          <a:blip r:embed="rId2"/>
          <a:srcRect t="5681" b="84465"/>
          <a:stretch/>
        </p:blipFill>
        <p:spPr>
          <a:xfrm>
            <a:off x="76200" y="2247900"/>
            <a:ext cx="18135600" cy="867266"/>
          </a:xfrm>
          <a:prstGeom prst="rect">
            <a:avLst/>
          </a:prstGeom>
        </p:spPr>
      </p:pic>
      <p:sp>
        <p:nvSpPr>
          <p:cNvPr id="3" name="ZoneTexte 2">
            <a:extLst>
              <a:ext uri="{FF2B5EF4-FFF2-40B4-BE49-F238E27FC236}">
                <a16:creationId xmlns:a16="http://schemas.microsoft.com/office/drawing/2014/main" id="{D97C8837-2EDE-46C0-BFA0-9FB5AD342657}"/>
              </a:ext>
            </a:extLst>
          </p:cNvPr>
          <p:cNvSpPr txBox="1"/>
          <p:nvPr/>
        </p:nvSpPr>
        <p:spPr>
          <a:xfrm>
            <a:off x="388856" y="1670216"/>
            <a:ext cx="17899144" cy="400110"/>
          </a:xfrm>
          <a:prstGeom prst="rect">
            <a:avLst/>
          </a:prstGeom>
          <a:noFill/>
        </p:spPr>
        <p:txBody>
          <a:bodyPr wrap="square" rtlCol="0">
            <a:spAutoFit/>
          </a:bodyPr>
          <a:lstStyle/>
          <a:p>
            <a:r>
              <a:rPr lang="fr-FR" sz="2000" b="1" dirty="0" err="1">
                <a:latin typeface="Core Sans C 45 Regular" panose="020B0603030302020204"/>
              </a:rPr>
              <a:t>Nov</a:t>
            </a:r>
            <a:r>
              <a:rPr lang="fr-FR" sz="2000" b="1" dirty="0">
                <a:latin typeface="Core Sans C 45 Regular" panose="020B0603030302020204"/>
              </a:rPr>
              <a:t> 2026 	</a:t>
            </a:r>
            <a:r>
              <a:rPr lang="fr-FR" sz="2000" i="1" dirty="0">
                <a:latin typeface="Core Sans C 45 Regular" panose="020B0603030302020204"/>
              </a:rPr>
              <a:t>7 mois </a:t>
            </a:r>
            <a:r>
              <a:rPr lang="fr-FR" sz="2000" b="1" dirty="0">
                <a:latin typeface="Core Sans C 45 Regular" panose="020B0603030302020204"/>
              </a:rPr>
              <a:t>			Mai 2027			</a:t>
            </a:r>
            <a:r>
              <a:rPr lang="fr-FR" sz="2000" i="1" dirty="0">
                <a:latin typeface="Core Sans C 45 Regular" panose="020B0603030302020204"/>
              </a:rPr>
              <a:t>20 mois	</a:t>
            </a:r>
            <a:r>
              <a:rPr lang="fr-FR" sz="2000" b="1" dirty="0">
                <a:latin typeface="Core Sans C 45 Regular" panose="020B0603030302020204"/>
              </a:rPr>
              <a:t>				</a:t>
            </a:r>
            <a:r>
              <a:rPr lang="fr-FR" sz="2000" b="1" dirty="0" err="1">
                <a:latin typeface="Core Sans C 45 Regular" panose="020B0603030302020204"/>
              </a:rPr>
              <a:t>Janv</a:t>
            </a:r>
            <a:r>
              <a:rPr lang="fr-FR" sz="2000" b="1" dirty="0">
                <a:latin typeface="Core Sans C 45 Regular" panose="020B0603030302020204"/>
              </a:rPr>
              <a:t> 2029	    </a:t>
            </a:r>
            <a:r>
              <a:rPr lang="fr-FR" sz="2000" i="1" dirty="0">
                <a:latin typeface="Core Sans C 45 Regular" panose="020B0603030302020204"/>
              </a:rPr>
              <a:t>3 mois</a:t>
            </a:r>
            <a:r>
              <a:rPr lang="fr-FR" sz="2000" b="1" dirty="0">
                <a:latin typeface="Core Sans C 45 Regular" panose="020B0603030302020204"/>
              </a:rPr>
              <a:t>		Avril 2029</a:t>
            </a:r>
          </a:p>
        </p:txBody>
      </p:sp>
      <p:sp>
        <p:nvSpPr>
          <p:cNvPr id="6" name="ZoneTexte 5">
            <a:extLst>
              <a:ext uri="{FF2B5EF4-FFF2-40B4-BE49-F238E27FC236}">
                <a16:creationId xmlns:a16="http://schemas.microsoft.com/office/drawing/2014/main" id="{1C197F5C-8882-4A12-B81E-856C892D4C93}"/>
              </a:ext>
            </a:extLst>
          </p:cNvPr>
          <p:cNvSpPr txBox="1"/>
          <p:nvPr/>
        </p:nvSpPr>
        <p:spPr>
          <a:xfrm>
            <a:off x="388856" y="3390900"/>
            <a:ext cx="5554744" cy="861774"/>
          </a:xfrm>
          <a:prstGeom prst="rect">
            <a:avLst/>
          </a:prstGeom>
          <a:noFill/>
        </p:spPr>
        <p:txBody>
          <a:bodyPr wrap="square" rtlCol="0">
            <a:spAutoFit/>
          </a:bodyPr>
          <a:lstStyle/>
          <a:p>
            <a:pPr marL="285750" indent="-285750">
              <a:buFont typeface="Arial" panose="020B0604020202020204" pitchFamily="34" charset="0"/>
              <a:buChar char="•"/>
            </a:pPr>
            <a:r>
              <a:rPr lang="fr-FR" sz="1600" b="1" dirty="0">
                <a:latin typeface="Core Sans C 45 Regular" panose="020B0603030302020204"/>
              </a:rPr>
              <a:t>Contractualisation &amp; lancement </a:t>
            </a:r>
            <a:r>
              <a:rPr lang="fr-FR" sz="1600" dirty="0">
                <a:latin typeface="Core Sans C 45 Regular" panose="020B0603030302020204"/>
              </a:rPr>
              <a:t>(premiers 3 mois)</a:t>
            </a:r>
          </a:p>
          <a:p>
            <a:pPr marL="285750" indent="-285750">
              <a:buFont typeface="Arial" panose="020B0604020202020204" pitchFamily="34" charset="0"/>
              <a:buChar char="•"/>
            </a:pPr>
            <a:r>
              <a:rPr lang="fr-FR" sz="1600" b="1" dirty="0">
                <a:latin typeface="Core Sans C 45 Regular" panose="020B0603030302020204"/>
              </a:rPr>
              <a:t>Mise en place des groupes locaux URBACT (ULG)</a:t>
            </a:r>
          </a:p>
          <a:p>
            <a:pPr marL="285750" indent="-285750">
              <a:buFont typeface="Arial" panose="020B0604020202020204" pitchFamily="34" charset="0"/>
              <a:buChar char="•"/>
            </a:pPr>
            <a:r>
              <a:rPr lang="fr-FR" sz="1600" b="1" dirty="0">
                <a:latin typeface="Core Sans C 45 Regular" panose="020B0603030302020204"/>
              </a:rPr>
              <a:t>Baseline </a:t>
            </a:r>
            <a:r>
              <a:rPr lang="fr-FR" sz="1600" b="1" dirty="0" err="1">
                <a:latin typeface="Core Sans C 45 Regular" panose="020B0603030302020204"/>
              </a:rPr>
              <a:t>Study</a:t>
            </a:r>
            <a:r>
              <a:rPr lang="fr-FR" sz="1600" b="1" dirty="0">
                <a:latin typeface="Core Sans C 45 Regular" panose="020B0603030302020204"/>
              </a:rPr>
              <a:t> et feuille de route du réseau</a:t>
            </a:r>
          </a:p>
        </p:txBody>
      </p:sp>
      <p:sp>
        <p:nvSpPr>
          <p:cNvPr id="7" name="ZoneTexte 6">
            <a:extLst>
              <a:ext uri="{FF2B5EF4-FFF2-40B4-BE49-F238E27FC236}">
                <a16:creationId xmlns:a16="http://schemas.microsoft.com/office/drawing/2014/main" id="{E9B53B3A-8F42-4FEA-8F30-B8375C690C40}"/>
              </a:ext>
            </a:extLst>
          </p:cNvPr>
          <p:cNvSpPr txBox="1"/>
          <p:nvPr/>
        </p:nvSpPr>
        <p:spPr>
          <a:xfrm>
            <a:off x="6934200" y="3228509"/>
            <a:ext cx="6629400" cy="1569660"/>
          </a:xfrm>
          <a:prstGeom prst="rect">
            <a:avLst/>
          </a:prstGeom>
          <a:noFill/>
        </p:spPr>
        <p:txBody>
          <a:bodyPr wrap="square" rtlCol="0">
            <a:spAutoFit/>
          </a:bodyPr>
          <a:lstStyle/>
          <a:p>
            <a:pPr marL="285750" indent="-285750">
              <a:buFont typeface="Arial" panose="020B0604020202020204" pitchFamily="34" charset="0"/>
              <a:buChar char="•"/>
            </a:pPr>
            <a:r>
              <a:rPr lang="fr-FR" sz="1600" b="1" dirty="0">
                <a:latin typeface="Core Sans C 45 Regular" panose="020B0603030302020204"/>
              </a:rPr>
              <a:t>Développement, mise en œuvre et suivi des actions concrètes</a:t>
            </a:r>
          </a:p>
          <a:p>
            <a:pPr marL="285750" indent="-285750">
              <a:buFont typeface="Arial" panose="020B0604020202020204" pitchFamily="34" charset="0"/>
              <a:buChar char="•"/>
            </a:pPr>
            <a:r>
              <a:rPr lang="fr-FR" sz="1600" b="1" dirty="0">
                <a:latin typeface="Core Sans C 45 Regular" panose="020B0603030302020204"/>
              </a:rPr>
              <a:t>Organisation des « Actions </a:t>
            </a:r>
            <a:r>
              <a:rPr lang="fr-FR" sz="1600" b="1" dirty="0" err="1">
                <a:latin typeface="Core Sans C 45 Regular" panose="020B0603030302020204"/>
              </a:rPr>
              <a:t>Labs</a:t>
            </a:r>
            <a:r>
              <a:rPr lang="fr-FR" sz="1600" b="1" dirty="0">
                <a:latin typeface="Core Sans C 45 Regular" panose="020B0603030302020204"/>
              </a:rPr>
              <a:t> »</a:t>
            </a:r>
            <a:r>
              <a:rPr lang="fr-FR" sz="1600" dirty="0">
                <a:latin typeface="Core Sans C 45 Regular" panose="020B0603030302020204"/>
              </a:rPr>
              <a:t> pour mobiliser les parties prenantes à </a:t>
            </a:r>
            <a:r>
              <a:rPr lang="fr-FR" sz="1600" dirty="0" err="1">
                <a:latin typeface="Core Sans C 45 Regular" panose="020B0603030302020204"/>
              </a:rPr>
              <a:t>co-designer</a:t>
            </a:r>
            <a:r>
              <a:rPr lang="fr-FR" sz="1600" dirty="0">
                <a:latin typeface="Core Sans C 45 Regular" panose="020B0603030302020204"/>
              </a:rPr>
              <a:t> et </a:t>
            </a:r>
            <a:r>
              <a:rPr lang="fr-FR" sz="1600" dirty="0" err="1">
                <a:latin typeface="Core Sans C 45 Regular" panose="020B0603030302020204"/>
              </a:rPr>
              <a:t>co</a:t>
            </a:r>
            <a:r>
              <a:rPr lang="fr-FR" sz="1600" dirty="0">
                <a:latin typeface="Core Sans C 45 Regular" panose="020B0603030302020204"/>
              </a:rPr>
              <a:t>-implémenter les actions</a:t>
            </a:r>
          </a:p>
          <a:p>
            <a:pPr marL="285750" indent="-285750">
              <a:buFont typeface="Arial" panose="020B0604020202020204" pitchFamily="34" charset="0"/>
              <a:buChar char="•"/>
            </a:pPr>
            <a:r>
              <a:rPr lang="fr-FR" sz="1600" b="1" dirty="0">
                <a:latin typeface="Core Sans C 45 Regular" panose="020B0603030302020204"/>
              </a:rPr>
              <a:t>Soutien à l’apprentissage avec les échanges transnationaux </a:t>
            </a:r>
            <a:r>
              <a:rPr lang="fr-FR" sz="1600" dirty="0">
                <a:latin typeface="Core Sans C 45 Regular" panose="020B0603030302020204"/>
              </a:rPr>
              <a:t>– comparaison des approches de mise en œuvre, obstacles communs, adaptation, ressources, transformation urbaine long-terme, etc.</a:t>
            </a:r>
          </a:p>
        </p:txBody>
      </p:sp>
      <p:pic>
        <p:nvPicPr>
          <p:cNvPr id="8" name="Image 7">
            <a:extLst>
              <a:ext uri="{FF2B5EF4-FFF2-40B4-BE49-F238E27FC236}">
                <a16:creationId xmlns:a16="http://schemas.microsoft.com/office/drawing/2014/main" id="{9DD183A6-7827-4750-8A2E-CA860BD37759}"/>
              </a:ext>
            </a:extLst>
          </p:cNvPr>
          <p:cNvPicPr>
            <a:picLocks noChangeAspect="1"/>
          </p:cNvPicPr>
          <p:nvPr/>
        </p:nvPicPr>
        <p:blipFill rotWithShape="1">
          <a:blip r:embed="rId2"/>
          <a:srcRect t="32587"/>
          <a:stretch/>
        </p:blipFill>
        <p:spPr>
          <a:xfrm>
            <a:off x="131135" y="5151474"/>
            <a:ext cx="18135600" cy="5785156"/>
          </a:xfrm>
          <a:prstGeom prst="rect">
            <a:avLst/>
          </a:prstGeom>
        </p:spPr>
      </p:pic>
      <p:sp>
        <p:nvSpPr>
          <p:cNvPr id="9" name="ZoneTexte 8">
            <a:extLst>
              <a:ext uri="{FF2B5EF4-FFF2-40B4-BE49-F238E27FC236}">
                <a16:creationId xmlns:a16="http://schemas.microsoft.com/office/drawing/2014/main" id="{1D5436E3-085F-4430-BA9C-A27BC7FB21E6}"/>
              </a:ext>
            </a:extLst>
          </p:cNvPr>
          <p:cNvSpPr txBox="1"/>
          <p:nvPr/>
        </p:nvSpPr>
        <p:spPr>
          <a:xfrm>
            <a:off x="14866856" y="3372004"/>
            <a:ext cx="3344944" cy="830997"/>
          </a:xfrm>
          <a:prstGeom prst="rect">
            <a:avLst/>
          </a:prstGeom>
          <a:noFill/>
        </p:spPr>
        <p:txBody>
          <a:bodyPr wrap="square" rtlCol="0">
            <a:spAutoFit/>
          </a:bodyPr>
          <a:lstStyle/>
          <a:p>
            <a:pPr marL="285750" indent="-285750">
              <a:buFont typeface="Arial" panose="020B0604020202020204" pitchFamily="34" charset="0"/>
              <a:buChar char="•"/>
            </a:pPr>
            <a:r>
              <a:rPr lang="fr-FR" sz="1600" b="1" dirty="0">
                <a:latin typeface="Core Sans C 45 Regular" panose="020B0603030302020204"/>
              </a:rPr>
              <a:t>Partage des résultats et perspectives d’avenir</a:t>
            </a:r>
          </a:p>
          <a:p>
            <a:pPr marL="285750" indent="-285750">
              <a:buFont typeface="Arial" panose="020B0604020202020204" pitchFamily="34" charset="0"/>
              <a:buChar char="•"/>
            </a:pPr>
            <a:r>
              <a:rPr lang="fr-FR" sz="1600" b="1" dirty="0">
                <a:latin typeface="Core Sans C 45 Regular" panose="020B0603030302020204"/>
              </a:rPr>
              <a:t>Clôture du projet </a:t>
            </a:r>
            <a:endParaRPr lang="fr-FR" sz="1600" dirty="0">
              <a:latin typeface="Core Sans C 45 Regular" panose="020B0603030302020204"/>
            </a:endParaRPr>
          </a:p>
        </p:txBody>
      </p:sp>
      <p:sp>
        <p:nvSpPr>
          <p:cNvPr id="10" name="Rectangle 9">
            <a:extLst>
              <a:ext uri="{FF2B5EF4-FFF2-40B4-BE49-F238E27FC236}">
                <a16:creationId xmlns:a16="http://schemas.microsoft.com/office/drawing/2014/main" id="{3E42A298-E719-4401-8FF0-3B1E17C7B9B9}"/>
              </a:ext>
            </a:extLst>
          </p:cNvPr>
          <p:cNvSpPr/>
          <p:nvPr/>
        </p:nvSpPr>
        <p:spPr>
          <a:xfrm>
            <a:off x="131135" y="5448300"/>
            <a:ext cx="2688265" cy="457200"/>
          </a:xfrm>
          <a:prstGeom prst="rect">
            <a:avLst/>
          </a:prstGeom>
          <a:solidFill>
            <a:srgbClr val="C7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chemeClr val="bg1"/>
                </a:solidFill>
                <a:latin typeface="Century Gothic" panose="020B0502020202020204" pitchFamily="34" charset="0"/>
              </a:rPr>
              <a:t>Niveau transnational</a:t>
            </a:r>
          </a:p>
        </p:txBody>
      </p:sp>
      <p:sp>
        <p:nvSpPr>
          <p:cNvPr id="11" name="Rectangle 10">
            <a:extLst>
              <a:ext uri="{FF2B5EF4-FFF2-40B4-BE49-F238E27FC236}">
                <a16:creationId xmlns:a16="http://schemas.microsoft.com/office/drawing/2014/main" id="{C7E266E4-B889-4DF1-95DD-D8FF11A61A93}"/>
              </a:ext>
            </a:extLst>
          </p:cNvPr>
          <p:cNvSpPr/>
          <p:nvPr/>
        </p:nvSpPr>
        <p:spPr>
          <a:xfrm>
            <a:off x="132907" y="7333822"/>
            <a:ext cx="1924493" cy="457200"/>
          </a:xfrm>
          <a:prstGeom prst="rect">
            <a:avLst/>
          </a:prstGeom>
          <a:solidFill>
            <a:srgbClr val="C7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chemeClr val="bg1"/>
                </a:solidFill>
                <a:latin typeface="Century Gothic" panose="020B0502020202020204" pitchFamily="34" charset="0"/>
              </a:rPr>
              <a:t>Niveau  villes</a:t>
            </a:r>
          </a:p>
        </p:txBody>
      </p:sp>
      <p:sp>
        <p:nvSpPr>
          <p:cNvPr id="12" name="Rectangle 11">
            <a:extLst>
              <a:ext uri="{FF2B5EF4-FFF2-40B4-BE49-F238E27FC236}">
                <a16:creationId xmlns:a16="http://schemas.microsoft.com/office/drawing/2014/main" id="{7DF6E4EC-196A-40CF-ABEB-78BE0339668E}"/>
              </a:ext>
            </a:extLst>
          </p:cNvPr>
          <p:cNvSpPr/>
          <p:nvPr/>
        </p:nvSpPr>
        <p:spPr>
          <a:xfrm>
            <a:off x="132907" y="9598730"/>
            <a:ext cx="1924493" cy="688270"/>
          </a:xfrm>
          <a:prstGeom prst="rect">
            <a:avLst/>
          </a:prstGeom>
          <a:solidFill>
            <a:srgbClr val="C7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chemeClr val="bg1"/>
                </a:solidFill>
                <a:latin typeface="Century Gothic" panose="020B0502020202020204" pitchFamily="34" charset="0"/>
              </a:rPr>
              <a:t>Soutien du programme</a:t>
            </a:r>
          </a:p>
        </p:txBody>
      </p:sp>
      <p:sp>
        <p:nvSpPr>
          <p:cNvPr id="13" name="ZoneTexte 12">
            <a:extLst>
              <a:ext uri="{FF2B5EF4-FFF2-40B4-BE49-F238E27FC236}">
                <a16:creationId xmlns:a16="http://schemas.microsoft.com/office/drawing/2014/main" id="{80ECDBE5-42D1-4C35-9DE9-D0C5BCD115AC}"/>
              </a:ext>
            </a:extLst>
          </p:cNvPr>
          <p:cNvSpPr txBox="1"/>
          <p:nvPr/>
        </p:nvSpPr>
        <p:spPr>
          <a:xfrm>
            <a:off x="3657600" y="10299769"/>
            <a:ext cx="4105172" cy="400110"/>
          </a:xfrm>
          <a:prstGeom prst="rect">
            <a:avLst/>
          </a:prstGeom>
          <a:noFill/>
        </p:spPr>
        <p:txBody>
          <a:bodyPr wrap="square" rtlCol="0">
            <a:spAutoFit/>
          </a:bodyPr>
          <a:lstStyle/>
          <a:p>
            <a:r>
              <a:rPr lang="fr-FR" sz="2000" b="1" dirty="0"/>
              <a:t>SUMMER UNIVERSITY – Août 2027</a:t>
            </a:r>
          </a:p>
        </p:txBody>
      </p:sp>
    </p:spTree>
    <p:extLst>
      <p:ext uri="{BB962C8B-B14F-4D97-AF65-F5344CB8AC3E}">
        <p14:creationId xmlns:p14="http://schemas.microsoft.com/office/powerpoint/2010/main" val="15638116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94C66-05B7-4FF2-B204-44F651FC82E6}"/>
              </a:ext>
            </a:extLst>
          </p:cNvPr>
          <p:cNvSpPr>
            <a:spLocks noGrp="1"/>
          </p:cNvSpPr>
          <p:nvPr>
            <p:ph type="title"/>
          </p:nvPr>
        </p:nvSpPr>
        <p:spPr/>
        <p:txBody>
          <a:bodyPr/>
          <a:lstStyle/>
          <a:p>
            <a:r>
              <a:rPr lang="fr-FR" sz="4000" dirty="0">
                <a:solidFill>
                  <a:schemeClr val="tx1"/>
                </a:solidFill>
              </a:rPr>
              <a:t>Les livrables</a:t>
            </a:r>
            <a:endParaRPr lang="en-GB" sz="4000" dirty="0">
              <a:solidFill>
                <a:schemeClr val="tx1"/>
              </a:solidFill>
            </a:endParaRPr>
          </a:p>
        </p:txBody>
      </p:sp>
      <p:sp>
        <p:nvSpPr>
          <p:cNvPr id="5" name="TextBox 4">
            <a:extLst>
              <a:ext uri="{FF2B5EF4-FFF2-40B4-BE49-F238E27FC236}">
                <a16:creationId xmlns:a16="http://schemas.microsoft.com/office/drawing/2014/main" id="{6E8C57A3-4620-46A4-9727-6ADEF5902B7C}"/>
              </a:ext>
            </a:extLst>
          </p:cNvPr>
          <p:cNvSpPr txBox="1"/>
          <p:nvPr/>
        </p:nvSpPr>
        <p:spPr>
          <a:xfrm>
            <a:off x="287391" y="2429865"/>
            <a:ext cx="9039486" cy="5986895"/>
          </a:xfrm>
          <a:prstGeom prst="rect">
            <a:avLst/>
          </a:prstGeom>
          <a:noFill/>
        </p:spPr>
        <p:txBody>
          <a:bodyPr wrap="square" rtlCol="0">
            <a:spAutoFit/>
          </a:bodyPr>
          <a:lstStyle/>
          <a:p>
            <a:pPr marL="342900" indent="-342900" algn="just">
              <a:lnSpc>
                <a:spcPct val="150000"/>
              </a:lnSpc>
              <a:spcBef>
                <a:spcPts val="1200"/>
              </a:spcBef>
              <a:spcAft>
                <a:spcPts val="1200"/>
              </a:spcAft>
              <a:buFont typeface="Wingdings" panose="05000000000000000000" pitchFamily="2" charset="2"/>
              <a:buChar char="§"/>
            </a:pPr>
            <a:r>
              <a:rPr lang="fr-FR" sz="3200" dirty="0">
                <a:solidFill>
                  <a:srgbClr val="164194"/>
                </a:solidFill>
                <a:latin typeface="Core Sans C 45 Regular" panose="020B0603030302020204" pitchFamily="34" charset="0"/>
              </a:rPr>
              <a:t>Une feuille de route du réseau (Baseline study)</a:t>
            </a:r>
          </a:p>
          <a:p>
            <a:pPr marL="342900" indent="-342900" algn="just">
              <a:lnSpc>
                <a:spcPct val="150000"/>
              </a:lnSpc>
              <a:spcBef>
                <a:spcPts val="1200"/>
              </a:spcBef>
              <a:spcAft>
                <a:spcPts val="1200"/>
              </a:spcAft>
              <a:buFont typeface="Wingdings" panose="05000000000000000000" pitchFamily="2" charset="2"/>
              <a:buChar char="§"/>
            </a:pPr>
            <a:r>
              <a:rPr lang="fr-FR" sz="3200" dirty="0">
                <a:solidFill>
                  <a:srgbClr val="164194"/>
                </a:solidFill>
                <a:latin typeface="Core Sans C 45 Regular" panose="020B0603030302020204" pitchFamily="34" charset="0"/>
              </a:rPr>
              <a:t>Un plan de communication</a:t>
            </a:r>
            <a:endParaRPr lang="fr-FR" sz="3200" b="1" dirty="0">
              <a:solidFill>
                <a:srgbClr val="164194"/>
              </a:solidFill>
              <a:latin typeface="Core Sans C 45 Regular" panose="020B0603030302020204" pitchFamily="34" charset="0"/>
            </a:endParaRPr>
          </a:p>
          <a:p>
            <a:pPr marL="342900" indent="-342900" algn="just">
              <a:lnSpc>
                <a:spcPct val="150000"/>
              </a:lnSpc>
              <a:spcBef>
                <a:spcPts val="1200"/>
              </a:spcBef>
              <a:spcAft>
                <a:spcPts val="1200"/>
              </a:spcAft>
              <a:buFont typeface="Wingdings" panose="05000000000000000000" pitchFamily="2" charset="2"/>
              <a:buChar char="§"/>
            </a:pPr>
            <a:r>
              <a:rPr lang="fr-FR" sz="3200" dirty="0">
                <a:solidFill>
                  <a:srgbClr val="164194"/>
                </a:solidFill>
                <a:latin typeface="Core Sans C 45 Regular" panose="020B0603030302020204" pitchFamily="34" charset="0"/>
              </a:rPr>
              <a:t>Des réunions transnationales (5)</a:t>
            </a:r>
          </a:p>
          <a:p>
            <a:pPr marL="342900" indent="-342900" algn="just">
              <a:lnSpc>
                <a:spcPct val="150000"/>
              </a:lnSpc>
              <a:spcBef>
                <a:spcPts val="1200"/>
              </a:spcBef>
              <a:spcAft>
                <a:spcPts val="1200"/>
              </a:spcAft>
              <a:buFont typeface="Wingdings" panose="05000000000000000000" pitchFamily="2" charset="2"/>
              <a:buChar char="§"/>
            </a:pPr>
            <a:r>
              <a:rPr lang="fr-FR" sz="3200" dirty="0">
                <a:solidFill>
                  <a:srgbClr val="164194"/>
                </a:solidFill>
                <a:latin typeface="Core Sans C 45 Regular" panose="020B0603030302020204" pitchFamily="34" charset="0"/>
              </a:rPr>
              <a:t>Journaux du réseau (3)</a:t>
            </a:r>
          </a:p>
          <a:p>
            <a:pPr marL="342900" indent="-342900" algn="just">
              <a:lnSpc>
                <a:spcPct val="150000"/>
              </a:lnSpc>
              <a:spcBef>
                <a:spcPts val="1200"/>
              </a:spcBef>
              <a:spcAft>
                <a:spcPts val="1200"/>
              </a:spcAft>
              <a:buFont typeface="Wingdings" panose="05000000000000000000" pitchFamily="2" charset="2"/>
              <a:buChar char="§"/>
            </a:pPr>
            <a:r>
              <a:rPr lang="fr-FR" sz="3200" dirty="0">
                <a:solidFill>
                  <a:srgbClr val="164194"/>
                </a:solidFill>
                <a:latin typeface="Core Sans C 45 Regular" panose="020B0603030302020204" pitchFamily="34" charset="0"/>
              </a:rPr>
              <a:t>Articles du réseau (3)</a:t>
            </a:r>
          </a:p>
          <a:p>
            <a:pPr marL="342900" indent="-342900" algn="just">
              <a:lnSpc>
                <a:spcPct val="150000"/>
              </a:lnSpc>
              <a:spcBef>
                <a:spcPts val="1200"/>
              </a:spcBef>
              <a:spcAft>
                <a:spcPts val="1200"/>
              </a:spcAft>
              <a:buFont typeface="Wingdings" panose="05000000000000000000" pitchFamily="2" charset="2"/>
              <a:buChar char="§"/>
            </a:pPr>
            <a:r>
              <a:rPr lang="en-US" sz="3200" dirty="0" err="1">
                <a:solidFill>
                  <a:srgbClr val="164194"/>
                </a:solidFill>
                <a:latin typeface="Core Sans C 45 Regular" panose="020B0603030302020204" pitchFamily="34" charset="0"/>
              </a:rPr>
              <a:t>Livrable</a:t>
            </a:r>
            <a:r>
              <a:rPr lang="en-US" sz="3200" dirty="0">
                <a:solidFill>
                  <a:srgbClr val="164194"/>
                </a:solidFill>
                <a:latin typeface="Core Sans C 45 Regular" panose="020B0603030302020204" pitchFamily="34" charset="0"/>
              </a:rPr>
              <a:t> final : </a:t>
            </a:r>
            <a:r>
              <a:rPr lang="en-US" sz="3200" b="1" i="1" dirty="0">
                <a:solidFill>
                  <a:srgbClr val="164194"/>
                </a:solidFill>
                <a:latin typeface="Core Sans C 45 Regular" panose="020B0603030302020204" pitchFamily="34" charset="0"/>
              </a:rPr>
              <a:t>Actions Playbook</a:t>
            </a:r>
            <a:endParaRPr lang="en-GB" sz="3200" i="1" dirty="0">
              <a:solidFill>
                <a:srgbClr val="164194"/>
              </a:solidFill>
              <a:latin typeface="Core Sans C 45 Regular" panose="020B0603030302020204" pitchFamily="34" charset="0"/>
            </a:endParaRPr>
          </a:p>
        </p:txBody>
      </p:sp>
      <p:sp>
        <p:nvSpPr>
          <p:cNvPr id="6" name="TextBox 5">
            <a:extLst>
              <a:ext uri="{FF2B5EF4-FFF2-40B4-BE49-F238E27FC236}">
                <a16:creationId xmlns:a16="http://schemas.microsoft.com/office/drawing/2014/main" id="{9222021C-2649-4185-B5A3-0C6A6F71DC53}"/>
              </a:ext>
            </a:extLst>
          </p:cNvPr>
          <p:cNvSpPr txBox="1"/>
          <p:nvPr/>
        </p:nvSpPr>
        <p:spPr>
          <a:xfrm>
            <a:off x="1819321" y="1552685"/>
            <a:ext cx="4644414" cy="707886"/>
          </a:xfrm>
          <a:prstGeom prst="rect">
            <a:avLst/>
          </a:prstGeom>
          <a:noFill/>
        </p:spPr>
        <p:txBody>
          <a:bodyPr wrap="square" rtlCol="0">
            <a:spAutoFit/>
          </a:bodyPr>
          <a:lstStyle/>
          <a:p>
            <a:pPr algn="ctr"/>
            <a:r>
              <a:rPr lang="fr-FR" sz="4000" b="1" dirty="0">
                <a:solidFill>
                  <a:srgbClr val="FF917F"/>
                </a:solidFill>
                <a:latin typeface="Core Sans C 45 Regular" panose="020B0603030302020204" pitchFamily="34" charset="0"/>
              </a:rPr>
              <a:t>Au niveau du réseau</a:t>
            </a:r>
            <a:endParaRPr lang="en-GB" sz="4000" b="1" dirty="0">
              <a:solidFill>
                <a:srgbClr val="FF917F"/>
              </a:solidFill>
              <a:latin typeface="Core Sans C 45 Regular" panose="020B0603030302020204" pitchFamily="34" charset="0"/>
            </a:endParaRPr>
          </a:p>
        </p:txBody>
      </p:sp>
      <p:sp>
        <p:nvSpPr>
          <p:cNvPr id="7" name="TextBox 6">
            <a:extLst>
              <a:ext uri="{FF2B5EF4-FFF2-40B4-BE49-F238E27FC236}">
                <a16:creationId xmlns:a16="http://schemas.microsoft.com/office/drawing/2014/main" id="{C55FE351-8A9B-4526-B5F8-4276F263B1C2}"/>
              </a:ext>
            </a:extLst>
          </p:cNvPr>
          <p:cNvSpPr txBox="1"/>
          <p:nvPr/>
        </p:nvSpPr>
        <p:spPr>
          <a:xfrm>
            <a:off x="10590915" y="1629645"/>
            <a:ext cx="4644414" cy="707886"/>
          </a:xfrm>
          <a:prstGeom prst="rect">
            <a:avLst/>
          </a:prstGeom>
          <a:noFill/>
        </p:spPr>
        <p:txBody>
          <a:bodyPr wrap="square" rtlCol="0">
            <a:spAutoFit/>
          </a:bodyPr>
          <a:lstStyle/>
          <a:p>
            <a:pPr algn="ctr"/>
            <a:r>
              <a:rPr lang="fr-FR" sz="4000" b="1" dirty="0">
                <a:solidFill>
                  <a:srgbClr val="FF917F"/>
                </a:solidFill>
                <a:latin typeface="Core Sans C 45 Regular" panose="020B0603030302020204" pitchFamily="34" charset="0"/>
              </a:rPr>
              <a:t>Au niveau local</a:t>
            </a:r>
            <a:endParaRPr lang="en-GB" sz="4000" b="1" dirty="0">
              <a:solidFill>
                <a:srgbClr val="FF917F"/>
              </a:solidFill>
              <a:latin typeface="Core Sans C 45 Regular" panose="020B0603030302020204" pitchFamily="34" charset="0"/>
            </a:endParaRPr>
          </a:p>
        </p:txBody>
      </p:sp>
      <p:sp>
        <p:nvSpPr>
          <p:cNvPr id="8" name="TextBox 7">
            <a:extLst>
              <a:ext uri="{FF2B5EF4-FFF2-40B4-BE49-F238E27FC236}">
                <a16:creationId xmlns:a16="http://schemas.microsoft.com/office/drawing/2014/main" id="{AB29690D-8E96-48C1-BD4B-7563906DD5EE}"/>
              </a:ext>
            </a:extLst>
          </p:cNvPr>
          <p:cNvSpPr txBox="1"/>
          <p:nvPr/>
        </p:nvSpPr>
        <p:spPr>
          <a:xfrm>
            <a:off x="10189027" y="2429864"/>
            <a:ext cx="7080070" cy="2847574"/>
          </a:xfrm>
          <a:prstGeom prst="rect">
            <a:avLst/>
          </a:prstGeom>
          <a:noFill/>
        </p:spPr>
        <p:txBody>
          <a:bodyPr wrap="square" rtlCol="0">
            <a:spAutoFit/>
          </a:bodyPr>
          <a:lstStyle/>
          <a:p>
            <a:pPr marL="342900" indent="-342900" algn="just">
              <a:lnSpc>
                <a:spcPct val="150000"/>
              </a:lnSpc>
              <a:spcBef>
                <a:spcPts val="1200"/>
              </a:spcBef>
              <a:spcAft>
                <a:spcPts val="1200"/>
              </a:spcAft>
              <a:buFont typeface="Wingdings" panose="05000000000000000000" pitchFamily="2" charset="2"/>
              <a:buChar char="§"/>
            </a:pPr>
            <a:r>
              <a:rPr lang="fr-FR" sz="3200" dirty="0">
                <a:solidFill>
                  <a:srgbClr val="164194"/>
                </a:solidFill>
                <a:latin typeface="Core Sans C 45 Regular" panose="020B0603030302020204" pitchFamily="34" charset="0"/>
              </a:rPr>
              <a:t>Un groupe local URBACT</a:t>
            </a:r>
          </a:p>
          <a:p>
            <a:pPr marL="342900" indent="-342900" algn="just">
              <a:lnSpc>
                <a:spcPct val="150000"/>
              </a:lnSpc>
              <a:spcBef>
                <a:spcPts val="1200"/>
              </a:spcBef>
              <a:spcAft>
                <a:spcPts val="1200"/>
              </a:spcAft>
              <a:buFont typeface="Wingdings" panose="05000000000000000000" pitchFamily="2" charset="2"/>
              <a:buChar char="§"/>
            </a:pPr>
            <a:r>
              <a:rPr lang="fr-FR" sz="3200" dirty="0">
                <a:solidFill>
                  <a:srgbClr val="164194"/>
                </a:solidFill>
                <a:latin typeface="Core Sans C 45 Regular" panose="020B0603030302020204" pitchFamily="34" charset="0"/>
              </a:rPr>
              <a:t>Livrable : </a:t>
            </a:r>
            <a:r>
              <a:rPr lang="fr-FR" sz="3200" b="1" i="1" dirty="0">
                <a:solidFill>
                  <a:srgbClr val="164194"/>
                </a:solidFill>
                <a:latin typeface="Core Sans C 45 Regular" panose="020B0603030302020204" pitchFamily="34" charset="0"/>
              </a:rPr>
              <a:t>Action</a:t>
            </a:r>
            <a:r>
              <a:rPr lang="fr-FR" sz="3200" i="1" dirty="0">
                <a:solidFill>
                  <a:srgbClr val="164194"/>
                </a:solidFill>
                <a:latin typeface="Core Sans C 45 Regular" panose="020B0603030302020204" pitchFamily="34" charset="0"/>
              </a:rPr>
              <a:t> </a:t>
            </a:r>
            <a:r>
              <a:rPr lang="fr-FR" sz="3200" b="1" i="1" dirty="0">
                <a:solidFill>
                  <a:srgbClr val="164194"/>
                </a:solidFill>
                <a:latin typeface="Core Sans C 45 Regular" panose="020B0603030302020204" pitchFamily="34" charset="0"/>
              </a:rPr>
              <a:t>Portfolio</a:t>
            </a:r>
          </a:p>
          <a:p>
            <a:pPr marL="342900" indent="-342900" algn="just">
              <a:lnSpc>
                <a:spcPct val="150000"/>
              </a:lnSpc>
              <a:spcBef>
                <a:spcPts val="1200"/>
              </a:spcBef>
              <a:spcAft>
                <a:spcPts val="1200"/>
              </a:spcAft>
              <a:buFont typeface="Wingdings" panose="05000000000000000000" pitchFamily="2" charset="2"/>
              <a:buChar char="§"/>
            </a:pPr>
            <a:r>
              <a:rPr lang="fr-FR" sz="3200" dirty="0">
                <a:solidFill>
                  <a:srgbClr val="164194"/>
                </a:solidFill>
                <a:latin typeface="Core Sans C 45 Regular" panose="020B0603030302020204" pitchFamily="34" charset="0"/>
              </a:rPr>
              <a:t>Mise en œuvre d’actions</a:t>
            </a:r>
            <a:endParaRPr lang="en-GB" sz="3200" dirty="0">
              <a:solidFill>
                <a:srgbClr val="164194"/>
              </a:solidFill>
              <a:latin typeface="Core Sans C 45 Regular" panose="020B0603030302020204" pitchFamily="34" charset="0"/>
            </a:endParaRPr>
          </a:p>
        </p:txBody>
      </p:sp>
      <p:cxnSp>
        <p:nvCxnSpPr>
          <p:cNvPr id="9" name="Straight Connector 8">
            <a:extLst>
              <a:ext uri="{FF2B5EF4-FFF2-40B4-BE49-F238E27FC236}">
                <a16:creationId xmlns:a16="http://schemas.microsoft.com/office/drawing/2014/main" id="{880219D5-B53B-4AE4-9682-6A7CD641845A}"/>
              </a:ext>
            </a:extLst>
          </p:cNvPr>
          <p:cNvCxnSpPr>
            <a:cxnSpLocks/>
          </p:cNvCxnSpPr>
          <p:nvPr/>
        </p:nvCxnSpPr>
        <p:spPr>
          <a:xfrm>
            <a:off x="9535886" y="2429864"/>
            <a:ext cx="0" cy="597294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CBADAC3-233B-493E-954D-43A47138CA1A}"/>
              </a:ext>
            </a:extLst>
          </p:cNvPr>
          <p:cNvSpPr txBox="1"/>
          <p:nvPr/>
        </p:nvSpPr>
        <p:spPr>
          <a:xfrm>
            <a:off x="313972" y="8734315"/>
            <a:ext cx="11963400" cy="1077218"/>
          </a:xfrm>
          <a:prstGeom prst="rect">
            <a:avLst/>
          </a:prstGeom>
          <a:noFill/>
        </p:spPr>
        <p:txBody>
          <a:bodyPr wrap="square" rtlCol="0">
            <a:spAutoFit/>
          </a:bodyPr>
          <a:lstStyle/>
          <a:p>
            <a:r>
              <a:rPr lang="fr-FR" sz="3200" b="1" dirty="0">
                <a:solidFill>
                  <a:srgbClr val="FF917F"/>
                </a:solidFill>
                <a:latin typeface="Core Sans C 45 Regular" panose="020B0603030302020204" pitchFamily="34" charset="0"/>
              </a:rPr>
              <a:t>+ Une série supplémentaire d'activités d'échange, </a:t>
            </a:r>
          </a:p>
          <a:p>
            <a:r>
              <a:rPr lang="fr-FR" sz="3200" b="1" dirty="0">
                <a:solidFill>
                  <a:srgbClr val="FF917F"/>
                </a:solidFill>
                <a:latin typeface="Core Sans C 45 Regular" panose="020B0603030302020204" pitchFamily="34" charset="0"/>
              </a:rPr>
              <a:t>d'apprentissage et de communication, à définir par les partenaires</a:t>
            </a:r>
            <a:endParaRPr lang="en-GB" sz="3200" b="1" dirty="0">
              <a:solidFill>
                <a:srgbClr val="FF917F"/>
              </a:solidFill>
              <a:latin typeface="Core Sans C 45 Regular" panose="020B0603030302020204" pitchFamily="34" charset="0"/>
            </a:endParaRPr>
          </a:p>
        </p:txBody>
      </p:sp>
    </p:spTree>
    <p:extLst>
      <p:ext uri="{BB962C8B-B14F-4D97-AF65-F5344CB8AC3E}">
        <p14:creationId xmlns:p14="http://schemas.microsoft.com/office/powerpoint/2010/main" val="3729175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3CF4311-FF7A-431C-ABD7-B8208FCA7577}"/>
              </a:ext>
            </a:extLst>
          </p:cNvPr>
          <p:cNvSpPr>
            <a:spLocks noGrp="1"/>
          </p:cNvSpPr>
          <p:nvPr>
            <p:ph type="title"/>
          </p:nvPr>
        </p:nvSpPr>
        <p:spPr/>
        <p:txBody>
          <a:bodyPr/>
          <a:lstStyle/>
          <a:p>
            <a:r>
              <a:rPr lang="fr-FR" dirty="0">
                <a:solidFill>
                  <a:schemeClr val="tx1"/>
                </a:solidFill>
              </a:rPr>
              <a:t>Work packages</a:t>
            </a:r>
          </a:p>
        </p:txBody>
      </p:sp>
      <p:sp>
        <p:nvSpPr>
          <p:cNvPr id="4" name="Rectangle 3">
            <a:extLst>
              <a:ext uri="{FF2B5EF4-FFF2-40B4-BE49-F238E27FC236}">
                <a16:creationId xmlns:a16="http://schemas.microsoft.com/office/drawing/2014/main" id="{E1ECCB8C-7340-40A0-8612-2D1DCF0E2E6B}"/>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CCEAD86D-69B8-44AE-B15A-BDC468CE11F9}"/>
              </a:ext>
            </a:extLst>
          </p:cNvPr>
          <p:cNvSpPr>
            <a:spLocks noGrp="1"/>
          </p:cNvSpPr>
          <p:nvPr>
            <p:ph type="body" sz="quarter" idx="12"/>
          </p:nvPr>
        </p:nvSpPr>
        <p:spPr>
          <a:xfrm>
            <a:off x="717550" y="1638300"/>
            <a:ext cx="16852900" cy="7797147"/>
          </a:xfrm>
        </p:spPr>
        <p:txBody>
          <a:bodyPr/>
          <a:lstStyle/>
          <a:p>
            <a:r>
              <a:rPr lang="fr-FR" sz="3600" dirty="0">
                <a:latin typeface="Core Sans C 45 Regular" panose="020B0603030302020204"/>
              </a:rPr>
              <a:t>3 </a:t>
            </a:r>
            <a:r>
              <a:rPr lang="fr-FR" sz="3600" dirty="0" err="1">
                <a:latin typeface="Core Sans C 45 Regular" panose="020B0603030302020204"/>
              </a:rPr>
              <a:t>work</a:t>
            </a:r>
            <a:r>
              <a:rPr lang="fr-FR" sz="3600" dirty="0">
                <a:latin typeface="Core Sans C 45 Regular" panose="020B0603030302020204"/>
              </a:rPr>
              <a:t> packages :</a:t>
            </a:r>
          </a:p>
          <a:p>
            <a:pPr marL="457200" indent="-457200">
              <a:buFont typeface="Wingdings" panose="05000000000000000000" pitchFamily="2" charset="2"/>
              <a:buChar char="ü"/>
            </a:pPr>
            <a:r>
              <a:rPr lang="fr-FR" sz="3200" dirty="0">
                <a:latin typeface="Core Sans C 45 Regular" panose="020B0603030302020204"/>
              </a:rPr>
              <a:t>WP1 –  Gestion du réseau </a:t>
            </a:r>
            <a:r>
              <a:rPr lang="fr-FR" sz="3200" b="0" i="1" dirty="0">
                <a:latin typeface="Core Sans C 45 Regular" panose="020B0603030302020204"/>
              </a:rPr>
              <a:t>(Network management)</a:t>
            </a:r>
          </a:p>
          <a:p>
            <a:r>
              <a:rPr lang="fr-FR" sz="2800" b="0" dirty="0">
                <a:latin typeface="Core Sans C 45 Regular" panose="020B0603030302020204"/>
              </a:rPr>
              <a:t>Garantir une gestion et une coordination efficace du réseau (administrative, financière, etc.), répartition des responsabilités entre partenaires (circuits de communication, </a:t>
            </a:r>
            <a:r>
              <a:rPr lang="fr-FR" sz="2800" b="0" dirty="0" err="1">
                <a:latin typeface="Core Sans C 45 Regular" panose="020B0603030302020204"/>
              </a:rPr>
              <a:t>reporting</a:t>
            </a:r>
            <a:r>
              <a:rPr lang="fr-FR" sz="2800" b="0" dirty="0">
                <a:latin typeface="Core Sans C 45 Regular" panose="020B0603030302020204"/>
              </a:rPr>
              <a:t> financier, etc.)</a:t>
            </a:r>
          </a:p>
          <a:p>
            <a:endParaRPr lang="fr-FR" sz="3200" b="0" dirty="0">
              <a:latin typeface="Core Sans C 45 Regular" panose="020B0603030302020204"/>
            </a:endParaRPr>
          </a:p>
          <a:p>
            <a:pPr marL="457200" indent="-457200">
              <a:buFont typeface="Wingdings" panose="05000000000000000000" pitchFamily="2" charset="2"/>
              <a:buChar char="ü"/>
            </a:pPr>
            <a:r>
              <a:rPr lang="fr-FR" sz="3200" dirty="0">
                <a:latin typeface="Core Sans C 45 Regular" panose="020B0603030302020204"/>
              </a:rPr>
              <a:t>WP2 – Activités du réseau transnational </a:t>
            </a:r>
            <a:r>
              <a:rPr lang="fr-FR" sz="3200" b="0" i="1" dirty="0">
                <a:latin typeface="Core Sans C 45 Regular" panose="020B0603030302020204"/>
              </a:rPr>
              <a:t>(Network </a:t>
            </a:r>
            <a:r>
              <a:rPr lang="fr-FR" sz="3200" b="0" i="1" dirty="0" err="1">
                <a:latin typeface="Core Sans C 45 Regular" panose="020B0603030302020204"/>
              </a:rPr>
              <a:t>level</a:t>
            </a:r>
            <a:r>
              <a:rPr lang="fr-FR" sz="3200" b="0" i="1" dirty="0">
                <a:latin typeface="Core Sans C 45 Regular" panose="020B0603030302020204"/>
              </a:rPr>
              <a:t> (transnational) </a:t>
            </a:r>
            <a:r>
              <a:rPr lang="fr-FR" sz="3200" b="0" i="1" dirty="0" err="1">
                <a:latin typeface="Core Sans C 45 Regular" panose="020B0603030302020204"/>
              </a:rPr>
              <a:t>activites</a:t>
            </a:r>
            <a:r>
              <a:rPr lang="fr-FR" sz="3200" b="0" i="1" dirty="0">
                <a:latin typeface="Core Sans C 45 Regular" panose="020B0603030302020204"/>
              </a:rPr>
              <a:t>)</a:t>
            </a:r>
          </a:p>
          <a:p>
            <a:r>
              <a:rPr lang="fr-FR" sz="2800" b="0" dirty="0">
                <a:latin typeface="Core Sans C 45 Regular" panose="020B0603030302020204"/>
              </a:rPr>
              <a:t>Partage d’expériences entre partenaires via des réunions transnationales (au min. 5 en présentiel et activités en ligne)</a:t>
            </a:r>
          </a:p>
          <a:p>
            <a:r>
              <a:rPr lang="fr-FR" sz="2800" b="0" i="1" dirty="0">
                <a:latin typeface="Core Sans C 45 Regular" panose="020B0603030302020204"/>
              </a:rPr>
              <a:t>Outputs : </a:t>
            </a:r>
            <a:r>
              <a:rPr lang="fr-FR" sz="2800" b="0" dirty="0">
                <a:latin typeface="Core Sans C 45 Regular" panose="020B0603030302020204"/>
              </a:rPr>
              <a:t>Baseline </a:t>
            </a:r>
            <a:r>
              <a:rPr lang="fr-FR" sz="2800" b="0" dirty="0" err="1">
                <a:latin typeface="Core Sans C 45 Regular" panose="020B0603030302020204"/>
              </a:rPr>
              <a:t>study</a:t>
            </a:r>
            <a:r>
              <a:rPr lang="fr-FR" sz="2800" b="0" dirty="0">
                <a:latin typeface="Core Sans C 45 Regular" panose="020B0603030302020204"/>
              </a:rPr>
              <a:t>, feuille de route, plan de communication, journaux, articles, </a:t>
            </a:r>
            <a:r>
              <a:rPr lang="fr-FR" sz="2800" b="0" dirty="0" err="1">
                <a:latin typeface="Core Sans C 45 Regular" panose="020B0603030302020204"/>
              </a:rPr>
              <a:t>Playbook</a:t>
            </a:r>
            <a:r>
              <a:rPr lang="fr-FR" sz="2800" b="0" dirty="0">
                <a:latin typeface="Core Sans C 45 Regular" panose="020B0603030302020204"/>
              </a:rPr>
              <a:t> d’actions</a:t>
            </a:r>
          </a:p>
          <a:p>
            <a:endParaRPr lang="fr-FR" sz="3200" b="0" dirty="0">
              <a:latin typeface="Core Sans C 45 Regular" panose="020B0603030302020204"/>
            </a:endParaRPr>
          </a:p>
          <a:p>
            <a:pPr marL="457200" indent="-457200">
              <a:buFont typeface="Wingdings" panose="05000000000000000000" pitchFamily="2" charset="2"/>
              <a:buChar char="ü"/>
            </a:pPr>
            <a:r>
              <a:rPr lang="fr-FR" sz="3200" dirty="0">
                <a:latin typeface="Core Sans C 45 Regular" panose="020B0603030302020204"/>
              </a:rPr>
              <a:t>WP3 – Activités au niveau local </a:t>
            </a:r>
            <a:r>
              <a:rPr lang="fr-FR" sz="3200" b="0" i="1" dirty="0">
                <a:latin typeface="Core Sans C 45 Regular" panose="020B0603030302020204"/>
              </a:rPr>
              <a:t>(Local </a:t>
            </a:r>
            <a:r>
              <a:rPr lang="fr-FR" sz="3200" b="0" i="1" dirty="0" err="1">
                <a:latin typeface="Core Sans C 45 Regular" panose="020B0603030302020204"/>
              </a:rPr>
              <a:t>level</a:t>
            </a:r>
            <a:r>
              <a:rPr lang="fr-FR" sz="3200" b="0" i="1" dirty="0">
                <a:latin typeface="Core Sans C 45 Regular" panose="020B0603030302020204"/>
              </a:rPr>
              <a:t> </a:t>
            </a:r>
            <a:r>
              <a:rPr lang="fr-FR" sz="3200" b="0" i="1" dirty="0" err="1">
                <a:latin typeface="Core Sans C 45 Regular" panose="020B0603030302020204"/>
              </a:rPr>
              <a:t>Activites</a:t>
            </a:r>
            <a:r>
              <a:rPr lang="fr-FR" sz="3200" b="0" i="1" dirty="0">
                <a:latin typeface="Core Sans C 45 Regular" panose="020B0603030302020204"/>
              </a:rPr>
              <a:t>)</a:t>
            </a:r>
          </a:p>
          <a:p>
            <a:r>
              <a:rPr lang="fr-FR" sz="2800" b="0" dirty="0">
                <a:latin typeface="Core Sans C 45 Regular" panose="020B0603030302020204"/>
              </a:rPr>
              <a:t>Création d’un groupe local URBACT afin de donner un espace pour une participation active de toutes les parties prenantes, sous forme </a:t>
            </a:r>
            <a:r>
              <a:rPr lang="fr-FR" sz="2800" b="0" i="1" dirty="0">
                <a:latin typeface="Core Sans C 45 Regular" panose="020B0603030302020204"/>
              </a:rPr>
              <a:t>« d’Actions </a:t>
            </a:r>
            <a:r>
              <a:rPr lang="fr-FR" sz="2800" b="0" i="1" dirty="0" err="1">
                <a:latin typeface="Core Sans C 45 Regular" panose="020B0603030302020204"/>
              </a:rPr>
              <a:t>Labs</a:t>
            </a:r>
            <a:r>
              <a:rPr lang="fr-FR" sz="2800" b="0" i="1" dirty="0">
                <a:latin typeface="Core Sans C 45 Regular" panose="020B0603030302020204"/>
              </a:rPr>
              <a:t> »</a:t>
            </a:r>
            <a:endParaRPr lang="fr-FR" sz="2800" b="0" dirty="0">
              <a:latin typeface="Core Sans C 45 Regular" panose="020B0603030302020204"/>
            </a:endParaRPr>
          </a:p>
          <a:p>
            <a:r>
              <a:rPr lang="fr-FR" sz="2800" b="0" i="1" dirty="0">
                <a:latin typeface="Core Sans C 45 Regular" panose="020B0603030302020204"/>
              </a:rPr>
              <a:t>Outputs : </a:t>
            </a:r>
            <a:r>
              <a:rPr lang="fr-FR" sz="2800" b="0" dirty="0">
                <a:latin typeface="Core Sans C 45 Regular" panose="020B0603030302020204"/>
              </a:rPr>
              <a:t>Portfolio d’actions (Champ d’actions, mise en œuvre, résultats/changement opérés, perspectives)</a:t>
            </a:r>
          </a:p>
        </p:txBody>
      </p:sp>
    </p:spTree>
    <p:extLst>
      <p:ext uri="{BB962C8B-B14F-4D97-AF65-F5344CB8AC3E}">
        <p14:creationId xmlns:p14="http://schemas.microsoft.com/office/powerpoint/2010/main" val="18328590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24000" y="544979"/>
            <a:ext cx="16471574" cy="867266"/>
          </a:xfrm>
        </p:spPr>
        <p:txBody>
          <a:bodyPr/>
          <a:lstStyle/>
          <a:p>
            <a:r>
              <a:rPr lang="fr-FR" dirty="0">
                <a:solidFill>
                  <a:schemeClr val="tx1"/>
                </a:solidFill>
              </a:rPr>
              <a:t>Méthode URBACT et expertise</a:t>
            </a:r>
          </a:p>
        </p:txBody>
      </p:sp>
      <p:sp>
        <p:nvSpPr>
          <p:cNvPr id="4" name="Espace réservé du texte 3"/>
          <p:cNvSpPr>
            <a:spLocks noGrp="1"/>
          </p:cNvSpPr>
          <p:nvPr>
            <p:ph type="body" sz="quarter" idx="12"/>
          </p:nvPr>
        </p:nvSpPr>
        <p:spPr>
          <a:xfrm>
            <a:off x="635649" y="2560547"/>
            <a:ext cx="17016702" cy="6913014"/>
          </a:xfrm>
        </p:spPr>
        <p:txBody>
          <a:bodyPr/>
          <a:lstStyle/>
          <a:p>
            <a:pPr marL="571485" indent="-571485">
              <a:buFont typeface="Arial" panose="020B0604020202020204" pitchFamily="34" charset="0"/>
              <a:buChar char="•"/>
            </a:pPr>
            <a:r>
              <a:rPr lang="fr-FR" sz="3200" dirty="0">
                <a:latin typeface="Core Sans C 45 Regular" panose="020B0603030302020204"/>
              </a:rPr>
              <a:t>Approche intégrée – </a:t>
            </a:r>
            <a:r>
              <a:rPr lang="fr-FR" sz="3200" b="0" dirty="0">
                <a:latin typeface="Core Sans C 45 Regular" panose="020B0603030302020204"/>
              </a:rPr>
              <a:t>travail multi-acteurs et multi-sectoriels, prise en compte de toutes les dimensions du développement urbain</a:t>
            </a:r>
          </a:p>
          <a:p>
            <a:pPr marL="571485" indent="-571485">
              <a:buFont typeface="Arial" panose="020B0604020202020204" pitchFamily="34" charset="0"/>
              <a:buChar char="•"/>
            </a:pPr>
            <a:r>
              <a:rPr lang="fr-FR" sz="3200" dirty="0">
                <a:solidFill>
                  <a:srgbClr val="A3ADD8"/>
                </a:solidFill>
                <a:latin typeface="Core Sans C 45 Regular" panose="020B0603030302020204"/>
              </a:rPr>
              <a:t>Participation dans la pratique - </a:t>
            </a:r>
            <a:r>
              <a:rPr lang="fr-FR" sz="3200" b="0" dirty="0">
                <a:solidFill>
                  <a:srgbClr val="A3ADD8"/>
                </a:solidFill>
                <a:latin typeface="Core Sans C 45 Regular" panose="020B0603030302020204"/>
              </a:rPr>
              <a:t>engagement des parties prenantes et des citoyens concernés via un « groupe local URBACT »</a:t>
            </a:r>
          </a:p>
          <a:p>
            <a:pPr marL="571485" indent="-571485">
              <a:buFont typeface="Arial" panose="020B0604020202020204" pitchFamily="34" charset="0"/>
              <a:buChar char="•"/>
            </a:pPr>
            <a:r>
              <a:rPr lang="fr-FR" sz="3200" dirty="0">
                <a:solidFill>
                  <a:srgbClr val="134095"/>
                </a:solidFill>
                <a:latin typeface="Core Sans C 45 Regular" panose="020B0603030302020204"/>
              </a:rPr>
              <a:t>Apprentissage par l’action – </a:t>
            </a:r>
            <a:r>
              <a:rPr lang="fr-FR" sz="3200" b="0" dirty="0">
                <a:solidFill>
                  <a:srgbClr val="134095"/>
                </a:solidFill>
                <a:latin typeface="Core Sans C 45 Regular" panose="020B0603030302020204"/>
              </a:rPr>
              <a:t>échange transnational entre pairs, financement d’actions pilotes</a:t>
            </a:r>
            <a:endParaRPr lang="fr-FR" sz="3200" dirty="0">
              <a:solidFill>
                <a:srgbClr val="134095"/>
              </a:solidFill>
              <a:latin typeface="Core Sans C 45 Regular" panose="020B0603030302020204"/>
            </a:endParaRPr>
          </a:p>
          <a:p>
            <a:pPr marL="571485" indent="-571485">
              <a:buFont typeface="Arial" panose="020B0604020202020204" pitchFamily="34" charset="0"/>
              <a:buChar char="•"/>
            </a:pPr>
            <a:r>
              <a:rPr lang="fr-FR" sz="3200" dirty="0">
                <a:solidFill>
                  <a:srgbClr val="A3ADD8"/>
                </a:solidFill>
                <a:latin typeface="Core Sans C 45 Regular" panose="020B0603030302020204"/>
              </a:rPr>
              <a:t>Soutien sur mesure -</a:t>
            </a:r>
            <a:r>
              <a:rPr lang="fr-FR" sz="3200" b="0" dirty="0">
                <a:solidFill>
                  <a:srgbClr val="A3ADD8"/>
                </a:solidFill>
                <a:latin typeface="Core Sans C 45 Regular" panose="020B0603030302020204"/>
              </a:rPr>
              <a:t> experts thématiques et méthodologiques pour chaque réseau</a:t>
            </a:r>
            <a:endParaRPr lang="fr-FR" sz="3200" b="0" dirty="0">
              <a:latin typeface="Core Sans C 45 Regular" panose="020B0603030302020204"/>
            </a:endParaRPr>
          </a:p>
        </p:txBody>
      </p:sp>
      <p:pic>
        <p:nvPicPr>
          <p:cNvPr id="6" name="Image 5">
            <a:extLst>
              <a:ext uri="{FF2B5EF4-FFF2-40B4-BE49-F238E27FC236}">
                <a16:creationId xmlns:a16="http://schemas.microsoft.com/office/drawing/2014/main" id="{E9B1934A-31CD-40D7-BB6F-B297CAE232B2}"/>
              </a:ext>
            </a:extLst>
          </p:cNvPr>
          <p:cNvPicPr/>
          <p:nvPr/>
        </p:nvPicPr>
        <p:blipFill>
          <a:blip r:embed="rId3" cstate="screen">
            <a:extLst>
              <a:ext uri="{28A0092B-C50C-407E-A947-70E740481C1C}">
                <a14:useLocalDpi xmlns:a14="http://schemas.microsoft.com/office/drawing/2010/main"/>
              </a:ext>
            </a:extLst>
          </a:blip>
          <a:stretch>
            <a:fillRect/>
          </a:stretch>
        </p:blipFill>
        <p:spPr>
          <a:xfrm>
            <a:off x="9223685" y="6281935"/>
            <a:ext cx="4099064" cy="2722592"/>
          </a:xfrm>
          <a:prstGeom prst="rect">
            <a:avLst/>
          </a:prstGeom>
        </p:spPr>
      </p:pic>
      <p:pic>
        <p:nvPicPr>
          <p:cNvPr id="7" name="Picture 2">
            <a:extLst>
              <a:ext uri="{FF2B5EF4-FFF2-40B4-BE49-F238E27FC236}">
                <a16:creationId xmlns:a16="http://schemas.microsoft.com/office/drawing/2014/main" id="{A5B53638-81FA-4354-95D2-A07F1AAA394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66266" y="6283457"/>
            <a:ext cx="3542460" cy="2721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a:extLst>
              <a:ext uri="{FF2B5EF4-FFF2-40B4-BE49-F238E27FC236}">
                <a16:creationId xmlns:a16="http://schemas.microsoft.com/office/drawing/2014/main" id="{58282E5B-0ABF-47F8-8F74-4709A438347F}"/>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963786" y="6283457"/>
            <a:ext cx="3798086" cy="2722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EB3334C9-FDA6-4E9B-A3C8-58C7387C643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3784562" y="6281935"/>
            <a:ext cx="3542460" cy="2777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DB0E768F-3827-41EF-A88B-DA2BC7F11E32}"/>
              </a:ext>
            </a:extLst>
          </p:cNvPr>
          <p:cNvSpPr txBox="1"/>
          <p:nvPr/>
        </p:nvSpPr>
        <p:spPr>
          <a:xfrm>
            <a:off x="3399182" y="9316724"/>
            <a:ext cx="11489634" cy="646331"/>
          </a:xfrm>
          <a:prstGeom prst="rect">
            <a:avLst/>
          </a:prstGeom>
          <a:noFill/>
        </p:spPr>
        <p:txBody>
          <a:bodyPr wrap="square" rtlCol="0">
            <a:spAutoFit/>
          </a:bodyPr>
          <a:lstStyle/>
          <a:p>
            <a:pPr defTabSz="914378">
              <a:defRPr/>
            </a:pPr>
            <a:r>
              <a:rPr lang="fr-FR" sz="3600" b="1" i="1" dirty="0">
                <a:solidFill>
                  <a:srgbClr val="C70075"/>
                </a:solidFill>
                <a:latin typeface="Core Sans C 45 Regular" panose="020B0603030302020204"/>
              </a:rPr>
              <a:t>Intégration, Participation, Apprentissage par l’action</a:t>
            </a:r>
          </a:p>
        </p:txBody>
      </p:sp>
      <p:pic>
        <p:nvPicPr>
          <p:cNvPr id="11" name="Image 10">
            <a:extLst>
              <a:ext uri="{FF2B5EF4-FFF2-40B4-BE49-F238E27FC236}">
                <a16:creationId xmlns:a16="http://schemas.microsoft.com/office/drawing/2014/main" id="{2CD006D5-792B-4579-9283-7EBFE1858D3B}"/>
              </a:ext>
            </a:extLst>
          </p:cNvPr>
          <p:cNvPicPr>
            <a:picLocks noChangeAspect="1"/>
          </p:cNvPicPr>
          <p:nvPr/>
        </p:nvPicPr>
        <p:blipFill>
          <a:blip r:embed="rId7"/>
          <a:stretch>
            <a:fillRect/>
          </a:stretch>
        </p:blipFill>
        <p:spPr>
          <a:xfrm>
            <a:off x="14522945" y="326291"/>
            <a:ext cx="1702004" cy="1802120"/>
          </a:xfrm>
          <a:prstGeom prst="rect">
            <a:avLst/>
          </a:prstGeom>
        </p:spPr>
      </p:pic>
      <p:pic>
        <p:nvPicPr>
          <p:cNvPr id="12" name="Image 11">
            <a:extLst>
              <a:ext uri="{FF2B5EF4-FFF2-40B4-BE49-F238E27FC236}">
                <a16:creationId xmlns:a16="http://schemas.microsoft.com/office/drawing/2014/main" id="{C6F4054C-90BA-48A2-AF7C-EEB6C79AA1D5}"/>
              </a:ext>
            </a:extLst>
          </p:cNvPr>
          <p:cNvPicPr>
            <a:picLocks noChangeAspect="1"/>
          </p:cNvPicPr>
          <p:nvPr/>
        </p:nvPicPr>
        <p:blipFill>
          <a:blip r:embed="rId8"/>
          <a:stretch>
            <a:fillRect/>
          </a:stretch>
        </p:blipFill>
        <p:spPr>
          <a:xfrm>
            <a:off x="16323297" y="544979"/>
            <a:ext cx="1329054" cy="1298502"/>
          </a:xfrm>
          <a:prstGeom prst="rect">
            <a:avLst/>
          </a:prstGeom>
        </p:spPr>
      </p:pic>
      <p:sp>
        <p:nvSpPr>
          <p:cNvPr id="13" name="Titre 1">
            <a:extLst>
              <a:ext uri="{FF2B5EF4-FFF2-40B4-BE49-F238E27FC236}">
                <a16:creationId xmlns:a16="http://schemas.microsoft.com/office/drawing/2014/main" id="{D91696F0-C21D-48A7-AE7D-DCF79B1C4BDA}"/>
              </a:ext>
            </a:extLst>
          </p:cNvPr>
          <p:cNvSpPr txBox="1">
            <a:spLocks/>
          </p:cNvSpPr>
          <p:nvPr/>
        </p:nvSpPr>
        <p:spPr>
          <a:xfrm>
            <a:off x="1171917" y="1657881"/>
            <a:ext cx="16471574" cy="867266"/>
          </a:xfrm>
          <a:prstGeom prst="rect">
            <a:avLst/>
          </a:prstGeom>
        </p:spPr>
        <p:txBody>
          <a:bodyPr vert="horz" lIns="0" tIns="0" rIns="0" bIns="0" rtlCol="0" anchor="ctr">
            <a:noAutofit/>
          </a:bodyPr>
          <a:lstStyle>
            <a:lvl1pPr algn="l" defTabSz="1371566" rtl="0" eaLnBrk="1" latinLnBrk="0" hangingPunct="1">
              <a:lnSpc>
                <a:spcPct val="90000"/>
              </a:lnSpc>
              <a:spcBef>
                <a:spcPct val="0"/>
              </a:spcBef>
              <a:buNone/>
              <a:defRPr sz="4601" b="1" i="0" kern="1200">
                <a:solidFill>
                  <a:srgbClr val="000000"/>
                </a:solidFill>
                <a:latin typeface="Century Gothic" panose="020B0502020202020204" pitchFamily="34" charset="0"/>
                <a:ea typeface="+mj-ea"/>
                <a:cs typeface="+mj-cs"/>
              </a:defRPr>
            </a:lvl1pPr>
          </a:lstStyle>
          <a:p>
            <a:r>
              <a:rPr lang="fr-FR" sz="3600" dirty="0">
                <a:solidFill>
                  <a:srgbClr val="C70075"/>
                </a:solidFill>
                <a:latin typeface="Core Sans C 45 Regular" panose="020B0603030302020204"/>
              </a:rPr>
              <a:t>Une méthode intégrée et participative !</a:t>
            </a:r>
          </a:p>
        </p:txBody>
      </p:sp>
    </p:spTree>
    <p:extLst>
      <p:ext uri="{BB962C8B-B14F-4D97-AF65-F5344CB8AC3E}">
        <p14:creationId xmlns:p14="http://schemas.microsoft.com/office/powerpoint/2010/main" val="13297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682CD5-25C4-4AEB-97D1-DC9C5F10C263}"/>
              </a:ext>
            </a:extLst>
          </p:cNvPr>
          <p:cNvSpPr>
            <a:spLocks noGrp="1"/>
          </p:cNvSpPr>
          <p:nvPr>
            <p:ph type="title"/>
          </p:nvPr>
        </p:nvSpPr>
        <p:spPr>
          <a:xfrm>
            <a:off x="1850095" y="505849"/>
            <a:ext cx="16471574" cy="867266"/>
          </a:xfrm>
        </p:spPr>
        <p:txBody>
          <a:bodyPr/>
          <a:lstStyle/>
          <a:p>
            <a:r>
              <a:rPr lang="fr-FR" dirty="0">
                <a:solidFill>
                  <a:schemeClr val="tx1"/>
                </a:solidFill>
              </a:rPr>
              <a:t>Méthode URBACT et expertise</a:t>
            </a:r>
          </a:p>
        </p:txBody>
      </p:sp>
      <p:sp>
        <p:nvSpPr>
          <p:cNvPr id="3" name="Espace réservé du texte 2">
            <a:extLst>
              <a:ext uri="{FF2B5EF4-FFF2-40B4-BE49-F238E27FC236}">
                <a16:creationId xmlns:a16="http://schemas.microsoft.com/office/drawing/2014/main" id="{49E9EA1D-10EF-420F-AF79-DD1B31265EF7}"/>
              </a:ext>
            </a:extLst>
          </p:cNvPr>
          <p:cNvSpPr>
            <a:spLocks noGrp="1"/>
          </p:cNvSpPr>
          <p:nvPr>
            <p:ph type="body" sz="quarter" idx="12"/>
          </p:nvPr>
        </p:nvSpPr>
        <p:spPr>
          <a:xfrm>
            <a:off x="666338" y="4095935"/>
            <a:ext cx="9419544" cy="6197267"/>
          </a:xfrm>
        </p:spPr>
        <p:txBody>
          <a:bodyPr/>
          <a:lstStyle/>
          <a:p>
            <a:pPr marL="457200" indent="-457200">
              <a:spcAft>
                <a:spcPts val="2400"/>
              </a:spcAft>
              <a:buFont typeface="Arial" panose="020B0604020202020204" pitchFamily="34" charset="0"/>
              <a:buChar char="•"/>
            </a:pPr>
            <a:r>
              <a:rPr lang="fr-FR" sz="2800" dirty="0">
                <a:solidFill>
                  <a:srgbClr val="C70075"/>
                </a:solidFill>
                <a:latin typeface="Core Sans C 45 Regular" panose="020B0603030302020204" pitchFamily="34" charset="0"/>
              </a:rPr>
              <a:t>L'expert principal (Lead expert) </a:t>
            </a:r>
            <a:r>
              <a:rPr lang="fr-FR" sz="2800" dirty="0">
                <a:latin typeface="Core Sans C 45 Regular" panose="020B0603030302020204" pitchFamily="34" charset="0"/>
              </a:rPr>
              <a:t>du réseau </a:t>
            </a:r>
            <a:r>
              <a:rPr lang="fr-FR" sz="2800" b="0" dirty="0">
                <a:latin typeface="Core Sans C 45 Regular" panose="020B0603030302020204" pitchFamily="34" charset="0"/>
              </a:rPr>
              <a:t>apporte son soutien </a:t>
            </a:r>
            <a:r>
              <a:rPr lang="fr-FR" sz="2800" b="0" u="sng" dirty="0">
                <a:latin typeface="Core Sans C 45 Regular" panose="020B0603030302020204" pitchFamily="34" charset="0"/>
              </a:rPr>
              <a:t>pendant toute la durée du projet </a:t>
            </a:r>
            <a:r>
              <a:rPr lang="fr-FR" sz="2800" b="0" dirty="0">
                <a:latin typeface="Core Sans C 45 Regular" panose="020B0603030302020204" pitchFamily="34" charset="0"/>
              </a:rPr>
              <a:t>(130 jours)</a:t>
            </a:r>
          </a:p>
          <a:p>
            <a:pPr marL="457200" indent="-457200">
              <a:spcAft>
                <a:spcPts val="2400"/>
              </a:spcAft>
              <a:buFont typeface="Arial" panose="020B0604020202020204" pitchFamily="34" charset="0"/>
              <a:buChar char="•"/>
            </a:pPr>
            <a:r>
              <a:rPr lang="fr-FR" sz="2800" dirty="0">
                <a:solidFill>
                  <a:srgbClr val="FF9180"/>
                </a:solidFill>
                <a:latin typeface="Core Sans C 45 Regular" panose="020B0603030302020204" pitchFamily="34" charset="0"/>
              </a:rPr>
              <a:t>Plusieurs experts ponctuels</a:t>
            </a:r>
            <a:r>
              <a:rPr lang="fr-FR" sz="2800" dirty="0">
                <a:latin typeface="Core Sans C 45 Regular" panose="020B0603030302020204" pitchFamily="34" charset="0"/>
              </a:rPr>
              <a:t> </a:t>
            </a:r>
            <a:r>
              <a:rPr lang="fr-FR" sz="2800" dirty="0">
                <a:solidFill>
                  <a:srgbClr val="FF9180"/>
                </a:solidFill>
                <a:latin typeface="Core Sans C 45 Regular" panose="020B0603030302020204" pitchFamily="34" charset="0"/>
              </a:rPr>
              <a:t>(</a:t>
            </a:r>
            <a:r>
              <a:rPr lang="fr-FR" sz="2800" dirty="0" err="1">
                <a:solidFill>
                  <a:srgbClr val="FF9180"/>
                </a:solidFill>
                <a:latin typeface="Core Sans C 45 Regular" panose="020B0603030302020204" pitchFamily="34" charset="0"/>
              </a:rPr>
              <a:t>ad-hoc</a:t>
            </a:r>
            <a:r>
              <a:rPr lang="fr-FR" sz="2800" dirty="0">
                <a:solidFill>
                  <a:srgbClr val="FF9180"/>
                </a:solidFill>
                <a:latin typeface="Core Sans C 45 Regular" panose="020B0603030302020204" pitchFamily="34" charset="0"/>
              </a:rPr>
              <a:t> experts)</a:t>
            </a:r>
            <a:r>
              <a:rPr lang="fr-FR" sz="2800" b="0" dirty="0">
                <a:solidFill>
                  <a:srgbClr val="FF9180"/>
                </a:solidFill>
                <a:latin typeface="Core Sans C 45 Regular" panose="020B0603030302020204" pitchFamily="34" charset="0"/>
              </a:rPr>
              <a:t> </a:t>
            </a:r>
            <a:r>
              <a:rPr lang="fr-FR" sz="2800" b="0" dirty="0">
                <a:latin typeface="Core Sans C 45 Regular" panose="020B0603030302020204" pitchFamily="34" charset="0"/>
              </a:rPr>
              <a:t>du réseau fournissent un soutien spécifique sur un sujet particulier, une méthodologie, la communication… (40 jours)</a:t>
            </a:r>
          </a:p>
          <a:p>
            <a:pPr marL="457200" indent="-457200">
              <a:spcAft>
                <a:spcPts val="2400"/>
              </a:spcAft>
              <a:buFont typeface="Arial" panose="020B0604020202020204" pitchFamily="34" charset="0"/>
              <a:buChar char="•"/>
            </a:pPr>
            <a:r>
              <a:rPr lang="fr-FR" sz="2800" dirty="0">
                <a:latin typeface="Core Sans C 45 Regular" panose="020B0603030302020204" pitchFamily="34" charset="0"/>
              </a:rPr>
              <a:t>Les experts seront sélectionnés parmi le vivier d'experts validés d'URBACT IV, </a:t>
            </a:r>
            <a:r>
              <a:rPr lang="fr-FR" sz="2800" b="0" dirty="0">
                <a:latin typeface="Core Sans C 45 Regular" panose="020B0603030302020204" pitchFamily="34" charset="0"/>
              </a:rPr>
              <a:t>disponible sur le site web d'URBACT dans les prochains mois</a:t>
            </a:r>
          </a:p>
          <a:p>
            <a:pPr marL="457200" indent="-457200">
              <a:spcAft>
                <a:spcPts val="2400"/>
              </a:spcAft>
              <a:buFont typeface="Arial" panose="020B0604020202020204" pitchFamily="34" charset="0"/>
              <a:buChar char="•"/>
            </a:pPr>
            <a:r>
              <a:rPr lang="fr-FR" sz="2800" b="0" dirty="0">
                <a:latin typeface="Core Sans C 45 Regular" panose="020B0603030302020204" pitchFamily="34" charset="0"/>
              </a:rPr>
              <a:t>Gestion par le Secrétariat</a:t>
            </a:r>
            <a:endParaRPr lang="en-GB" sz="2800" b="0" dirty="0">
              <a:latin typeface="Core Sans C 45 Regular" panose="020B0603030302020204" pitchFamily="34" charset="0"/>
            </a:endParaRPr>
          </a:p>
        </p:txBody>
      </p:sp>
      <p:pic>
        <p:nvPicPr>
          <p:cNvPr id="6" name="Image 5">
            <a:extLst>
              <a:ext uri="{FF2B5EF4-FFF2-40B4-BE49-F238E27FC236}">
                <a16:creationId xmlns:a16="http://schemas.microsoft.com/office/drawing/2014/main" id="{DC56CA65-F7C3-4CEA-9FA5-0199C55AE10F}"/>
              </a:ext>
            </a:extLst>
          </p:cNvPr>
          <p:cNvPicPr>
            <a:picLocks noChangeAspect="1"/>
          </p:cNvPicPr>
          <p:nvPr/>
        </p:nvPicPr>
        <p:blipFill>
          <a:blip r:embed="rId2"/>
          <a:stretch>
            <a:fillRect/>
          </a:stretch>
        </p:blipFill>
        <p:spPr>
          <a:xfrm>
            <a:off x="10349468" y="3742502"/>
            <a:ext cx="7481332" cy="4977660"/>
          </a:xfrm>
          <a:prstGeom prst="rect">
            <a:avLst/>
          </a:prstGeom>
        </p:spPr>
      </p:pic>
      <p:sp>
        <p:nvSpPr>
          <p:cNvPr id="4" name="Rectangle 3">
            <a:extLst>
              <a:ext uri="{FF2B5EF4-FFF2-40B4-BE49-F238E27FC236}">
                <a16:creationId xmlns:a16="http://schemas.microsoft.com/office/drawing/2014/main" id="{F0912BD5-7CD1-40BD-8638-CABD6105C265}"/>
              </a:ext>
            </a:extLst>
          </p:cNvPr>
          <p:cNvSpPr/>
          <p:nvPr/>
        </p:nvSpPr>
        <p:spPr>
          <a:xfrm>
            <a:off x="1066800" y="2542173"/>
            <a:ext cx="15621000" cy="1077218"/>
          </a:xfrm>
          <a:prstGeom prst="rect">
            <a:avLst/>
          </a:prstGeom>
        </p:spPr>
        <p:txBody>
          <a:bodyPr wrap="square">
            <a:spAutoFit/>
          </a:bodyPr>
          <a:lstStyle/>
          <a:p>
            <a:r>
              <a:rPr lang="fr-FR" sz="3200" b="1" dirty="0">
                <a:solidFill>
                  <a:srgbClr val="164194"/>
                </a:solidFill>
              </a:rPr>
              <a:t>Enveloppe supplémentaire de 127 500 € pour le soutien en matière d'expertise</a:t>
            </a:r>
          </a:p>
          <a:p>
            <a:r>
              <a:rPr lang="fr-FR" sz="3200" b="1" dirty="0">
                <a:solidFill>
                  <a:srgbClr val="164194"/>
                </a:solidFill>
              </a:rPr>
              <a:t>&gt; Jusqu'à 170 jours d'expertise disponibles</a:t>
            </a:r>
            <a:endParaRPr lang="en-GB" sz="3200" b="1" dirty="0">
              <a:solidFill>
                <a:srgbClr val="164194"/>
              </a:solidFill>
              <a:latin typeface="Calibri"/>
            </a:endParaRPr>
          </a:p>
        </p:txBody>
      </p:sp>
      <p:sp>
        <p:nvSpPr>
          <p:cNvPr id="7" name="Titre 1">
            <a:extLst>
              <a:ext uri="{FF2B5EF4-FFF2-40B4-BE49-F238E27FC236}">
                <a16:creationId xmlns:a16="http://schemas.microsoft.com/office/drawing/2014/main" id="{4F44D7ED-7C74-4A0F-B724-92093D986375}"/>
              </a:ext>
            </a:extLst>
          </p:cNvPr>
          <p:cNvSpPr txBox="1">
            <a:spLocks/>
          </p:cNvSpPr>
          <p:nvPr/>
        </p:nvSpPr>
        <p:spPr>
          <a:xfrm>
            <a:off x="1850095" y="1473712"/>
            <a:ext cx="16471574" cy="867266"/>
          </a:xfrm>
          <a:prstGeom prst="rect">
            <a:avLst/>
          </a:prstGeom>
        </p:spPr>
        <p:txBody>
          <a:bodyPr vert="horz" lIns="0" tIns="0" rIns="0" bIns="0" rtlCol="0" anchor="ctr">
            <a:noAutofit/>
          </a:bodyPr>
          <a:lstStyle>
            <a:lvl1pPr algn="l" defTabSz="1371566" rtl="0" eaLnBrk="1" latinLnBrk="0" hangingPunct="1">
              <a:lnSpc>
                <a:spcPct val="90000"/>
              </a:lnSpc>
              <a:spcBef>
                <a:spcPct val="0"/>
              </a:spcBef>
              <a:buNone/>
              <a:defRPr sz="4601" b="1" i="0" kern="1200">
                <a:solidFill>
                  <a:srgbClr val="000000"/>
                </a:solidFill>
                <a:latin typeface="Century Gothic" panose="020B0502020202020204" pitchFamily="34" charset="0"/>
                <a:ea typeface="+mj-ea"/>
                <a:cs typeface="+mj-cs"/>
              </a:defRPr>
            </a:lvl1pPr>
          </a:lstStyle>
          <a:p>
            <a:r>
              <a:rPr lang="fr-FR" sz="3200" dirty="0">
                <a:solidFill>
                  <a:srgbClr val="C70075"/>
                </a:solidFill>
              </a:rPr>
              <a:t>Des experts pour vous accompagner !</a:t>
            </a:r>
          </a:p>
        </p:txBody>
      </p:sp>
    </p:spTree>
    <p:extLst>
      <p:ext uri="{BB962C8B-B14F-4D97-AF65-F5344CB8AC3E}">
        <p14:creationId xmlns:p14="http://schemas.microsoft.com/office/powerpoint/2010/main" val="11709160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C43783-E5DC-4BDF-AA39-AF2A33B6BA73}"/>
              </a:ext>
            </a:extLst>
          </p:cNvPr>
          <p:cNvSpPr/>
          <p:nvPr/>
        </p:nvSpPr>
        <p:spPr>
          <a:xfrm>
            <a:off x="592073" y="2171700"/>
            <a:ext cx="9932387" cy="6704271"/>
          </a:xfrm>
          <a:prstGeom prst="rect">
            <a:avLst/>
          </a:prstGeom>
        </p:spPr>
        <p:txBody>
          <a:bodyPr wrap="square">
            <a:spAutoFit/>
          </a:bodyPr>
          <a:lstStyle/>
          <a:p>
            <a:pPr defTabSz="1371600">
              <a:lnSpc>
                <a:spcPct val="150000"/>
              </a:lnSpc>
            </a:pPr>
            <a:r>
              <a:rPr lang="en-GB" sz="4800" b="1" dirty="0">
                <a:solidFill>
                  <a:srgbClr val="164194"/>
                </a:solidFill>
                <a:latin typeface="Core Sans C 45 Regular" panose="020B0603030302020204" pitchFamily="34" charset="0"/>
                <a:cs typeface="Arial" panose="020B0604020202020204" pitchFamily="34" charset="0"/>
              </a:rPr>
              <a:t>Budget du </a:t>
            </a:r>
            <a:r>
              <a:rPr lang="en-GB" sz="4800" b="1" dirty="0" err="1">
                <a:solidFill>
                  <a:srgbClr val="164194"/>
                </a:solidFill>
                <a:latin typeface="Core Sans C 45 Regular" panose="020B0603030302020204" pitchFamily="34" charset="0"/>
                <a:cs typeface="Arial" panose="020B0604020202020204" pitchFamily="34" charset="0"/>
              </a:rPr>
              <a:t>réseau</a:t>
            </a:r>
            <a:r>
              <a:rPr lang="en-GB" sz="4800" b="1" dirty="0">
                <a:solidFill>
                  <a:srgbClr val="164194"/>
                </a:solidFill>
                <a:latin typeface="Core Sans C 45 Regular" panose="020B0603030302020204" pitchFamily="34" charset="0"/>
                <a:cs typeface="Arial" panose="020B0604020202020204" pitchFamily="34" charset="0"/>
              </a:rPr>
              <a:t> </a:t>
            </a:r>
            <a:r>
              <a:rPr lang="en-GB" sz="4800" dirty="0">
                <a:solidFill>
                  <a:srgbClr val="164194"/>
                </a:solidFill>
                <a:latin typeface="Core Sans C 45 Regular" panose="020B0603030302020204" pitchFamily="34" charset="0"/>
                <a:cs typeface="Arial" panose="020B0604020202020204" pitchFamily="34" charset="0"/>
              </a:rPr>
              <a:t>: </a:t>
            </a:r>
            <a:r>
              <a:rPr lang="en-GB" sz="4800" dirty="0">
                <a:solidFill>
                  <a:srgbClr val="C70075"/>
                </a:solidFill>
                <a:latin typeface="Core Sans C 45 Regular" panose="020B0603030302020204" pitchFamily="34" charset="0"/>
                <a:cs typeface="Arial" panose="020B0604020202020204" pitchFamily="34" charset="0"/>
              </a:rPr>
              <a:t>1 000 000€</a:t>
            </a:r>
          </a:p>
          <a:p>
            <a:pPr defTabSz="1371600"/>
            <a:r>
              <a:rPr lang="en-GB" sz="2800" i="1" dirty="0">
                <a:solidFill>
                  <a:srgbClr val="164194"/>
                </a:solidFill>
                <a:latin typeface="Core Sans C 45 Regular" panose="020B0603030302020204" pitchFamily="34" charset="0"/>
              </a:rPr>
              <a:t>(total incl. le co-</a:t>
            </a:r>
            <a:r>
              <a:rPr lang="en-GB" sz="2800" i="1" dirty="0" err="1">
                <a:solidFill>
                  <a:srgbClr val="164194"/>
                </a:solidFill>
                <a:latin typeface="Core Sans C 45 Regular" panose="020B0603030302020204" pitchFamily="34" charset="0"/>
              </a:rPr>
              <a:t>financement</a:t>
            </a:r>
            <a:r>
              <a:rPr lang="en-GB" sz="2800" i="1" dirty="0">
                <a:solidFill>
                  <a:srgbClr val="164194"/>
                </a:solidFill>
                <a:latin typeface="Core Sans C 45 Regular" panose="020B0603030302020204" pitchFamily="34" charset="0"/>
              </a:rPr>
              <a:t> local)</a:t>
            </a:r>
            <a:endParaRPr lang="en-GB" sz="4000" i="1" dirty="0">
              <a:solidFill>
                <a:srgbClr val="164194"/>
              </a:solidFill>
              <a:latin typeface="Core Sans C 45 Regular" panose="020B0603030302020204" pitchFamily="34" charset="0"/>
            </a:endParaRPr>
          </a:p>
          <a:p>
            <a:pPr defTabSz="1371600"/>
            <a:r>
              <a:rPr lang="en-GB" sz="4800" dirty="0">
                <a:solidFill>
                  <a:srgbClr val="164194"/>
                </a:solidFill>
                <a:latin typeface="Core Sans C 45 Regular" panose="020B0603030302020204" pitchFamily="34" charset="0"/>
                <a:cs typeface="Arial" panose="020B0604020202020204" pitchFamily="34" charset="0"/>
              </a:rPr>
              <a:t> </a:t>
            </a:r>
            <a:r>
              <a:rPr lang="en-GB" sz="2800" dirty="0" err="1">
                <a:solidFill>
                  <a:srgbClr val="164194"/>
                </a:solidFill>
                <a:latin typeface="Core Sans C 45 Regular" panose="020B0603030302020204" pitchFamily="34" charset="0"/>
                <a:cs typeface="Arial" panose="020B0604020202020204" pitchFamily="34" charset="0"/>
                <a:sym typeface="Wingdings" panose="05000000000000000000" pitchFamily="2" charset="2"/>
              </a:rPr>
              <a:t>Coûts</a:t>
            </a:r>
            <a:r>
              <a:rPr lang="en-GB" sz="28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 </a:t>
            </a:r>
            <a:r>
              <a:rPr lang="en-GB" sz="2800" dirty="0" err="1">
                <a:solidFill>
                  <a:srgbClr val="164194"/>
                </a:solidFill>
                <a:latin typeface="Core Sans C 45 Regular" panose="020B0603030302020204" pitchFamily="34" charset="0"/>
                <a:cs typeface="Arial" panose="020B0604020202020204" pitchFamily="34" charset="0"/>
                <a:sym typeface="Wingdings" panose="05000000000000000000" pitchFamily="2" charset="2"/>
              </a:rPr>
              <a:t>remboursés</a:t>
            </a:r>
            <a:r>
              <a:rPr lang="en-GB" sz="28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 : </a:t>
            </a:r>
          </a:p>
          <a:p>
            <a:pPr marL="1984376" lvl="1" indent="-342900" defTabSz="1371600">
              <a:buFontTx/>
              <a:buChar char="-"/>
            </a:pPr>
            <a:r>
              <a:rPr lang="en-GB" sz="24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Personnel</a:t>
            </a:r>
          </a:p>
          <a:p>
            <a:pPr marL="1984376" lvl="1" indent="-342900" defTabSz="1371600">
              <a:buFontTx/>
              <a:buChar char="-"/>
            </a:pPr>
            <a:r>
              <a:rPr lang="fr-FR" sz="24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Administratifs et de fonctionnement </a:t>
            </a:r>
          </a:p>
          <a:p>
            <a:pPr marL="1984376" lvl="1" indent="-342900" defTabSz="1371600">
              <a:buFontTx/>
              <a:buChar char="-"/>
            </a:pPr>
            <a:r>
              <a:rPr lang="fr-FR" sz="24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Déplacements et d'hébergements : </a:t>
            </a:r>
            <a:r>
              <a:rPr lang="fr-FR" sz="2400" i="1"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visites entre villes européennes ou en interne</a:t>
            </a:r>
          </a:p>
          <a:p>
            <a:pPr marL="1984376" lvl="1" indent="-342900" defTabSz="1371600">
              <a:buFontTx/>
              <a:buChar char="-"/>
            </a:pPr>
            <a:r>
              <a:rPr lang="en-GB" sz="24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Expertise </a:t>
            </a:r>
            <a:r>
              <a:rPr lang="en-GB" sz="2400" dirty="0" err="1">
                <a:solidFill>
                  <a:srgbClr val="164194"/>
                </a:solidFill>
                <a:latin typeface="Core Sans C 45 Regular" panose="020B0603030302020204" pitchFamily="34" charset="0"/>
                <a:cs typeface="Arial" panose="020B0604020202020204" pitchFamily="34" charset="0"/>
                <a:sym typeface="Wingdings" panose="05000000000000000000" pitchFamily="2" charset="2"/>
              </a:rPr>
              <a:t>externe</a:t>
            </a:r>
            <a:r>
              <a:rPr lang="en-GB" sz="24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 : </a:t>
            </a:r>
            <a:r>
              <a:rPr lang="fr-FR" sz="2400" i="1"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experts externes, lancement de marchés pour des études, activités de communication, etc.</a:t>
            </a:r>
            <a:endParaRPr lang="en-GB" sz="24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endParaRPr>
          </a:p>
          <a:p>
            <a:pPr marL="1984376" lvl="1" indent="-342900" defTabSz="1371600">
              <a:buFontTx/>
              <a:buChar char="-"/>
            </a:pPr>
            <a:r>
              <a:rPr lang="en-GB" sz="2400" dirty="0" err="1">
                <a:solidFill>
                  <a:srgbClr val="164194"/>
                </a:solidFill>
                <a:latin typeface="Core Sans C 45 Regular" panose="020B0603030302020204" pitchFamily="34" charset="0"/>
                <a:cs typeface="Arial" panose="020B0604020202020204" pitchFamily="34" charset="0"/>
                <a:sym typeface="Wingdings" panose="05000000000000000000" pitchFamily="2" charset="2"/>
              </a:rPr>
              <a:t>Equipements</a:t>
            </a:r>
            <a:r>
              <a:rPr lang="en-GB" sz="24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 : </a:t>
            </a:r>
            <a:r>
              <a:rPr lang="fr-FR" sz="2400" i="1"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pas de gros investissements pour les infrastructures / seulement pour l’expérimentation des actions</a:t>
            </a:r>
            <a:endParaRPr lang="en-GB" sz="2400" i="1" dirty="0">
              <a:solidFill>
                <a:srgbClr val="164194"/>
              </a:solidFill>
              <a:latin typeface="Core Sans C 45 Regular" panose="020B0603030302020204" pitchFamily="34" charset="0"/>
              <a:cs typeface="Arial" panose="020B0604020202020204" pitchFamily="34" charset="0"/>
              <a:sym typeface="Wingdings" panose="05000000000000000000" pitchFamily="2" charset="2"/>
            </a:endParaRPr>
          </a:p>
          <a:p>
            <a:pPr marL="1069976" indent="-342900" defTabSz="1371600">
              <a:lnSpc>
                <a:spcPct val="150000"/>
              </a:lnSpc>
              <a:spcBef>
                <a:spcPts val="1200"/>
              </a:spcBef>
              <a:buFont typeface="Wingdings" panose="05000000000000000000" pitchFamily="2" charset="2"/>
              <a:buChar char="§"/>
            </a:pPr>
            <a:r>
              <a:rPr lang="en-GB" sz="2800" dirty="0">
                <a:solidFill>
                  <a:srgbClr val="164194"/>
                </a:solidFill>
                <a:latin typeface="Core Sans C 45 Regular" panose="020B0603030302020204" pitchFamily="34" charset="0"/>
                <a:cs typeface="Arial" panose="020B0604020202020204" pitchFamily="34" charset="0"/>
              </a:rPr>
              <a:t>Subvention FEDER + contributions locales</a:t>
            </a:r>
          </a:p>
          <a:p>
            <a:pPr marL="1069976" indent="-342900" defTabSz="1371600">
              <a:lnSpc>
                <a:spcPct val="150000"/>
              </a:lnSpc>
              <a:buFont typeface="Wingdings" panose="05000000000000000000" pitchFamily="2" charset="2"/>
              <a:buChar char="§"/>
            </a:pPr>
            <a:r>
              <a:rPr lang="en-GB" sz="28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A </a:t>
            </a:r>
            <a:r>
              <a:rPr lang="en-GB" sz="2800" dirty="0" err="1">
                <a:solidFill>
                  <a:srgbClr val="164194"/>
                </a:solidFill>
                <a:latin typeface="Core Sans C 45 Regular" panose="020B0603030302020204" pitchFamily="34" charset="0"/>
                <a:cs typeface="Arial" panose="020B0604020202020204" pitchFamily="34" charset="0"/>
                <a:sym typeface="Wingdings" panose="05000000000000000000" pitchFamily="2" charset="2"/>
              </a:rPr>
              <a:t>répartir</a:t>
            </a:r>
            <a:r>
              <a:rPr lang="en-GB" sz="28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 entre </a:t>
            </a:r>
            <a:r>
              <a:rPr lang="en-GB" sz="2800" dirty="0" err="1">
                <a:solidFill>
                  <a:srgbClr val="164194"/>
                </a:solidFill>
                <a:latin typeface="Core Sans C 45 Regular" panose="020B0603030302020204" pitchFamily="34" charset="0"/>
                <a:cs typeface="Arial" panose="020B0604020202020204" pitchFamily="34" charset="0"/>
                <a:sym typeface="Wingdings" panose="05000000000000000000" pitchFamily="2" charset="2"/>
              </a:rPr>
              <a:t>tous</a:t>
            </a:r>
            <a:r>
              <a:rPr lang="en-GB" sz="2800" dirty="0">
                <a:solidFill>
                  <a:srgbClr val="164194"/>
                </a:solidFill>
                <a:latin typeface="Core Sans C 45 Regular" panose="020B0603030302020204" pitchFamily="34" charset="0"/>
                <a:cs typeface="Arial" panose="020B0604020202020204" pitchFamily="34" charset="0"/>
                <a:sym typeface="Wingdings" panose="05000000000000000000" pitchFamily="2" charset="2"/>
              </a:rPr>
              <a:t> les </a:t>
            </a:r>
            <a:r>
              <a:rPr lang="en-GB" sz="2800" dirty="0" err="1">
                <a:solidFill>
                  <a:srgbClr val="164194"/>
                </a:solidFill>
                <a:latin typeface="Core Sans C 45 Regular" panose="020B0603030302020204" pitchFamily="34" charset="0"/>
                <a:cs typeface="Arial" panose="020B0604020202020204" pitchFamily="34" charset="0"/>
                <a:sym typeface="Wingdings" panose="05000000000000000000" pitchFamily="2" charset="2"/>
              </a:rPr>
              <a:t>partenaires</a:t>
            </a:r>
            <a:endParaRPr lang="en-GB" sz="2800" dirty="0">
              <a:solidFill>
                <a:srgbClr val="164194"/>
              </a:solidFill>
              <a:latin typeface="Core Sans C 45 Regular" panose="020B06030303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ED0009E-4D20-4EDB-B9C3-E4854CAEF9FA}"/>
              </a:ext>
            </a:extLst>
          </p:cNvPr>
          <p:cNvSpPr/>
          <p:nvPr/>
        </p:nvSpPr>
        <p:spPr>
          <a:xfrm>
            <a:off x="10837926" y="5056620"/>
            <a:ext cx="7090487" cy="1815882"/>
          </a:xfrm>
          <a:prstGeom prst="rect">
            <a:avLst/>
          </a:prstGeom>
        </p:spPr>
        <p:txBody>
          <a:bodyPr wrap="square">
            <a:spAutoFit/>
          </a:bodyPr>
          <a:lstStyle/>
          <a:p>
            <a:pPr marL="457200" indent="-457200">
              <a:buFont typeface="Wingdings" panose="05000000000000000000" pitchFamily="2" charset="2"/>
              <a:buChar char="à"/>
            </a:pPr>
            <a:r>
              <a:rPr lang="en-GB" sz="2800" b="1" dirty="0">
                <a:solidFill>
                  <a:srgbClr val="F3737B"/>
                </a:solidFill>
                <a:latin typeface="Core Sans C 45 Regular" panose="020B0603030302020204" pitchFamily="34" charset="0"/>
                <a:sym typeface="Wingdings" panose="05000000000000000000" pitchFamily="2" charset="2"/>
              </a:rPr>
              <a:t>Chef de file : </a:t>
            </a:r>
            <a:r>
              <a:rPr lang="en-GB" sz="2800" dirty="0" err="1">
                <a:solidFill>
                  <a:srgbClr val="F3737B"/>
                </a:solidFill>
                <a:latin typeface="Core Sans C 45 Regular" panose="020B0603030302020204" pitchFamily="34" charset="0"/>
                <a:sym typeface="Wingdings" panose="05000000000000000000" pitchFamily="2" charset="2"/>
              </a:rPr>
              <a:t>prévoir</a:t>
            </a:r>
            <a:r>
              <a:rPr lang="en-GB" sz="2800" dirty="0">
                <a:solidFill>
                  <a:srgbClr val="F3737B"/>
                </a:solidFill>
                <a:latin typeface="Core Sans C 45 Regular" panose="020B0603030302020204" pitchFamily="34" charset="0"/>
                <a:sym typeface="Wingdings" panose="05000000000000000000" pitchFamily="2" charset="2"/>
              </a:rPr>
              <a:t> 2 </a:t>
            </a:r>
            <a:r>
              <a:rPr lang="en-GB" sz="2800" dirty="0" err="1">
                <a:solidFill>
                  <a:srgbClr val="F3737B"/>
                </a:solidFill>
                <a:latin typeface="Core Sans C 45 Regular" panose="020B0603030302020204" pitchFamily="34" charset="0"/>
                <a:sym typeface="Wingdings" panose="05000000000000000000" pitchFamily="2" charset="2"/>
              </a:rPr>
              <a:t>postes</a:t>
            </a:r>
            <a:r>
              <a:rPr lang="en-GB" sz="2800" dirty="0">
                <a:solidFill>
                  <a:srgbClr val="F3737B"/>
                </a:solidFill>
                <a:latin typeface="Core Sans C 45 Regular" panose="020B0603030302020204" pitchFamily="34" charset="0"/>
                <a:sym typeface="Wingdings" panose="05000000000000000000" pitchFamily="2" charset="2"/>
              </a:rPr>
              <a:t> </a:t>
            </a:r>
            <a:r>
              <a:rPr lang="en-GB" sz="2800" dirty="0" err="1">
                <a:solidFill>
                  <a:srgbClr val="F3737B"/>
                </a:solidFill>
                <a:latin typeface="Core Sans C 45 Regular" panose="020B0603030302020204" pitchFamily="34" charset="0"/>
                <a:sym typeface="Wingdings" panose="05000000000000000000" pitchFamily="2" charset="2"/>
              </a:rPr>
              <a:t>équivalents</a:t>
            </a:r>
            <a:r>
              <a:rPr lang="en-GB" sz="2800" dirty="0">
                <a:solidFill>
                  <a:srgbClr val="F3737B"/>
                </a:solidFill>
                <a:latin typeface="Core Sans C 45 Regular" panose="020B0603030302020204" pitchFamily="34" charset="0"/>
                <a:sym typeface="Wingdings" panose="05000000000000000000" pitchFamily="2" charset="2"/>
              </a:rPr>
              <a:t> temps </a:t>
            </a:r>
            <a:r>
              <a:rPr lang="en-GB" sz="2800" dirty="0" err="1">
                <a:solidFill>
                  <a:srgbClr val="F3737B"/>
                </a:solidFill>
                <a:latin typeface="Core Sans C 45 Regular" panose="020B0603030302020204" pitchFamily="34" charset="0"/>
                <a:sym typeface="Wingdings" panose="05000000000000000000" pitchFamily="2" charset="2"/>
              </a:rPr>
              <a:t>plein</a:t>
            </a:r>
            <a:r>
              <a:rPr lang="en-GB" sz="2800" dirty="0">
                <a:solidFill>
                  <a:srgbClr val="F3737B"/>
                </a:solidFill>
                <a:latin typeface="Core Sans C 45 Regular" panose="020B0603030302020204" pitchFamily="34" charset="0"/>
                <a:sym typeface="Wingdings" panose="05000000000000000000" pitchFamily="2" charset="2"/>
              </a:rPr>
              <a:t> pour la gestion et la coordination </a:t>
            </a:r>
            <a:r>
              <a:rPr lang="en-GB" sz="2800" dirty="0" err="1">
                <a:solidFill>
                  <a:srgbClr val="F3737B"/>
                </a:solidFill>
                <a:latin typeface="Core Sans C 45 Regular" panose="020B0603030302020204" pitchFamily="34" charset="0"/>
                <a:sym typeface="Wingdings" panose="05000000000000000000" pitchFamily="2" charset="2"/>
              </a:rPr>
              <a:t>générale</a:t>
            </a:r>
            <a:r>
              <a:rPr lang="en-GB" sz="2800" dirty="0">
                <a:solidFill>
                  <a:srgbClr val="F3737B"/>
                </a:solidFill>
                <a:latin typeface="Core Sans C 45 Regular" panose="020B0603030302020204" pitchFamily="34" charset="0"/>
                <a:sym typeface="Wingdings" panose="05000000000000000000" pitchFamily="2" charset="2"/>
              </a:rPr>
              <a:t> du </a:t>
            </a:r>
            <a:r>
              <a:rPr lang="en-GB" sz="2800" dirty="0" err="1">
                <a:solidFill>
                  <a:srgbClr val="F3737B"/>
                </a:solidFill>
                <a:latin typeface="Core Sans C 45 Regular" panose="020B0603030302020204" pitchFamily="34" charset="0"/>
                <a:sym typeface="Wingdings" panose="05000000000000000000" pitchFamily="2" charset="2"/>
              </a:rPr>
              <a:t>réseau</a:t>
            </a:r>
            <a:endParaRPr lang="en-GB" sz="2800" dirty="0">
              <a:solidFill>
                <a:srgbClr val="F3737B"/>
              </a:solidFill>
              <a:latin typeface="Core Sans C 45 Regular" panose="020B0603030302020204" pitchFamily="34" charset="0"/>
              <a:sym typeface="Wingdings" panose="05000000000000000000" pitchFamily="2" charset="2"/>
            </a:endParaRPr>
          </a:p>
          <a:p>
            <a:pPr marL="457200" indent="-457200">
              <a:buFont typeface="Wingdings" panose="05000000000000000000" pitchFamily="2" charset="2"/>
              <a:buChar char="à"/>
            </a:pPr>
            <a:r>
              <a:rPr lang="en-GB" sz="2800" b="1" dirty="0" err="1">
                <a:solidFill>
                  <a:srgbClr val="F3737B"/>
                </a:solidFill>
                <a:latin typeface="Core Sans C 45 Regular" panose="020B0603030302020204" pitchFamily="34" charset="0"/>
                <a:sym typeface="Wingdings" panose="05000000000000000000" pitchFamily="2" charset="2"/>
              </a:rPr>
              <a:t>Partenaire</a:t>
            </a:r>
            <a:r>
              <a:rPr lang="en-GB" sz="2800" b="1" dirty="0">
                <a:solidFill>
                  <a:srgbClr val="F3737B"/>
                </a:solidFill>
                <a:latin typeface="Core Sans C 45 Regular" panose="020B0603030302020204" pitchFamily="34" charset="0"/>
                <a:sym typeface="Wingdings" panose="05000000000000000000" pitchFamily="2" charset="2"/>
              </a:rPr>
              <a:t> : </a:t>
            </a:r>
            <a:r>
              <a:rPr lang="en-GB" sz="2800" dirty="0">
                <a:solidFill>
                  <a:srgbClr val="F3737B"/>
                </a:solidFill>
                <a:latin typeface="Core Sans C 45 Regular" panose="020B0603030302020204" pitchFamily="34" charset="0"/>
                <a:sym typeface="Wingdings" panose="05000000000000000000" pitchFamily="2" charset="2"/>
              </a:rPr>
              <a:t>1 poste equivalent temps </a:t>
            </a:r>
            <a:r>
              <a:rPr lang="en-GB" sz="2800" dirty="0" err="1">
                <a:solidFill>
                  <a:srgbClr val="F3737B"/>
                </a:solidFill>
                <a:latin typeface="Core Sans C 45 Regular" panose="020B0603030302020204" pitchFamily="34" charset="0"/>
                <a:sym typeface="Wingdings" panose="05000000000000000000" pitchFamily="2" charset="2"/>
              </a:rPr>
              <a:t>plein</a:t>
            </a:r>
            <a:endParaRPr lang="en-GB" sz="2800" dirty="0">
              <a:solidFill>
                <a:srgbClr val="F3737B"/>
              </a:solidFill>
              <a:latin typeface="Core Sans C 45 Regular" panose="020B0603030302020204" pitchFamily="34" charset="0"/>
            </a:endParaRPr>
          </a:p>
        </p:txBody>
      </p:sp>
      <p:sp>
        <p:nvSpPr>
          <p:cNvPr id="7" name="Titre 1">
            <a:extLst>
              <a:ext uri="{FF2B5EF4-FFF2-40B4-BE49-F238E27FC236}">
                <a16:creationId xmlns:a16="http://schemas.microsoft.com/office/drawing/2014/main" id="{B85A9908-CECC-446A-A181-812317A5D6FA}"/>
              </a:ext>
            </a:extLst>
          </p:cNvPr>
          <p:cNvSpPr txBox="1">
            <a:spLocks/>
          </p:cNvSpPr>
          <p:nvPr/>
        </p:nvSpPr>
        <p:spPr>
          <a:xfrm>
            <a:off x="1456840" y="516568"/>
            <a:ext cx="16471574" cy="867266"/>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chemeClr val="tx1">
                    <a:lumMod val="65000"/>
                    <a:lumOff val="35000"/>
                  </a:schemeClr>
                </a:solidFill>
                <a:latin typeface="Century Gothic" panose="020B0502020202020204" pitchFamily="34" charset="0"/>
                <a:ea typeface="+mj-ea"/>
                <a:cs typeface="+mj-cs"/>
              </a:defRPr>
            </a:lvl1pPr>
          </a:lstStyle>
          <a:p>
            <a:pPr defTabSz="1371600"/>
            <a:r>
              <a:rPr lang="fr-FR" sz="4600" dirty="0">
                <a:solidFill>
                  <a:schemeClr val="tx1"/>
                </a:solidFill>
              </a:rPr>
              <a:t>Financement</a:t>
            </a:r>
          </a:p>
        </p:txBody>
      </p:sp>
      <p:sp>
        <p:nvSpPr>
          <p:cNvPr id="10" name="Rectangle 9">
            <a:extLst>
              <a:ext uri="{FF2B5EF4-FFF2-40B4-BE49-F238E27FC236}">
                <a16:creationId xmlns:a16="http://schemas.microsoft.com/office/drawing/2014/main" id="{A5994EEF-B568-4602-9E67-C21F8CE35A07}"/>
              </a:ext>
            </a:extLst>
          </p:cNvPr>
          <p:cNvSpPr/>
          <p:nvPr/>
        </p:nvSpPr>
        <p:spPr>
          <a:xfrm>
            <a:off x="10750901" y="2539812"/>
            <a:ext cx="6858000" cy="954107"/>
          </a:xfrm>
          <a:prstGeom prst="rect">
            <a:avLst/>
          </a:prstGeom>
        </p:spPr>
        <p:txBody>
          <a:bodyPr wrap="square">
            <a:spAutoFit/>
          </a:bodyPr>
          <a:lstStyle/>
          <a:p>
            <a:pPr marL="457200" indent="-457200">
              <a:buFont typeface="Wingdings" panose="05000000000000000000" pitchFamily="2" charset="2"/>
              <a:buChar char="à"/>
            </a:pPr>
            <a:r>
              <a:rPr lang="en-GB" sz="2800" b="1" dirty="0">
                <a:solidFill>
                  <a:srgbClr val="164194"/>
                </a:solidFill>
                <a:latin typeface="Core Sans C 45 Regular" panose="020B0603030302020204" pitchFamily="34" charset="0"/>
                <a:sym typeface="Wingdings" panose="05000000000000000000" pitchFamily="2" charset="2"/>
              </a:rPr>
              <a:t>50% </a:t>
            </a:r>
            <a:r>
              <a:rPr lang="en-GB" sz="2800" dirty="0">
                <a:solidFill>
                  <a:srgbClr val="164194"/>
                </a:solidFill>
                <a:latin typeface="Core Sans C 45 Regular" panose="020B0603030302020204" pitchFamily="34" charset="0"/>
                <a:sym typeface="Wingdings" panose="05000000000000000000" pitchFamily="2" charset="2"/>
              </a:rPr>
              <a:t>du budget </a:t>
            </a:r>
            <a:r>
              <a:rPr lang="en-GB" sz="2800" dirty="0" err="1">
                <a:solidFill>
                  <a:srgbClr val="164194"/>
                </a:solidFill>
                <a:latin typeface="Core Sans C 45 Regular" panose="020B0603030302020204" pitchFamily="34" charset="0"/>
                <a:sym typeface="Wingdings" panose="05000000000000000000" pitchFamily="2" charset="2"/>
              </a:rPr>
              <a:t>doit</a:t>
            </a:r>
            <a:r>
              <a:rPr lang="en-GB" sz="2800" dirty="0">
                <a:solidFill>
                  <a:srgbClr val="164194"/>
                </a:solidFill>
                <a:latin typeface="Core Sans C 45 Regular" panose="020B0603030302020204" pitchFamily="34" charset="0"/>
                <a:sym typeface="Wingdings" panose="05000000000000000000" pitchFamily="2" charset="2"/>
              </a:rPr>
              <a:t> être </a:t>
            </a:r>
            <a:r>
              <a:rPr lang="en-GB" sz="2800" dirty="0" err="1">
                <a:solidFill>
                  <a:srgbClr val="164194"/>
                </a:solidFill>
                <a:latin typeface="Core Sans C 45 Regular" panose="020B0603030302020204" pitchFamily="34" charset="0"/>
                <a:sym typeface="Wingdings" panose="05000000000000000000" pitchFamily="2" charset="2"/>
              </a:rPr>
              <a:t>dédié</a:t>
            </a:r>
            <a:r>
              <a:rPr lang="en-GB" sz="2800" dirty="0">
                <a:solidFill>
                  <a:srgbClr val="164194"/>
                </a:solidFill>
                <a:latin typeface="Core Sans C 45 Regular" panose="020B0603030302020204" pitchFamily="34" charset="0"/>
                <a:sym typeface="Wingdings" panose="05000000000000000000" pitchFamily="2" charset="2"/>
              </a:rPr>
              <a:t> à la mise </a:t>
            </a:r>
            <a:r>
              <a:rPr lang="en-GB" sz="2800" dirty="0" err="1">
                <a:solidFill>
                  <a:srgbClr val="164194"/>
                </a:solidFill>
                <a:latin typeface="Core Sans C 45 Regular" panose="020B0603030302020204" pitchFamily="34" charset="0"/>
                <a:sym typeface="Wingdings" panose="05000000000000000000" pitchFamily="2" charset="2"/>
              </a:rPr>
              <a:t>en</a:t>
            </a:r>
            <a:r>
              <a:rPr lang="en-GB" sz="2800" dirty="0">
                <a:solidFill>
                  <a:srgbClr val="164194"/>
                </a:solidFill>
                <a:latin typeface="Core Sans C 45 Regular" panose="020B0603030302020204" pitchFamily="34" charset="0"/>
                <a:sym typeface="Wingdings" panose="05000000000000000000" pitchFamily="2" charset="2"/>
              </a:rPr>
              <a:t> oeuvre des actions. </a:t>
            </a:r>
            <a:endParaRPr lang="en-GB" sz="2800" dirty="0">
              <a:solidFill>
                <a:srgbClr val="164194"/>
              </a:solidFill>
              <a:latin typeface="Core Sans C 45 Regular" panose="020B0603030302020204" pitchFamily="34" charset="0"/>
            </a:endParaRPr>
          </a:p>
        </p:txBody>
      </p:sp>
      <p:pic>
        <p:nvPicPr>
          <p:cNvPr id="11" name="Picture 2" descr="Argent illustration stock. Illustration du euro, dessin - 13269756">
            <a:extLst>
              <a:ext uri="{FF2B5EF4-FFF2-40B4-BE49-F238E27FC236}">
                <a16:creationId xmlns:a16="http://schemas.microsoft.com/office/drawing/2014/main" id="{C14F1079-E923-48A3-ADFD-8D2E769108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1999" y="436933"/>
            <a:ext cx="1643369" cy="1494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808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DE4153-21CB-4C5F-9B76-32118A0975A4}"/>
              </a:ext>
            </a:extLst>
          </p:cNvPr>
          <p:cNvSpPr>
            <a:spLocks noGrp="1"/>
          </p:cNvSpPr>
          <p:nvPr>
            <p:ph type="title"/>
          </p:nvPr>
        </p:nvSpPr>
        <p:spPr>
          <a:xfrm>
            <a:off x="1371600" y="546752"/>
            <a:ext cx="16471574" cy="867266"/>
          </a:xfrm>
        </p:spPr>
        <p:txBody>
          <a:bodyPr/>
          <a:lstStyle/>
          <a:p>
            <a:r>
              <a:rPr lang="fr-FR" dirty="0">
                <a:solidFill>
                  <a:schemeClr val="tx1"/>
                </a:solidFill>
              </a:rPr>
              <a:t>Budget</a:t>
            </a:r>
          </a:p>
        </p:txBody>
      </p:sp>
      <p:sp>
        <p:nvSpPr>
          <p:cNvPr id="9" name="Rectangle 8">
            <a:extLst>
              <a:ext uri="{FF2B5EF4-FFF2-40B4-BE49-F238E27FC236}">
                <a16:creationId xmlns:a16="http://schemas.microsoft.com/office/drawing/2014/main" id="{E6B42FCA-0E20-428E-B391-055446FF2011}"/>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texte 2">
            <a:extLst>
              <a:ext uri="{FF2B5EF4-FFF2-40B4-BE49-F238E27FC236}">
                <a16:creationId xmlns:a16="http://schemas.microsoft.com/office/drawing/2014/main" id="{B2F3FCF2-2042-459B-B07B-258CA8141F4F}"/>
              </a:ext>
            </a:extLst>
          </p:cNvPr>
          <p:cNvSpPr>
            <a:spLocks noGrp="1"/>
          </p:cNvSpPr>
          <p:nvPr>
            <p:ph type="body" sz="quarter" idx="12"/>
          </p:nvPr>
        </p:nvSpPr>
        <p:spPr>
          <a:xfrm>
            <a:off x="500980" y="1714500"/>
            <a:ext cx="17342194" cy="8191504"/>
          </a:xfrm>
        </p:spPr>
        <p:txBody>
          <a:bodyPr/>
          <a:lstStyle/>
          <a:p>
            <a:pPr>
              <a:spcBef>
                <a:spcPts val="600"/>
              </a:spcBef>
              <a:spcAft>
                <a:spcPts val="600"/>
              </a:spcAft>
            </a:pPr>
            <a:r>
              <a:rPr lang="en-US" sz="3200" dirty="0" err="1">
                <a:solidFill>
                  <a:srgbClr val="C70075"/>
                </a:solidFill>
                <a:latin typeface="Core Sans C 35 Light" panose="020B0603030302020204" pitchFamily="34" charset="0"/>
              </a:rPr>
              <a:t>Règles</a:t>
            </a:r>
            <a:r>
              <a:rPr lang="en-US" sz="3200" dirty="0">
                <a:solidFill>
                  <a:srgbClr val="C70075"/>
                </a:solidFill>
                <a:latin typeface="Core Sans C 35 Light" panose="020B0603030302020204" pitchFamily="34" charset="0"/>
              </a:rPr>
              <a:t> </a:t>
            </a:r>
            <a:r>
              <a:rPr lang="en-US" sz="3200" dirty="0" err="1">
                <a:solidFill>
                  <a:srgbClr val="C70075"/>
                </a:solidFill>
                <a:latin typeface="Core Sans C 35 Light" panose="020B0603030302020204" pitchFamily="34" charset="0"/>
              </a:rPr>
              <a:t>budgétaires</a:t>
            </a:r>
            <a:r>
              <a:rPr lang="en-US" sz="3200" dirty="0">
                <a:solidFill>
                  <a:srgbClr val="C70075"/>
                </a:solidFill>
                <a:latin typeface="Core Sans C 35 Light" panose="020B0603030302020204" pitchFamily="34" charset="0"/>
              </a:rPr>
              <a:t> : </a:t>
            </a:r>
          </a:p>
          <a:p>
            <a:pPr marL="571500" indent="-571500">
              <a:spcBef>
                <a:spcPts val="600"/>
              </a:spcBef>
              <a:spcAft>
                <a:spcPts val="600"/>
              </a:spcAft>
              <a:buFont typeface="Arial" panose="020B0604020202020204" pitchFamily="34" charset="0"/>
              <a:buChar char="•"/>
            </a:pPr>
            <a:r>
              <a:rPr lang="fr-FR" sz="2400" dirty="0">
                <a:latin typeface="Core Sans C 35 Light" panose="020B0603030302020204" pitchFamily="34" charset="0"/>
              </a:rPr>
              <a:t>50 % du budget total, </a:t>
            </a:r>
            <a:r>
              <a:rPr lang="fr-FR" sz="2400" b="0" dirty="0">
                <a:latin typeface="Core Sans C 35 Light" panose="020B0603030302020204" pitchFamily="34" charset="0"/>
              </a:rPr>
              <a:t>au niveau du réseau et des partenaires, doivent être consacrés à la </a:t>
            </a:r>
            <a:r>
              <a:rPr lang="fr-FR" sz="2400" dirty="0">
                <a:latin typeface="Core Sans C 35 Light" panose="020B0603030302020204" pitchFamily="34" charset="0"/>
              </a:rPr>
              <a:t>mise en œuvre des actions</a:t>
            </a:r>
            <a:r>
              <a:rPr lang="fr-FR" sz="2400" b="0" dirty="0">
                <a:latin typeface="Core Sans C 35 Light" panose="020B0603030302020204" pitchFamily="34" charset="0"/>
              </a:rPr>
              <a:t> au niveau local.</a:t>
            </a:r>
          </a:p>
          <a:p>
            <a:pPr marL="571500" indent="-571500">
              <a:spcBef>
                <a:spcPts val="600"/>
              </a:spcBef>
              <a:spcAft>
                <a:spcPts val="600"/>
              </a:spcAft>
              <a:buFont typeface="Arial" panose="020B0604020202020204" pitchFamily="34" charset="0"/>
              <a:buChar char="•"/>
            </a:pPr>
            <a:r>
              <a:rPr lang="fr-FR" sz="2400" dirty="0">
                <a:latin typeface="Core Sans C 35 Light" panose="020B0603030302020204" pitchFamily="34" charset="0"/>
              </a:rPr>
              <a:t>Mix des lignes budgétaires : </a:t>
            </a:r>
            <a:r>
              <a:rPr lang="fr-FR" sz="2400" b="0" dirty="0">
                <a:latin typeface="Core Sans C 35 Light" panose="020B0603030302020204" pitchFamily="34" charset="0"/>
              </a:rPr>
              <a:t>les lignes budgétaires relatives au personnel, à l’expertise externe et aux équipements peuvent être utilisées pour financer la mise en œuvre des actions.</a:t>
            </a:r>
            <a:endParaRPr lang="fr-FR" sz="2400" dirty="0">
              <a:latin typeface="Core Sans C 35 Light" panose="020B0603030302020204" pitchFamily="34" charset="0"/>
            </a:endParaRPr>
          </a:p>
          <a:p>
            <a:pPr marL="571500" indent="-571500">
              <a:spcBef>
                <a:spcPts val="600"/>
              </a:spcBef>
              <a:spcAft>
                <a:spcPts val="600"/>
              </a:spcAft>
              <a:buFont typeface="Arial" panose="020B0604020202020204" pitchFamily="34" charset="0"/>
              <a:buChar char="•"/>
            </a:pPr>
            <a:r>
              <a:rPr lang="fr-FR" sz="2400" b="0" dirty="0">
                <a:latin typeface="Core Sans C 35 Light" panose="020B0603030302020204" pitchFamily="34" charset="0"/>
              </a:rPr>
              <a:t>Dans le formulaire de candidature : une </a:t>
            </a:r>
            <a:r>
              <a:rPr lang="fr-FR" sz="2400" dirty="0">
                <a:latin typeface="Core Sans C 35 Light" panose="020B0603030302020204" pitchFamily="34" charset="0"/>
              </a:rPr>
              <a:t>estimation du coût de mise en œuvre de chaque action </a:t>
            </a:r>
            <a:r>
              <a:rPr lang="fr-FR" sz="2400" b="0" dirty="0">
                <a:latin typeface="Core Sans C 35 Light" panose="020B0603030302020204" pitchFamily="34" charset="0"/>
              </a:rPr>
              <a:t>doit être indiquée.</a:t>
            </a:r>
          </a:p>
          <a:p>
            <a:pPr marL="571500" indent="-571500">
              <a:spcBef>
                <a:spcPts val="600"/>
              </a:spcBef>
              <a:spcAft>
                <a:spcPts val="600"/>
              </a:spcAft>
              <a:buFont typeface="Arial" panose="020B0604020202020204" pitchFamily="34" charset="0"/>
              <a:buChar char="•"/>
            </a:pPr>
            <a:r>
              <a:rPr lang="fr-FR" sz="2400" b="0" dirty="0">
                <a:latin typeface="Core Sans C 35 Light" panose="020B0603030302020204" pitchFamily="34" charset="0"/>
              </a:rPr>
              <a:t>Les actions, y compris leur budget, seront </a:t>
            </a:r>
            <a:r>
              <a:rPr lang="fr-FR" sz="2400" dirty="0">
                <a:latin typeface="Core Sans C 35 Light" panose="020B0603030302020204" pitchFamily="34" charset="0"/>
              </a:rPr>
              <a:t>affinées</a:t>
            </a:r>
            <a:r>
              <a:rPr lang="fr-FR" sz="2400" b="0" dirty="0">
                <a:latin typeface="Core Sans C 35 Light" panose="020B0603030302020204" pitchFamily="34" charset="0"/>
              </a:rPr>
              <a:t> lors de la </a:t>
            </a:r>
            <a:r>
              <a:rPr lang="fr-FR" sz="2400" dirty="0">
                <a:latin typeface="Core Sans C 35 Light" panose="020B0603030302020204" pitchFamily="34" charset="0"/>
              </a:rPr>
              <a:t>phase d’activation</a:t>
            </a:r>
            <a:r>
              <a:rPr lang="fr-FR" sz="2400" b="0" dirty="0">
                <a:latin typeface="Core Sans C 35 Light" panose="020B0603030302020204" pitchFamily="34" charset="0"/>
              </a:rPr>
              <a:t>.</a:t>
            </a:r>
            <a:endParaRPr lang="en-US" sz="2800" dirty="0">
              <a:latin typeface="Core Sans C 35 Light" panose="020B0603030302020204" pitchFamily="34" charset="0"/>
            </a:endParaRPr>
          </a:p>
          <a:p>
            <a:pPr>
              <a:spcBef>
                <a:spcPts val="600"/>
              </a:spcBef>
              <a:spcAft>
                <a:spcPts val="600"/>
              </a:spcAft>
            </a:pPr>
            <a:r>
              <a:rPr lang="en-US" sz="3200" dirty="0" err="1">
                <a:solidFill>
                  <a:srgbClr val="C70075"/>
                </a:solidFill>
                <a:latin typeface="Core Sans C 35 Light" panose="020B0603030302020204" pitchFamily="34" charset="0"/>
              </a:rPr>
              <a:t>Modalités</a:t>
            </a:r>
            <a:r>
              <a:rPr lang="en-US" sz="3200" dirty="0">
                <a:solidFill>
                  <a:srgbClr val="C70075"/>
                </a:solidFill>
                <a:latin typeface="Core Sans C 35 Light" panose="020B0603030302020204" pitchFamily="34" charset="0"/>
              </a:rPr>
              <a:t> de </a:t>
            </a:r>
            <a:r>
              <a:rPr lang="en-US" sz="3200" dirty="0" err="1">
                <a:solidFill>
                  <a:srgbClr val="C70075"/>
                </a:solidFill>
                <a:latin typeface="Core Sans C 35 Light" panose="020B0603030302020204" pitchFamily="34" charset="0"/>
              </a:rPr>
              <a:t>remboursement</a:t>
            </a:r>
            <a:r>
              <a:rPr lang="en-US" sz="3200" dirty="0">
                <a:solidFill>
                  <a:srgbClr val="C70075"/>
                </a:solidFill>
                <a:latin typeface="Core Sans C 35 Light" panose="020B0603030302020204" pitchFamily="34" charset="0"/>
              </a:rPr>
              <a:t> : </a:t>
            </a:r>
          </a:p>
          <a:p>
            <a:pPr marL="457200" indent="-457200">
              <a:spcBef>
                <a:spcPts val="600"/>
              </a:spcBef>
              <a:spcAft>
                <a:spcPts val="600"/>
              </a:spcAft>
              <a:buFont typeface="Arial" panose="020B0604020202020204" pitchFamily="34" charset="0"/>
              <a:buChar char="•"/>
            </a:pPr>
            <a:r>
              <a:rPr lang="fr-FR" sz="2400" dirty="0">
                <a:latin typeface="Core Sans C 35 Light" panose="020B0603030302020204" pitchFamily="34" charset="0"/>
              </a:rPr>
              <a:t>Deux options </a:t>
            </a:r>
            <a:r>
              <a:rPr lang="fr-FR" sz="2400" b="0" dirty="0">
                <a:latin typeface="Core Sans C 35 Light" panose="020B0603030302020204" pitchFamily="34" charset="0"/>
              </a:rPr>
              <a:t>sont possibles pour le remboursement des coûts liés à la </a:t>
            </a:r>
            <a:r>
              <a:rPr lang="fr-FR" sz="2400" dirty="0">
                <a:latin typeface="Core Sans C 35 Light" panose="020B0603030302020204" pitchFamily="34" charset="0"/>
              </a:rPr>
              <a:t>mise en œuvre des actions </a:t>
            </a:r>
            <a:r>
              <a:rPr lang="fr-FR" sz="2400" b="0" dirty="0">
                <a:latin typeface="Core Sans C 35 Light" panose="020B0603030302020204" pitchFamily="34" charset="0"/>
              </a:rPr>
              <a:t>: sur la base </a:t>
            </a:r>
            <a:r>
              <a:rPr lang="fr-FR" sz="2400" dirty="0">
                <a:latin typeface="Core Sans C 35 Light" panose="020B0603030302020204" pitchFamily="34" charset="0"/>
              </a:rPr>
              <a:t>des coûts réels</a:t>
            </a:r>
            <a:r>
              <a:rPr lang="fr-FR" sz="2400" b="0" dirty="0">
                <a:latin typeface="Core Sans C 35 Light" panose="020B0603030302020204" pitchFamily="34" charset="0"/>
              </a:rPr>
              <a:t>, ou via une option </a:t>
            </a:r>
            <a:r>
              <a:rPr lang="fr-FR" sz="2400" dirty="0">
                <a:latin typeface="Core Sans C 35 Light" panose="020B0603030302020204" pitchFamily="34" charset="0"/>
              </a:rPr>
              <a:t>de coûts simplifiés </a:t>
            </a:r>
            <a:r>
              <a:rPr lang="fr-FR" sz="2400" b="0" i="1" dirty="0">
                <a:latin typeface="Core Sans C 35 Light" panose="020B0603030302020204" pitchFamily="34" charset="0"/>
              </a:rPr>
              <a:t>(Draft Budgets)</a:t>
            </a:r>
            <a:r>
              <a:rPr lang="fr-FR" sz="2400" b="0" dirty="0">
                <a:latin typeface="Core Sans C 35 Light" panose="020B0603030302020204" pitchFamily="34" charset="0"/>
              </a:rPr>
              <a:t>.</a:t>
            </a:r>
          </a:p>
          <a:p>
            <a:pPr marL="457200" indent="-457200">
              <a:spcBef>
                <a:spcPts val="600"/>
              </a:spcBef>
              <a:spcAft>
                <a:spcPts val="600"/>
              </a:spcAft>
              <a:buFont typeface="Arial" panose="020B0604020202020204" pitchFamily="34" charset="0"/>
              <a:buChar char="•"/>
            </a:pPr>
            <a:r>
              <a:rPr lang="fr-FR" sz="2400" dirty="0">
                <a:latin typeface="Core Sans C 35 Light" panose="020B0603030302020204" pitchFamily="34" charset="0"/>
              </a:rPr>
              <a:t>Chaque partenaire </a:t>
            </a:r>
            <a:r>
              <a:rPr lang="fr-FR" sz="2400" b="0" dirty="0">
                <a:latin typeface="Core Sans C 35 Light" panose="020B0603030302020204" pitchFamily="34" charset="0"/>
              </a:rPr>
              <a:t>peut choisir l’option à utiliser (pendant la phase d’activation).</a:t>
            </a:r>
          </a:p>
          <a:p>
            <a:pPr marL="457200" indent="-457200">
              <a:spcBef>
                <a:spcPts val="600"/>
              </a:spcBef>
              <a:spcAft>
                <a:spcPts val="600"/>
              </a:spcAft>
              <a:buFont typeface="Arial" panose="020B0604020202020204" pitchFamily="34" charset="0"/>
              <a:buChar char="•"/>
            </a:pPr>
            <a:r>
              <a:rPr lang="fr-FR" sz="2400" b="0" dirty="0">
                <a:latin typeface="Core Sans C 35 Light" panose="020B0603030302020204" pitchFamily="34" charset="0"/>
              </a:rPr>
              <a:t>Les réseaux approuvés recevront, lors de la phase précontractuelle, la </a:t>
            </a:r>
            <a:r>
              <a:rPr lang="fr-FR" sz="2400" dirty="0">
                <a:latin typeface="Core Sans C 35 Light" panose="020B0603030302020204" pitchFamily="34" charset="0"/>
              </a:rPr>
              <a:t>méthodologie</a:t>
            </a:r>
            <a:r>
              <a:rPr lang="fr-FR" sz="2400" b="0" dirty="0">
                <a:latin typeface="Core Sans C 35 Light" panose="020B0603030302020204" pitchFamily="34" charset="0"/>
              </a:rPr>
              <a:t> et des </a:t>
            </a:r>
            <a:r>
              <a:rPr lang="fr-FR" sz="2400" dirty="0">
                <a:latin typeface="Core Sans C 35 Light" panose="020B0603030302020204" pitchFamily="34" charset="0"/>
              </a:rPr>
              <a:t>instructions</a:t>
            </a:r>
            <a:r>
              <a:rPr lang="fr-FR" sz="2400" b="0" dirty="0">
                <a:latin typeface="Core Sans C 35 Light" panose="020B0603030302020204" pitchFamily="34" charset="0"/>
              </a:rPr>
              <a:t> détaillées sur l’utilisation de la méthode des </a:t>
            </a:r>
            <a:r>
              <a:rPr lang="fr-FR" sz="2400" b="0" i="1" dirty="0">
                <a:latin typeface="Core Sans C 35 Light" panose="020B0603030302020204" pitchFamily="34" charset="0"/>
              </a:rPr>
              <a:t>Draft Budgets</a:t>
            </a:r>
            <a:r>
              <a:rPr lang="fr-FR" sz="2400" b="0" dirty="0">
                <a:latin typeface="Core Sans C 35 Light" panose="020B0603030302020204" pitchFamily="34" charset="0"/>
              </a:rPr>
              <a:t>.</a:t>
            </a:r>
            <a:endParaRPr lang="en-US" sz="2400" b="0" dirty="0">
              <a:latin typeface="Core Sans C 35 Light" panose="020B0603030302020204" pitchFamily="34" charset="0"/>
            </a:endParaRPr>
          </a:p>
          <a:p>
            <a:pPr>
              <a:spcBef>
                <a:spcPts val="600"/>
              </a:spcBef>
              <a:spcAft>
                <a:spcPts val="600"/>
              </a:spcAft>
            </a:pPr>
            <a:r>
              <a:rPr lang="fr-FR" sz="3200" dirty="0">
                <a:solidFill>
                  <a:srgbClr val="C70075"/>
                </a:solidFill>
                <a:latin typeface="Core Sans C 35 Light" panose="020B0603030302020204" pitchFamily="34" charset="0"/>
              </a:rPr>
              <a:t>Validation et révision du budget : </a:t>
            </a:r>
            <a:endParaRPr lang="en-US" sz="3200" dirty="0">
              <a:solidFill>
                <a:srgbClr val="C70075"/>
              </a:solidFill>
              <a:latin typeface="Core Sans C 35 Light" panose="020B0603030302020204" pitchFamily="34" charset="0"/>
            </a:endParaRPr>
          </a:p>
          <a:p>
            <a:pPr marL="571500" indent="-571500">
              <a:spcBef>
                <a:spcPts val="600"/>
              </a:spcBef>
              <a:spcAft>
                <a:spcPts val="600"/>
              </a:spcAft>
              <a:buFont typeface="Arial" panose="020B0604020202020204" pitchFamily="34" charset="0"/>
              <a:buChar char="•"/>
            </a:pPr>
            <a:r>
              <a:rPr lang="fr-FR" sz="2400" dirty="0">
                <a:latin typeface="Core Sans C 35 Light" panose="020B0603030302020204" pitchFamily="34" charset="0"/>
              </a:rPr>
              <a:t>À la fin de la phase d’activation, le budget des actions locales sera validé pour chaque réseau </a:t>
            </a:r>
            <a:r>
              <a:rPr lang="fr-FR" sz="2400" b="0" dirty="0">
                <a:latin typeface="Core Sans C 35 Light" panose="020B0603030302020204" pitchFamily="34" charset="0"/>
              </a:rPr>
              <a:t>par une notification de l’Autorité de gestion.</a:t>
            </a:r>
          </a:p>
          <a:p>
            <a:pPr marL="571500" indent="-571500">
              <a:spcBef>
                <a:spcPts val="600"/>
              </a:spcBef>
              <a:spcAft>
                <a:spcPts val="600"/>
              </a:spcAft>
              <a:buFont typeface="Arial" panose="020B0604020202020204" pitchFamily="34" charset="0"/>
              <a:buChar char="•"/>
            </a:pPr>
            <a:r>
              <a:rPr lang="fr-FR" sz="2400" b="0" dirty="0">
                <a:latin typeface="Core Sans C 35 Light" panose="020B0603030302020204" pitchFamily="34" charset="0"/>
              </a:rPr>
              <a:t>Toute révision éventuelle du budget, après validation, </a:t>
            </a:r>
            <a:r>
              <a:rPr lang="fr-FR" sz="2400" dirty="0">
                <a:latin typeface="Core Sans C 35 Light" panose="020B0603030302020204" pitchFamily="34" charset="0"/>
              </a:rPr>
              <a:t>doit rester dans une limite de 20 % </a:t>
            </a:r>
            <a:r>
              <a:rPr lang="fr-FR" sz="2400" b="0" dirty="0">
                <a:latin typeface="Core Sans C 35 Light" panose="020B0603030302020204" pitchFamily="34" charset="0"/>
              </a:rPr>
              <a:t>; au-delà, elle devra être approuvée par le Comité de suivi.</a:t>
            </a:r>
            <a:endParaRPr lang="en-US" sz="2400" b="0" dirty="0">
              <a:latin typeface="Core Sans C 35 Light" panose="020B0603030302020204" pitchFamily="34" charset="0"/>
            </a:endParaRPr>
          </a:p>
          <a:p>
            <a:pPr marL="571500" indent="-571500">
              <a:spcBef>
                <a:spcPts val="600"/>
              </a:spcBef>
              <a:spcAft>
                <a:spcPts val="600"/>
              </a:spcAft>
              <a:buFont typeface="Arial" panose="020B0604020202020204" pitchFamily="34" charset="0"/>
              <a:buChar char="•"/>
            </a:pPr>
            <a:endParaRPr lang="fr-FR" sz="3200" b="0" dirty="0">
              <a:latin typeface="Core Sans C 35 Light" panose="020B0603030302020204" pitchFamily="34" charset="0"/>
            </a:endParaRPr>
          </a:p>
        </p:txBody>
      </p:sp>
    </p:spTree>
    <p:extLst>
      <p:ext uri="{BB962C8B-B14F-4D97-AF65-F5344CB8AC3E}">
        <p14:creationId xmlns:p14="http://schemas.microsoft.com/office/powerpoint/2010/main" val="1787376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4D072C-C367-4A00-8D91-5FC3C915B209}"/>
              </a:ext>
            </a:extLst>
          </p:cNvPr>
          <p:cNvSpPr>
            <a:spLocks noGrp="1"/>
          </p:cNvSpPr>
          <p:nvPr>
            <p:ph type="title"/>
          </p:nvPr>
        </p:nvSpPr>
        <p:spPr>
          <a:xfrm>
            <a:off x="1143000" y="555720"/>
            <a:ext cx="16471574" cy="867266"/>
          </a:xfrm>
        </p:spPr>
        <p:txBody>
          <a:bodyPr/>
          <a:lstStyle/>
          <a:p>
            <a:r>
              <a:rPr lang="fr-FR" dirty="0"/>
              <a:t>Notre agenda</a:t>
            </a:r>
          </a:p>
        </p:txBody>
      </p:sp>
      <p:graphicFrame>
        <p:nvGraphicFramePr>
          <p:cNvPr id="4" name="Tableau 3">
            <a:extLst>
              <a:ext uri="{FF2B5EF4-FFF2-40B4-BE49-F238E27FC236}">
                <a16:creationId xmlns:a16="http://schemas.microsoft.com/office/drawing/2014/main" id="{9B05EB9E-FAE6-4AB3-B222-D9323F2E3867}"/>
              </a:ext>
            </a:extLst>
          </p:cNvPr>
          <p:cNvGraphicFramePr>
            <a:graphicFrameLocks noGrp="1"/>
          </p:cNvGraphicFramePr>
          <p:nvPr>
            <p:extLst>
              <p:ext uri="{D42A27DB-BD31-4B8C-83A1-F6EECF244321}">
                <p14:modId xmlns:p14="http://schemas.microsoft.com/office/powerpoint/2010/main" val="3239517014"/>
              </p:ext>
            </p:extLst>
          </p:nvPr>
        </p:nvGraphicFramePr>
        <p:xfrm>
          <a:off x="3029520" y="1562100"/>
          <a:ext cx="12228959" cy="8501119"/>
        </p:xfrm>
        <a:graphic>
          <a:graphicData uri="http://schemas.openxmlformats.org/drawingml/2006/table">
            <a:tbl>
              <a:tblPr firstRow="1" firstCol="1" bandRow="1">
                <a:tableStyleId>{5C22544A-7EE6-4342-B048-85BDC9FD1C3A}</a:tableStyleId>
              </a:tblPr>
              <a:tblGrid>
                <a:gridCol w="1981200">
                  <a:extLst>
                    <a:ext uri="{9D8B030D-6E8A-4147-A177-3AD203B41FA5}">
                      <a16:colId xmlns:a16="http://schemas.microsoft.com/office/drawing/2014/main" val="1662182546"/>
                    </a:ext>
                  </a:extLst>
                </a:gridCol>
                <a:gridCol w="10247759">
                  <a:extLst>
                    <a:ext uri="{9D8B030D-6E8A-4147-A177-3AD203B41FA5}">
                      <a16:colId xmlns:a16="http://schemas.microsoft.com/office/drawing/2014/main" val="3502753174"/>
                    </a:ext>
                  </a:extLst>
                </a:gridCol>
              </a:tblGrid>
              <a:tr h="402280">
                <a:tc>
                  <a:txBody>
                    <a:bodyPr/>
                    <a:lstStyle/>
                    <a:p>
                      <a:pPr>
                        <a:lnSpc>
                          <a:spcPct val="107000"/>
                        </a:lnSpc>
                        <a:spcAft>
                          <a:spcPts val="0"/>
                        </a:spcAft>
                      </a:pPr>
                      <a:r>
                        <a:rPr lang="fr-FR" sz="2400" dirty="0">
                          <a:effectLst/>
                          <a:latin typeface="Core Sans C 45 Regular" panose="020B0603030302020204"/>
                        </a:rPr>
                        <a:t>Horaires</a:t>
                      </a:r>
                      <a:endParaRPr lang="fr-FR" sz="24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2400" dirty="0">
                          <a:effectLst/>
                          <a:latin typeface="Core Sans C 45 Regular" panose="020B0603030302020204"/>
                        </a:rPr>
                        <a:t>Sessions</a:t>
                      </a:r>
                      <a:endParaRPr lang="fr-FR" sz="24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extLst>
                  <a:ext uri="{0D108BD9-81ED-4DB2-BD59-A6C34878D82A}">
                    <a16:rowId xmlns:a16="http://schemas.microsoft.com/office/drawing/2014/main" val="359730518"/>
                  </a:ext>
                </a:extLst>
              </a:tr>
              <a:tr h="979024">
                <a:tc>
                  <a:txBody>
                    <a:bodyPr/>
                    <a:lstStyle/>
                    <a:p>
                      <a:pPr>
                        <a:lnSpc>
                          <a:spcPct val="107000"/>
                        </a:lnSpc>
                        <a:spcAft>
                          <a:spcPts val="0"/>
                        </a:spcAft>
                      </a:pPr>
                      <a:r>
                        <a:rPr lang="fr-FR" sz="2000" dirty="0">
                          <a:effectLst/>
                          <a:latin typeface="Core Sans C 45 Regular" panose="020B0603030302020204"/>
                        </a:rPr>
                        <a:t>15h00 – 15h10</a:t>
                      </a:r>
                      <a:endParaRPr lang="fr-FR" sz="20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1800" b="1" dirty="0">
                          <a:effectLst/>
                          <a:latin typeface="Core Sans C 45 Regular" panose="020B0603030302020204"/>
                        </a:rPr>
                        <a:t>Accueil et Introduction</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Présentation des intervenants</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Présentation d’URBACT</a:t>
                      </a:r>
                      <a:endParaRPr lang="fr-FR" sz="18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4603842"/>
                  </a:ext>
                </a:extLst>
              </a:tr>
              <a:tr h="1299970">
                <a:tc>
                  <a:txBody>
                    <a:bodyPr/>
                    <a:lstStyle/>
                    <a:p>
                      <a:pPr>
                        <a:lnSpc>
                          <a:spcPct val="107000"/>
                        </a:lnSpc>
                        <a:spcAft>
                          <a:spcPts val="0"/>
                        </a:spcAft>
                      </a:pPr>
                      <a:r>
                        <a:rPr lang="fr-FR" sz="2000" dirty="0">
                          <a:effectLst/>
                          <a:latin typeface="Core Sans C 45 Regular" panose="020B0603030302020204"/>
                        </a:rPr>
                        <a:t>15h10 – 15h40</a:t>
                      </a:r>
                      <a:endParaRPr lang="fr-FR" sz="20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1800" b="1" dirty="0">
                          <a:effectLst/>
                          <a:latin typeface="Core Sans C 45 Regular" panose="020B0603030302020204"/>
                        </a:rPr>
                        <a:t>Décryptage de l’appel « Réseaux d’Action »</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Objectifs principaux </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Critères d’éligibilité</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Priorités thématiques</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Modalités du partenariat</a:t>
                      </a:r>
                    </a:p>
                    <a:p>
                      <a:pPr>
                        <a:lnSpc>
                          <a:spcPct val="107000"/>
                        </a:lnSpc>
                        <a:spcAft>
                          <a:spcPts val="0"/>
                        </a:spcAft>
                        <a:tabLst>
                          <a:tab pos="457200" algn="l"/>
                        </a:tabLst>
                      </a:pPr>
                      <a:r>
                        <a:rPr lang="fr-FR" sz="1800" b="1" dirty="0">
                          <a:solidFill>
                            <a:srgbClr val="C70075"/>
                          </a:solidFill>
                          <a:effectLst/>
                          <a:latin typeface="Core Sans C 45 Regular" panose="020B0603030302020204"/>
                        </a:rPr>
                        <a:t>Partage d’expériences des villes de Lyon, Agen et Bram</a:t>
                      </a:r>
                      <a:endParaRPr lang="fr-FR" sz="1800" b="1" dirty="0">
                        <a:solidFill>
                          <a:srgbClr val="C70075"/>
                        </a:solidFill>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2737892"/>
                  </a:ext>
                </a:extLst>
              </a:tr>
              <a:tr h="360866">
                <a:tc>
                  <a:txBody>
                    <a:bodyPr/>
                    <a:lstStyle/>
                    <a:p>
                      <a:pPr>
                        <a:lnSpc>
                          <a:spcPct val="107000"/>
                        </a:lnSpc>
                        <a:spcAft>
                          <a:spcPts val="0"/>
                        </a:spcAft>
                      </a:pPr>
                      <a:r>
                        <a:rPr lang="fr-FR" sz="2000">
                          <a:effectLst/>
                          <a:latin typeface="Core Sans C 45 Regular" panose="020B0603030302020204"/>
                        </a:rPr>
                        <a:t>15h40 – 15h50</a:t>
                      </a:r>
                      <a:endParaRPr lang="fr-FR" sz="200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1800" b="1" dirty="0">
                          <a:effectLst/>
                          <a:latin typeface="Core Sans C 45 Regular" panose="020B0603030302020204"/>
                        </a:rPr>
                        <a:t>Questions</a:t>
                      </a:r>
                      <a:r>
                        <a:rPr lang="fr-FR" sz="1800" dirty="0">
                          <a:effectLst/>
                          <a:latin typeface="Core Sans C 45 Regular" panose="020B0603030302020204"/>
                        </a:rPr>
                        <a:t> </a:t>
                      </a:r>
                      <a:endParaRPr lang="fr-FR" sz="18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555680"/>
                  </a:ext>
                </a:extLst>
              </a:tr>
              <a:tr h="1485510">
                <a:tc>
                  <a:txBody>
                    <a:bodyPr/>
                    <a:lstStyle/>
                    <a:p>
                      <a:pPr>
                        <a:lnSpc>
                          <a:spcPct val="107000"/>
                        </a:lnSpc>
                        <a:spcAft>
                          <a:spcPts val="0"/>
                        </a:spcAft>
                      </a:pPr>
                      <a:r>
                        <a:rPr lang="fr-FR" sz="2000">
                          <a:effectLst/>
                          <a:latin typeface="Core Sans C 45 Regular" panose="020B0603030302020204"/>
                        </a:rPr>
                        <a:t>15h50 – 16h30</a:t>
                      </a:r>
                      <a:endParaRPr lang="fr-FR" sz="200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1800" b="1" dirty="0">
                          <a:effectLst/>
                          <a:latin typeface="Core Sans C 45 Regular" panose="020B0603030302020204"/>
                        </a:rPr>
                        <a:t>Construire son projet URBACT</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Activités et modules de travail</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Méthode URBACT et expertise</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Financement (coûts éligibles, budget)</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Trouver ses partenaires européens (en tant que chef de file ou partenaire) : outils et conseils</a:t>
                      </a:r>
                    </a:p>
                    <a:p>
                      <a:pPr>
                        <a:lnSpc>
                          <a:spcPct val="107000"/>
                        </a:lnSpc>
                        <a:spcAft>
                          <a:spcPts val="0"/>
                        </a:spcAft>
                        <a:tabLst>
                          <a:tab pos="457200" algn="l"/>
                        </a:tabLst>
                      </a:pPr>
                      <a:r>
                        <a:rPr lang="fr-FR" sz="1800" b="1" dirty="0">
                          <a:solidFill>
                            <a:srgbClr val="C70075"/>
                          </a:solidFill>
                          <a:effectLst/>
                          <a:latin typeface="Core Sans C 45 Regular" panose="020B0603030302020204"/>
                        </a:rPr>
                        <a:t>Partage d’expériences des villes de Lyon, Agen et Bram</a:t>
                      </a:r>
                      <a:endParaRPr lang="fr-FR" sz="1800" b="1" dirty="0">
                        <a:solidFill>
                          <a:srgbClr val="C70075"/>
                        </a:solidFill>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2551834"/>
                  </a:ext>
                </a:extLst>
              </a:tr>
              <a:tr h="325660">
                <a:tc>
                  <a:txBody>
                    <a:bodyPr/>
                    <a:lstStyle/>
                    <a:p>
                      <a:pPr>
                        <a:lnSpc>
                          <a:spcPct val="107000"/>
                        </a:lnSpc>
                        <a:spcAft>
                          <a:spcPts val="0"/>
                        </a:spcAft>
                      </a:pPr>
                      <a:r>
                        <a:rPr lang="fr-FR" sz="2000" dirty="0">
                          <a:effectLst/>
                          <a:latin typeface="Core Sans C 45 Regular" panose="020B0603030302020204"/>
                        </a:rPr>
                        <a:t>16h30 – 16h45</a:t>
                      </a:r>
                      <a:endParaRPr lang="fr-FR" sz="20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1800" b="1" dirty="0">
                          <a:effectLst/>
                          <a:latin typeface="Core Sans C 45 Regular" panose="020B0603030302020204"/>
                        </a:rPr>
                        <a:t>Questions</a:t>
                      </a:r>
                      <a:r>
                        <a:rPr lang="fr-FR" sz="1800" dirty="0">
                          <a:effectLst/>
                          <a:latin typeface="Core Sans C 45 Regular" panose="020B0603030302020204"/>
                        </a:rPr>
                        <a:t> </a:t>
                      </a:r>
                      <a:endParaRPr lang="fr-FR" sz="18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644468"/>
                  </a:ext>
                </a:extLst>
              </a:tr>
              <a:tr h="696585">
                <a:tc>
                  <a:txBody>
                    <a:bodyPr/>
                    <a:lstStyle/>
                    <a:p>
                      <a:pPr>
                        <a:lnSpc>
                          <a:spcPct val="107000"/>
                        </a:lnSpc>
                        <a:spcAft>
                          <a:spcPts val="0"/>
                        </a:spcAft>
                      </a:pPr>
                      <a:r>
                        <a:rPr lang="fr-FR" sz="2000" dirty="0">
                          <a:effectLst/>
                          <a:latin typeface="Core Sans C 45 Regular" panose="020B0603030302020204"/>
                        </a:rPr>
                        <a:t>16h45 – 16h50</a:t>
                      </a:r>
                      <a:endParaRPr lang="fr-FR" sz="20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1800" b="1" dirty="0">
                          <a:effectLst/>
                          <a:latin typeface="Core Sans C 45 Regular" panose="020B0603030302020204"/>
                        </a:rPr>
                        <a:t>Préparer sa candidature </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Critères de sélection et notation</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Formalités administratives</a:t>
                      </a:r>
                      <a:endParaRPr lang="fr-FR" sz="18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0223289"/>
                  </a:ext>
                </a:extLst>
              </a:tr>
              <a:tr h="961261">
                <a:tc>
                  <a:txBody>
                    <a:bodyPr/>
                    <a:lstStyle/>
                    <a:p>
                      <a:pPr>
                        <a:lnSpc>
                          <a:spcPct val="107000"/>
                        </a:lnSpc>
                        <a:spcAft>
                          <a:spcPts val="0"/>
                        </a:spcAft>
                      </a:pPr>
                      <a:r>
                        <a:rPr lang="fr-FR" sz="2000" dirty="0">
                          <a:effectLst/>
                          <a:latin typeface="Core Sans C 45 Regular" panose="020B0603030302020204"/>
                        </a:rPr>
                        <a:t>16h50 – 16h55</a:t>
                      </a:r>
                      <a:endParaRPr lang="fr-FR" sz="20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1800" b="1" dirty="0">
                          <a:effectLst/>
                          <a:latin typeface="Core Sans C 45 Regular" panose="020B0603030302020204"/>
                        </a:rPr>
                        <a:t>Prochaines étapes et accompagnement</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Dates clés</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Accompagnement du Secrétariat : application pack, webinaires du Secrétariat</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Accompagnement du PCN : conseils personnalisés</a:t>
                      </a:r>
                      <a:endParaRPr lang="fr-FR" sz="18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4540237"/>
                  </a:ext>
                </a:extLst>
              </a:tr>
              <a:tr h="0">
                <a:tc>
                  <a:txBody>
                    <a:bodyPr/>
                    <a:lstStyle/>
                    <a:p>
                      <a:pPr>
                        <a:lnSpc>
                          <a:spcPct val="107000"/>
                        </a:lnSpc>
                        <a:spcAft>
                          <a:spcPts val="0"/>
                        </a:spcAft>
                      </a:pPr>
                      <a:r>
                        <a:rPr lang="fr-FR" sz="2000" dirty="0">
                          <a:effectLst/>
                          <a:latin typeface="Core Sans C 45 Regular" panose="020B0603030302020204"/>
                        </a:rPr>
                        <a:t>17h00</a:t>
                      </a:r>
                      <a:endParaRPr lang="fr-FR" sz="20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64194"/>
                    </a:solidFill>
                  </a:tcPr>
                </a:tc>
                <a:tc>
                  <a:txBody>
                    <a:bodyPr/>
                    <a:lstStyle/>
                    <a:p>
                      <a:pPr>
                        <a:lnSpc>
                          <a:spcPct val="107000"/>
                        </a:lnSpc>
                        <a:spcAft>
                          <a:spcPts val="0"/>
                        </a:spcAft>
                      </a:pPr>
                      <a:r>
                        <a:rPr lang="fr-FR" sz="1800" b="1" dirty="0">
                          <a:effectLst/>
                          <a:latin typeface="Core Sans C 45 Regular" panose="020B0603030302020204"/>
                        </a:rPr>
                        <a:t>Conclusion</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Derniers conseils pour maximiser vos chances de réussite !</a:t>
                      </a:r>
                    </a:p>
                    <a:p>
                      <a:pPr marL="342900" lvl="0" indent="-342900">
                        <a:lnSpc>
                          <a:spcPct val="107000"/>
                        </a:lnSpc>
                        <a:spcAft>
                          <a:spcPts val="0"/>
                        </a:spcAft>
                        <a:buFont typeface="Symbol" panose="05050102010706020507" pitchFamily="18" charset="2"/>
                        <a:buChar char=""/>
                        <a:tabLst>
                          <a:tab pos="457200" algn="l"/>
                        </a:tabLst>
                      </a:pPr>
                      <a:r>
                        <a:rPr lang="fr-FR" sz="1800" dirty="0">
                          <a:effectLst/>
                          <a:latin typeface="Core Sans C 45 Regular" panose="020B0603030302020204"/>
                        </a:rPr>
                        <a:t>Autres opportunités de l’Initiative urbaine européenne</a:t>
                      </a:r>
                      <a:endParaRPr lang="fr-FR" sz="1800" dirty="0">
                        <a:effectLst/>
                        <a:latin typeface="Core Sans C 45 Regular" panose="020B0603030302020204"/>
                        <a:ea typeface="Calibri" panose="020F0502020204030204" pitchFamily="34" charset="0"/>
                        <a:cs typeface="Times New Roman" panose="02020603050405020304" pitchFamily="18" charset="0"/>
                      </a:endParaRPr>
                    </a:p>
                  </a:txBody>
                  <a:tcPr marL="71278" marR="71278" marT="828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5634266"/>
                  </a:ext>
                </a:extLst>
              </a:tr>
            </a:tbl>
          </a:graphicData>
        </a:graphic>
      </p:graphicFrame>
    </p:spTree>
    <p:extLst>
      <p:ext uri="{BB962C8B-B14F-4D97-AF65-F5344CB8AC3E}">
        <p14:creationId xmlns:p14="http://schemas.microsoft.com/office/powerpoint/2010/main" val="34438345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C4324236-B38E-4A4A-A45C-62031209F8DF}"/>
              </a:ext>
            </a:extLst>
          </p:cNvPr>
          <p:cNvSpPr>
            <a:spLocks noGrp="1"/>
          </p:cNvSpPr>
          <p:nvPr>
            <p:ph type="title"/>
          </p:nvPr>
        </p:nvSpPr>
        <p:spPr>
          <a:xfrm>
            <a:off x="1295400" y="571500"/>
            <a:ext cx="16471574" cy="867266"/>
          </a:xfrm>
        </p:spPr>
        <p:txBody>
          <a:bodyPr/>
          <a:lstStyle/>
          <a:p>
            <a:r>
              <a:rPr lang="fr-FR" dirty="0">
                <a:solidFill>
                  <a:schemeClr val="tx1"/>
                </a:solidFill>
              </a:rPr>
              <a:t>Cofinancement</a:t>
            </a:r>
          </a:p>
        </p:txBody>
      </p:sp>
      <p:sp>
        <p:nvSpPr>
          <p:cNvPr id="5" name="ZoneTexte 4">
            <a:extLst>
              <a:ext uri="{FF2B5EF4-FFF2-40B4-BE49-F238E27FC236}">
                <a16:creationId xmlns:a16="http://schemas.microsoft.com/office/drawing/2014/main" id="{E4AABF37-2E59-4EC8-813B-094F7E127F6C}"/>
              </a:ext>
            </a:extLst>
          </p:cNvPr>
          <p:cNvSpPr txBox="1"/>
          <p:nvPr/>
        </p:nvSpPr>
        <p:spPr>
          <a:xfrm>
            <a:off x="609600" y="3240803"/>
            <a:ext cx="9966062" cy="5016758"/>
          </a:xfrm>
          <a:prstGeom prst="rect">
            <a:avLst/>
          </a:prstGeom>
          <a:noFill/>
        </p:spPr>
        <p:txBody>
          <a:bodyPr wrap="square" rtlCol="0">
            <a:spAutoFit/>
          </a:bodyPr>
          <a:lstStyle/>
          <a:p>
            <a:pPr marL="571485" indent="-571485" defTabSz="914378">
              <a:buFont typeface="Arial" panose="020B0604020202020204" pitchFamily="34" charset="0"/>
              <a:buChar char="•"/>
            </a:pPr>
            <a:r>
              <a:rPr lang="fr-FR" sz="3200" b="1" dirty="0">
                <a:solidFill>
                  <a:srgbClr val="134095"/>
                </a:solidFill>
                <a:latin typeface="Core Sans C 45 Regular" panose="020B0603030302020204"/>
              </a:rPr>
              <a:t>65%</a:t>
            </a:r>
            <a:r>
              <a:rPr lang="fr-FR" sz="3200" dirty="0">
                <a:solidFill>
                  <a:srgbClr val="134095"/>
                </a:solidFill>
                <a:latin typeface="Core Sans C 45 Regular" panose="020B0603030302020204"/>
              </a:rPr>
              <a:t> </a:t>
            </a:r>
            <a:r>
              <a:rPr lang="fr-FR" sz="3200" dirty="0">
                <a:solidFill>
                  <a:prstClr val="black"/>
                </a:solidFill>
                <a:latin typeface="Core Sans C 45 Regular" panose="020B0603030302020204"/>
              </a:rPr>
              <a:t>de co-financement pour les partenaires des régions </a:t>
            </a:r>
            <a:r>
              <a:rPr lang="fr-FR" sz="3200" b="1" dirty="0">
                <a:solidFill>
                  <a:prstClr val="black"/>
                </a:solidFill>
                <a:latin typeface="Core Sans C 45 Regular" panose="020B0603030302020204"/>
              </a:rPr>
              <a:t>« les plus développées »</a:t>
            </a:r>
          </a:p>
          <a:p>
            <a:pPr defTabSz="914378"/>
            <a:endParaRPr lang="fr-FR" sz="3200" b="1" dirty="0">
              <a:solidFill>
                <a:prstClr val="black"/>
              </a:solidFill>
              <a:latin typeface="Core Sans C 45 Regular" panose="020B0603030302020204"/>
            </a:endParaRPr>
          </a:p>
          <a:p>
            <a:pPr marL="571485" indent="-571485" defTabSz="914378">
              <a:buFont typeface="Arial" panose="020B0604020202020204" pitchFamily="34" charset="0"/>
              <a:buChar char="•"/>
            </a:pPr>
            <a:r>
              <a:rPr lang="fr-FR" sz="3200" b="1" dirty="0">
                <a:solidFill>
                  <a:srgbClr val="134095"/>
                </a:solidFill>
                <a:latin typeface="Core Sans C 45 Regular" panose="020B0603030302020204"/>
              </a:rPr>
              <a:t>70% </a:t>
            </a:r>
            <a:r>
              <a:rPr lang="fr-FR" sz="3200" dirty="0">
                <a:solidFill>
                  <a:prstClr val="black"/>
                </a:solidFill>
                <a:latin typeface="Core Sans C 45 Regular" panose="020B0603030302020204"/>
              </a:rPr>
              <a:t>de co-financement pour les partenaires des </a:t>
            </a:r>
            <a:r>
              <a:rPr lang="fr-FR" sz="3200" b="1" dirty="0">
                <a:solidFill>
                  <a:prstClr val="black"/>
                </a:solidFill>
                <a:latin typeface="Core Sans C 45 Regular" panose="020B0603030302020204"/>
              </a:rPr>
              <a:t>« régions en transition »</a:t>
            </a:r>
          </a:p>
          <a:p>
            <a:pPr marL="571485" indent="-571485" defTabSz="914378">
              <a:buFont typeface="Arial" panose="020B0604020202020204" pitchFamily="34" charset="0"/>
              <a:buChar char="•"/>
            </a:pPr>
            <a:endParaRPr lang="fr-FR" sz="3200" b="1" dirty="0">
              <a:solidFill>
                <a:prstClr val="black"/>
              </a:solidFill>
              <a:latin typeface="Core Sans C 45 Regular" panose="020B0603030302020204"/>
            </a:endParaRPr>
          </a:p>
          <a:p>
            <a:pPr marL="571485" indent="-571485" defTabSz="914378">
              <a:buFont typeface="Arial" panose="020B0604020202020204" pitchFamily="34" charset="0"/>
              <a:buChar char="•"/>
            </a:pPr>
            <a:r>
              <a:rPr lang="fr-FR" sz="3200" b="1" dirty="0">
                <a:solidFill>
                  <a:srgbClr val="134095"/>
                </a:solidFill>
                <a:latin typeface="Core Sans C 45 Regular" panose="020B0603030302020204"/>
              </a:rPr>
              <a:t>80%</a:t>
            </a:r>
            <a:r>
              <a:rPr lang="fr-FR" sz="3200" dirty="0">
                <a:solidFill>
                  <a:srgbClr val="134095"/>
                </a:solidFill>
                <a:latin typeface="Core Sans C 45 Regular" panose="020B0603030302020204"/>
              </a:rPr>
              <a:t> </a:t>
            </a:r>
            <a:r>
              <a:rPr lang="fr-FR" sz="3200" dirty="0">
                <a:solidFill>
                  <a:prstClr val="black"/>
                </a:solidFill>
                <a:latin typeface="Core Sans C 45 Regular" panose="020B0603030302020204"/>
              </a:rPr>
              <a:t>de co-financement pour les partenaires des régions </a:t>
            </a:r>
            <a:r>
              <a:rPr lang="fr-FR" sz="3200" b="1" dirty="0">
                <a:solidFill>
                  <a:prstClr val="black"/>
                </a:solidFill>
                <a:latin typeface="Core Sans C 45 Regular" panose="020B0603030302020204"/>
              </a:rPr>
              <a:t>« les moins développées »</a:t>
            </a:r>
          </a:p>
          <a:p>
            <a:pPr marL="571485" indent="-571485" defTabSz="914378">
              <a:buFont typeface="Arial" panose="020B0604020202020204" pitchFamily="34" charset="0"/>
              <a:buChar char="•"/>
            </a:pPr>
            <a:endParaRPr lang="fr-FR" sz="3200" b="1" dirty="0">
              <a:solidFill>
                <a:prstClr val="black"/>
              </a:solidFill>
              <a:latin typeface="Core Sans C 45 Regular" panose="020B0603030302020204"/>
            </a:endParaRPr>
          </a:p>
          <a:p>
            <a:pPr algn="ctr" defTabSz="914378"/>
            <a:r>
              <a:rPr lang="fr-FR" sz="3200" b="1" dirty="0">
                <a:solidFill>
                  <a:srgbClr val="003399"/>
                </a:solidFill>
                <a:latin typeface="Core Sans C 45 Regular" panose="020B0603030302020204"/>
              </a:rPr>
              <a:t>TOTAL : 1 000 000€ pour le réseau</a:t>
            </a:r>
          </a:p>
        </p:txBody>
      </p:sp>
      <p:pic>
        <p:nvPicPr>
          <p:cNvPr id="1026" name="Picture 2" descr="https://ec.europa.eu/regional_policy/sources/graph/poster2021/eu27.png">
            <a:extLst>
              <a:ext uri="{FF2B5EF4-FFF2-40B4-BE49-F238E27FC236}">
                <a16:creationId xmlns:a16="http://schemas.microsoft.com/office/drawing/2014/main" id="{5B046E10-4077-4D95-8007-CB1719C195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05893" y="181877"/>
            <a:ext cx="7117787" cy="9923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00720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2EAD74-2C5F-4269-BA06-0DCC5FDA15B5}"/>
              </a:ext>
            </a:extLst>
          </p:cNvPr>
          <p:cNvSpPr>
            <a:spLocks noGrp="1"/>
          </p:cNvSpPr>
          <p:nvPr>
            <p:ph type="title"/>
          </p:nvPr>
        </p:nvSpPr>
        <p:spPr/>
        <p:txBody>
          <a:bodyPr/>
          <a:lstStyle/>
          <a:p>
            <a:r>
              <a:rPr lang="fr-FR" dirty="0">
                <a:solidFill>
                  <a:schemeClr val="tx1"/>
                </a:solidFill>
              </a:rPr>
              <a:t>Scénarios</a:t>
            </a:r>
          </a:p>
        </p:txBody>
      </p:sp>
      <p:sp>
        <p:nvSpPr>
          <p:cNvPr id="3" name="Espace réservé du texte 2">
            <a:extLst>
              <a:ext uri="{FF2B5EF4-FFF2-40B4-BE49-F238E27FC236}">
                <a16:creationId xmlns:a16="http://schemas.microsoft.com/office/drawing/2014/main" id="{10D42779-417B-469F-BF56-C2898F731384}"/>
              </a:ext>
            </a:extLst>
          </p:cNvPr>
          <p:cNvSpPr>
            <a:spLocks noGrp="1"/>
          </p:cNvSpPr>
          <p:nvPr>
            <p:ph type="body" sz="quarter" idx="12"/>
          </p:nvPr>
        </p:nvSpPr>
        <p:spPr/>
        <p:txBody>
          <a:bodyPr/>
          <a:lstStyle/>
          <a:p>
            <a:pPr marL="914400" indent="-914400">
              <a:buFont typeface="Wingdings" panose="05000000000000000000" pitchFamily="2" charset="2"/>
              <a:buChar char="§"/>
            </a:pPr>
            <a:r>
              <a:rPr lang="fr-FR" dirty="0">
                <a:latin typeface="Core Sans C 45 Regular"/>
              </a:rPr>
              <a:t>Pour un réseau de 8 partenaires</a:t>
            </a:r>
          </a:p>
          <a:p>
            <a:r>
              <a:rPr lang="fr-FR" sz="4000" b="0" dirty="0">
                <a:latin typeface="Core Sans C 45 Regular"/>
              </a:rPr>
              <a:t>Environ EUR 125 000/ partenaire, co-financement inclus, soit environ EUR 80 000 « nets » pour les régions les plus développées ou EUR 87 000 pour les régions en transition.</a:t>
            </a:r>
          </a:p>
          <a:p>
            <a:endParaRPr lang="fr-FR" sz="4000" b="0" dirty="0">
              <a:latin typeface="Core Sans C 45 Regular"/>
            </a:endParaRPr>
          </a:p>
          <a:p>
            <a:pPr marL="914400" indent="-914400">
              <a:buFont typeface="Wingdings" panose="05000000000000000000" pitchFamily="2" charset="2"/>
              <a:buChar char="§"/>
            </a:pPr>
            <a:r>
              <a:rPr lang="fr-FR" dirty="0">
                <a:latin typeface="Core Sans C 45 Regular"/>
              </a:rPr>
              <a:t>Pour un réseau de 6 partenaires</a:t>
            </a:r>
          </a:p>
          <a:p>
            <a:r>
              <a:rPr lang="fr-FR" sz="4000" b="0" dirty="0">
                <a:latin typeface="Core Sans C 45 Regular"/>
              </a:rPr>
              <a:t>Environ EUR 166 000/partenaire, co-financement inclus, soit environ EUR 100 000 « nets » pour les régions les plus développées ou EUR 116 000 pour les régions en transition.</a:t>
            </a:r>
          </a:p>
          <a:p>
            <a:endParaRPr lang="fr-FR" sz="4000" dirty="0"/>
          </a:p>
        </p:txBody>
      </p:sp>
    </p:spTree>
    <p:extLst>
      <p:ext uri="{BB962C8B-B14F-4D97-AF65-F5344CB8AC3E}">
        <p14:creationId xmlns:p14="http://schemas.microsoft.com/office/powerpoint/2010/main" val="281608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DE67CE-DB4F-4E9C-AF36-AD9C7059F468}"/>
              </a:ext>
            </a:extLst>
          </p:cNvPr>
          <p:cNvSpPr/>
          <p:nvPr/>
        </p:nvSpPr>
        <p:spPr>
          <a:xfrm>
            <a:off x="11874305"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6FB14A2-9CBD-4B8D-B2C1-71A47EA417FF}"/>
              </a:ext>
            </a:extLst>
          </p:cNvPr>
          <p:cNvSpPr>
            <a:spLocks noGrp="1"/>
          </p:cNvSpPr>
          <p:nvPr>
            <p:ph type="title"/>
          </p:nvPr>
        </p:nvSpPr>
        <p:spPr>
          <a:xfrm>
            <a:off x="1483748" y="567926"/>
            <a:ext cx="16471574" cy="867266"/>
          </a:xfrm>
        </p:spPr>
        <p:txBody>
          <a:bodyPr/>
          <a:lstStyle/>
          <a:p>
            <a:r>
              <a:rPr lang="fr-FR" dirty="0"/>
              <a:t>Trouver ses partenaires européens</a:t>
            </a:r>
          </a:p>
        </p:txBody>
      </p:sp>
      <p:sp>
        <p:nvSpPr>
          <p:cNvPr id="3" name="Espace réservé du texte 2">
            <a:extLst>
              <a:ext uri="{FF2B5EF4-FFF2-40B4-BE49-F238E27FC236}">
                <a16:creationId xmlns:a16="http://schemas.microsoft.com/office/drawing/2014/main" id="{9EB107DB-60DD-443D-9093-12C0423DA5E1}"/>
              </a:ext>
            </a:extLst>
          </p:cNvPr>
          <p:cNvSpPr>
            <a:spLocks noGrp="1"/>
          </p:cNvSpPr>
          <p:nvPr>
            <p:ph type="body" sz="quarter" idx="12"/>
          </p:nvPr>
        </p:nvSpPr>
        <p:spPr>
          <a:xfrm>
            <a:off x="455715" y="4957227"/>
            <a:ext cx="5452790" cy="3738470"/>
          </a:xfrm>
        </p:spPr>
        <p:txBody>
          <a:bodyPr/>
          <a:lstStyle/>
          <a:p>
            <a:pPr marL="342900" indent="-342900">
              <a:buFont typeface="Arial" panose="020B0604020202020204" pitchFamily="34" charset="0"/>
              <a:buChar char="•"/>
            </a:pPr>
            <a:r>
              <a:rPr lang="fr-FR" sz="2400" dirty="0">
                <a:latin typeface="Core Sans C 45 Regular"/>
              </a:rPr>
              <a:t>Une plateforme de </a:t>
            </a:r>
            <a:r>
              <a:rPr lang="fr-FR" sz="2400" dirty="0" err="1">
                <a:latin typeface="Core Sans C 45 Regular"/>
              </a:rPr>
              <a:t>matchmaking</a:t>
            </a:r>
            <a:r>
              <a:rPr lang="fr-FR" sz="2400" dirty="0">
                <a:latin typeface="Core Sans C 45 Regular"/>
              </a:rPr>
              <a:t> </a:t>
            </a:r>
            <a:r>
              <a:rPr lang="fr-FR" sz="2400" b="0" dirty="0">
                <a:latin typeface="Core Sans C 45 Regular"/>
              </a:rPr>
              <a:t>avec la possibilité de partager votre souhait d’être partenaire ou chef de file sur une thématique urbaine </a:t>
            </a:r>
          </a:p>
          <a:p>
            <a:pPr marL="342900" indent="-342900">
              <a:buFont typeface="Arial" panose="020B0604020202020204" pitchFamily="34" charset="0"/>
              <a:buChar char="•"/>
            </a:pPr>
            <a:r>
              <a:rPr lang="fr-FR" sz="2400" b="0" dirty="0">
                <a:latin typeface="Core Sans C 45 Regular"/>
              </a:rPr>
              <a:t>Entrer en contact directement avec les villes</a:t>
            </a:r>
          </a:p>
          <a:p>
            <a:endParaRPr lang="fr-FR" sz="2400" dirty="0">
              <a:latin typeface="Core Sans C 45 Regular"/>
            </a:endParaRPr>
          </a:p>
          <a:p>
            <a:endParaRPr lang="fr-FR" sz="2400" dirty="0">
              <a:latin typeface="Core Sans C 45 Regular"/>
            </a:endParaRPr>
          </a:p>
          <a:p>
            <a:r>
              <a:rPr lang="fr-FR" sz="2400" dirty="0">
                <a:solidFill>
                  <a:srgbClr val="FF9180"/>
                </a:solidFill>
                <a:latin typeface="Core Sans C 45 Regular"/>
              </a:rPr>
              <a:t>Atouts : </a:t>
            </a:r>
            <a:r>
              <a:rPr lang="fr-FR" sz="2400" b="0" dirty="0">
                <a:latin typeface="Core Sans C 45 Regular"/>
              </a:rPr>
              <a:t>forte visibilité européenne, maximisation des chances, ciblage thématique précis, ouverture à de nouveaux partenaires </a:t>
            </a:r>
          </a:p>
        </p:txBody>
      </p:sp>
      <p:sp>
        <p:nvSpPr>
          <p:cNvPr id="4" name="Rectangle : coins arrondis 3">
            <a:extLst>
              <a:ext uri="{FF2B5EF4-FFF2-40B4-BE49-F238E27FC236}">
                <a16:creationId xmlns:a16="http://schemas.microsoft.com/office/drawing/2014/main" id="{0408C1C5-0109-4B74-83B2-5CF74EBEFB32}"/>
              </a:ext>
            </a:extLst>
          </p:cNvPr>
          <p:cNvSpPr/>
          <p:nvPr/>
        </p:nvSpPr>
        <p:spPr>
          <a:xfrm>
            <a:off x="273205" y="3197271"/>
            <a:ext cx="57150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ore Sans C 45 Regular"/>
              </a:rPr>
              <a:t>1. Manifester son intérêt via la </a:t>
            </a:r>
            <a:r>
              <a:rPr kumimoji="0" lang="fr-FR" sz="3200" b="1" i="1" u="none" strike="noStrike" kern="1200" cap="none" spc="0" normalizeH="0" baseline="0" noProof="0" dirty="0">
                <a:ln>
                  <a:noFill/>
                </a:ln>
                <a:solidFill>
                  <a:prstClr val="white"/>
                </a:solidFill>
                <a:effectLst/>
                <a:uLnTx/>
                <a:uFillTx/>
                <a:latin typeface="Core Sans C 45 Regular"/>
              </a:rPr>
              <a:t>Partner </a:t>
            </a:r>
            <a:r>
              <a:rPr kumimoji="0" lang="fr-FR" sz="3200" b="1" i="1" u="none" strike="noStrike" kern="1200" cap="none" spc="0" normalizeH="0" baseline="0" noProof="0" dirty="0" err="1">
                <a:ln>
                  <a:noFill/>
                </a:ln>
                <a:solidFill>
                  <a:prstClr val="white"/>
                </a:solidFill>
                <a:effectLst/>
                <a:uLnTx/>
                <a:uFillTx/>
                <a:latin typeface="Core Sans C 45 Regular"/>
              </a:rPr>
              <a:t>Search</a:t>
            </a:r>
            <a:r>
              <a:rPr kumimoji="0" lang="fr-FR" sz="3200" b="1" i="1" u="none" strike="noStrike" kern="1200" cap="none" spc="0" normalizeH="0" baseline="0" noProof="0" dirty="0">
                <a:ln>
                  <a:noFill/>
                </a:ln>
                <a:solidFill>
                  <a:prstClr val="white"/>
                </a:solidFill>
                <a:effectLst/>
                <a:uLnTx/>
                <a:uFillTx/>
                <a:latin typeface="Core Sans C 45 Regular"/>
              </a:rPr>
              <a:t> Tool</a:t>
            </a:r>
          </a:p>
        </p:txBody>
      </p:sp>
      <p:sp>
        <p:nvSpPr>
          <p:cNvPr id="5" name="Rectangle : coins arrondis 4">
            <a:extLst>
              <a:ext uri="{FF2B5EF4-FFF2-40B4-BE49-F238E27FC236}">
                <a16:creationId xmlns:a16="http://schemas.microsoft.com/office/drawing/2014/main" id="{EEA29B5D-C170-4C4F-BD45-FEC0F288F050}"/>
              </a:ext>
            </a:extLst>
          </p:cNvPr>
          <p:cNvSpPr/>
          <p:nvPr/>
        </p:nvSpPr>
        <p:spPr>
          <a:xfrm>
            <a:off x="6254905" y="3197271"/>
            <a:ext cx="57150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2. Etre pro-actif en utilisant son propre réseau</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
        <p:nvSpPr>
          <p:cNvPr id="6" name="Rectangle : coins arrondis 5">
            <a:extLst>
              <a:ext uri="{FF2B5EF4-FFF2-40B4-BE49-F238E27FC236}">
                <a16:creationId xmlns:a16="http://schemas.microsoft.com/office/drawing/2014/main" id="{1102DE48-4A54-4B21-B736-503E8CA4277F}"/>
              </a:ext>
            </a:extLst>
          </p:cNvPr>
          <p:cNvSpPr/>
          <p:nvPr/>
        </p:nvSpPr>
        <p:spPr>
          <a:xfrm>
            <a:off x="12240322" y="3197271"/>
            <a:ext cx="57150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3. Bénéficier d’un appui national</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
        <p:nvSpPr>
          <p:cNvPr id="7" name="Espace réservé du texte 2">
            <a:extLst>
              <a:ext uri="{FF2B5EF4-FFF2-40B4-BE49-F238E27FC236}">
                <a16:creationId xmlns:a16="http://schemas.microsoft.com/office/drawing/2014/main" id="{C958D464-5942-4137-8CAC-8BE549E11AA4}"/>
              </a:ext>
            </a:extLst>
          </p:cNvPr>
          <p:cNvSpPr txBox="1">
            <a:spLocks/>
          </p:cNvSpPr>
          <p:nvPr/>
        </p:nvSpPr>
        <p:spPr>
          <a:xfrm>
            <a:off x="6305841" y="4991100"/>
            <a:ext cx="5452790" cy="4508990"/>
          </a:xfrm>
          <a:prstGeom prst="rect">
            <a:avLst/>
          </a:prstGeom>
        </p:spPr>
        <p:txBody>
          <a:bodyPr vert="horz" lIns="0" tIns="0" rIns="0" bIns="0" rtlCol="0">
            <a:no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Arial" panose="020B0604020202020204" pitchFamily="34" charset="0"/>
              <a:buChar char="•"/>
            </a:pPr>
            <a:r>
              <a:rPr lang="fr-FR" sz="2400" dirty="0">
                <a:latin typeface="Core Sans C 45 Regular"/>
              </a:rPr>
              <a:t>Contacter directement </a:t>
            </a:r>
            <a:r>
              <a:rPr lang="fr-FR" sz="2400" b="0" dirty="0">
                <a:latin typeface="Core Sans C 45 Regular"/>
              </a:rPr>
              <a:t>les villes européennes de votre réseau en partageant votre proposition de partenariat</a:t>
            </a:r>
          </a:p>
          <a:p>
            <a:endParaRPr lang="fr-FR" sz="2400" b="0" dirty="0">
              <a:latin typeface="Core Sans C 45 Regular"/>
            </a:endParaRPr>
          </a:p>
          <a:p>
            <a:endParaRPr lang="fr-FR" sz="2400" dirty="0">
              <a:latin typeface="Core Sans C 45 Regular"/>
            </a:endParaRPr>
          </a:p>
          <a:p>
            <a:endParaRPr lang="fr-FR" sz="2400" dirty="0">
              <a:latin typeface="Core Sans C 45 Regular"/>
            </a:endParaRPr>
          </a:p>
          <a:p>
            <a:r>
              <a:rPr lang="fr-FR" sz="2400" dirty="0">
                <a:solidFill>
                  <a:srgbClr val="FF9180"/>
                </a:solidFill>
                <a:latin typeface="Core Sans C 45 Regular"/>
              </a:rPr>
              <a:t>Atouts</a:t>
            </a:r>
            <a:r>
              <a:rPr lang="fr-FR" sz="2400" dirty="0">
                <a:latin typeface="Core Sans C 45 Regular"/>
              </a:rPr>
              <a:t> </a:t>
            </a:r>
            <a:r>
              <a:rPr lang="fr-FR" sz="2400" dirty="0">
                <a:solidFill>
                  <a:srgbClr val="FF9180"/>
                </a:solidFill>
                <a:latin typeface="Core Sans C 45 Regular"/>
              </a:rPr>
              <a:t>:</a:t>
            </a:r>
            <a:r>
              <a:rPr lang="fr-FR" sz="2400" dirty="0">
                <a:latin typeface="Core Sans C 45 Regular"/>
              </a:rPr>
              <a:t> </a:t>
            </a:r>
            <a:r>
              <a:rPr lang="fr-FR" sz="2400" b="0" dirty="0">
                <a:latin typeface="Core Sans C 45 Regular"/>
              </a:rPr>
              <a:t>prise de contact directe et rapide, connaissances préalable des partenaires, confiance déjà établie, gain de temps dans la construction du partenariat, capitalisation sur des coopérations passées</a:t>
            </a:r>
          </a:p>
        </p:txBody>
      </p:sp>
      <p:sp>
        <p:nvSpPr>
          <p:cNvPr id="8" name="Espace réservé du texte 2">
            <a:extLst>
              <a:ext uri="{FF2B5EF4-FFF2-40B4-BE49-F238E27FC236}">
                <a16:creationId xmlns:a16="http://schemas.microsoft.com/office/drawing/2014/main" id="{A5501151-7D46-4FF9-9053-7DD756C45EEA}"/>
              </a:ext>
            </a:extLst>
          </p:cNvPr>
          <p:cNvSpPr txBox="1">
            <a:spLocks/>
          </p:cNvSpPr>
          <p:nvPr/>
        </p:nvSpPr>
        <p:spPr>
          <a:xfrm>
            <a:off x="12309071" y="4957227"/>
            <a:ext cx="5891242" cy="5411088"/>
          </a:xfrm>
          <a:prstGeom prst="rect">
            <a:avLst/>
          </a:prstGeom>
        </p:spPr>
        <p:txBody>
          <a:bodyPr vert="horz" lIns="0" tIns="0" rIns="0" bIns="0" rtlCol="0">
            <a:no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Arial" panose="020B0604020202020204" pitchFamily="34" charset="0"/>
              <a:buChar char="•"/>
            </a:pPr>
            <a:r>
              <a:rPr lang="fr-FR" sz="2400" dirty="0">
                <a:latin typeface="Core Sans C 45 Regular"/>
              </a:rPr>
              <a:t>Appui du PCN pour vous accompagner : </a:t>
            </a:r>
          </a:p>
          <a:p>
            <a:pPr marL="342900" indent="-342900">
              <a:spcBef>
                <a:spcPts val="0"/>
              </a:spcBef>
              <a:buFontTx/>
              <a:buChar char="-"/>
            </a:pPr>
            <a:r>
              <a:rPr lang="fr-FR" sz="2400" b="0" dirty="0">
                <a:latin typeface="Core Sans C 45 Regular"/>
              </a:rPr>
              <a:t>Diffusion de votre projet/proposition de partenariat auprès du réseau de PCN URBACT</a:t>
            </a:r>
          </a:p>
          <a:p>
            <a:pPr marL="342900" indent="-342900">
              <a:spcBef>
                <a:spcPts val="0"/>
              </a:spcBef>
              <a:buFontTx/>
              <a:buChar char="-"/>
            </a:pPr>
            <a:r>
              <a:rPr lang="fr-FR" sz="2400" b="0" dirty="0">
                <a:latin typeface="Core Sans C 45 Regular"/>
              </a:rPr>
              <a:t>Possibilité de cibler votre recherche auprès d’un pays ou d’une ville en particulier</a:t>
            </a:r>
          </a:p>
          <a:p>
            <a:pPr marL="342900" indent="-342900">
              <a:spcBef>
                <a:spcPts val="0"/>
              </a:spcBef>
              <a:buFontTx/>
              <a:buChar char="-"/>
            </a:pPr>
            <a:r>
              <a:rPr lang="fr-FR" sz="2400" b="0" dirty="0">
                <a:latin typeface="Core Sans C 45 Regular"/>
              </a:rPr>
              <a:t>Diffusion des propositions d’autres villes européennes</a:t>
            </a:r>
            <a:endParaRPr lang="fr-FR" sz="2400" dirty="0">
              <a:solidFill>
                <a:srgbClr val="FF9180"/>
              </a:solidFill>
              <a:latin typeface="Core Sans C 45 Regular"/>
            </a:endParaRPr>
          </a:p>
          <a:p>
            <a:endParaRPr lang="fr-FR" sz="2400" dirty="0">
              <a:solidFill>
                <a:srgbClr val="FF9180"/>
              </a:solidFill>
              <a:latin typeface="Core Sans C 45 Regular"/>
            </a:endParaRPr>
          </a:p>
          <a:p>
            <a:r>
              <a:rPr lang="fr-FR" sz="2400" dirty="0">
                <a:solidFill>
                  <a:srgbClr val="FF9180"/>
                </a:solidFill>
                <a:latin typeface="Core Sans C 45 Regular"/>
              </a:rPr>
              <a:t>Atouts : </a:t>
            </a:r>
            <a:r>
              <a:rPr lang="fr-FR" sz="2400" b="0" dirty="0">
                <a:latin typeface="Core Sans C 45 Regular"/>
              </a:rPr>
              <a:t>accès à un réseau européen élargi, mise en relation facilitée, gain de temps et d’efficacité, accompagnement personnalisé</a:t>
            </a:r>
          </a:p>
        </p:txBody>
      </p:sp>
      <p:sp>
        <p:nvSpPr>
          <p:cNvPr id="10" name="Rectangle : coins arrondis 9">
            <a:extLst>
              <a:ext uri="{FF2B5EF4-FFF2-40B4-BE49-F238E27FC236}">
                <a16:creationId xmlns:a16="http://schemas.microsoft.com/office/drawing/2014/main" id="{182CBF90-7CD5-4C99-BBF0-3161D28FB3CD}"/>
              </a:ext>
            </a:extLst>
          </p:cNvPr>
          <p:cNvSpPr/>
          <p:nvPr/>
        </p:nvSpPr>
        <p:spPr>
          <a:xfrm>
            <a:off x="103204" y="8039100"/>
            <a:ext cx="5394636" cy="2101178"/>
          </a:xfrm>
          <a:prstGeom prst="roundRect">
            <a:avLst/>
          </a:prstGeom>
          <a:noFill/>
          <a:ln w="38100">
            <a:solidFill>
              <a:srgbClr val="FF9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C7E30A38-3923-43D7-B37C-F4E70690EAF4}"/>
              </a:ext>
            </a:extLst>
          </p:cNvPr>
          <p:cNvSpPr/>
          <p:nvPr/>
        </p:nvSpPr>
        <p:spPr>
          <a:xfrm>
            <a:off x="6048280" y="8039100"/>
            <a:ext cx="5762798" cy="2101178"/>
          </a:xfrm>
          <a:prstGeom prst="roundRect">
            <a:avLst/>
          </a:prstGeom>
          <a:noFill/>
          <a:ln w="38100">
            <a:solidFill>
              <a:srgbClr val="FF9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8C14A4C7-0C4D-4198-A5EB-558E25B8806B}"/>
              </a:ext>
            </a:extLst>
          </p:cNvPr>
          <p:cNvSpPr/>
          <p:nvPr/>
        </p:nvSpPr>
        <p:spPr>
          <a:xfrm>
            <a:off x="12025646" y="8039100"/>
            <a:ext cx="5859018" cy="2101178"/>
          </a:xfrm>
          <a:prstGeom prst="roundRect">
            <a:avLst/>
          </a:prstGeom>
          <a:noFill/>
          <a:ln w="38100">
            <a:solidFill>
              <a:srgbClr val="FF9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2">
            <a:extLst>
              <a:ext uri="{FF2B5EF4-FFF2-40B4-BE49-F238E27FC236}">
                <a16:creationId xmlns:a16="http://schemas.microsoft.com/office/drawing/2014/main" id="{AC023956-1F1A-45F6-9698-9481CC12AE3F}"/>
              </a:ext>
            </a:extLst>
          </p:cNvPr>
          <p:cNvSpPr txBox="1">
            <a:spLocks/>
          </p:cNvSpPr>
          <p:nvPr/>
        </p:nvSpPr>
        <p:spPr>
          <a:xfrm>
            <a:off x="455715" y="1976934"/>
            <a:ext cx="16656049" cy="537045"/>
          </a:xfrm>
          <a:prstGeom prst="rect">
            <a:avLst/>
          </a:prstGeom>
        </p:spPr>
        <p:txBody>
          <a:bodyPr vert="horz" lIns="0" tIns="0" rIns="0" bIns="0" rtlCol="0">
            <a:no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sz="3200" b="0" dirty="0">
                <a:latin typeface="Core Sans C 45 Regular"/>
                <a:sym typeface="Wingdings" panose="05000000000000000000" pitchFamily="2" charset="2"/>
              </a:rPr>
              <a:t> </a:t>
            </a:r>
            <a:r>
              <a:rPr lang="fr-FR" sz="3200" b="0" dirty="0">
                <a:latin typeface="Core Sans C 45 Regular"/>
              </a:rPr>
              <a:t>1</a:t>
            </a:r>
            <a:r>
              <a:rPr lang="fr-FR" sz="3200" b="0" baseline="30000" dirty="0">
                <a:latin typeface="Core Sans C 45 Regular"/>
              </a:rPr>
              <a:t>e</a:t>
            </a:r>
            <a:r>
              <a:rPr lang="fr-FR" sz="3200" b="0" dirty="0">
                <a:latin typeface="Core Sans C 45 Regular"/>
              </a:rPr>
              <a:t> étape de « sélection » avec la candidature formelle du chef de file</a:t>
            </a:r>
          </a:p>
        </p:txBody>
      </p:sp>
    </p:spTree>
    <p:extLst>
      <p:ext uri="{BB962C8B-B14F-4D97-AF65-F5344CB8AC3E}">
        <p14:creationId xmlns:p14="http://schemas.microsoft.com/office/powerpoint/2010/main" val="31582027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55DC72-C6FC-40D7-90FD-005C39F84F76}"/>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B09E12CC-8301-4643-A390-9314AE761717}"/>
              </a:ext>
            </a:extLst>
          </p:cNvPr>
          <p:cNvSpPr>
            <a:spLocks noGrp="1"/>
          </p:cNvSpPr>
          <p:nvPr>
            <p:ph type="body" sz="quarter" idx="12"/>
          </p:nvPr>
        </p:nvSpPr>
        <p:spPr/>
        <p:txBody>
          <a:bodyPr/>
          <a:lstStyle/>
          <a:p>
            <a:endParaRPr lang="fr-FR"/>
          </a:p>
        </p:txBody>
      </p:sp>
      <p:pic>
        <p:nvPicPr>
          <p:cNvPr id="4" name="Image 3">
            <a:extLst>
              <a:ext uri="{FF2B5EF4-FFF2-40B4-BE49-F238E27FC236}">
                <a16:creationId xmlns:a16="http://schemas.microsoft.com/office/drawing/2014/main" id="{0E82F0CE-CE55-498B-B74B-5CAC61AD87AF}"/>
              </a:ext>
            </a:extLst>
          </p:cNvPr>
          <p:cNvPicPr>
            <a:picLocks noChangeAspect="1"/>
          </p:cNvPicPr>
          <p:nvPr/>
        </p:nvPicPr>
        <p:blipFill>
          <a:blip r:embed="rId3"/>
          <a:stretch>
            <a:fillRect/>
          </a:stretch>
        </p:blipFill>
        <p:spPr>
          <a:xfrm>
            <a:off x="304800" y="0"/>
            <a:ext cx="8153400" cy="10290948"/>
          </a:xfrm>
          <a:prstGeom prst="rect">
            <a:avLst/>
          </a:prstGeom>
        </p:spPr>
      </p:pic>
      <p:pic>
        <p:nvPicPr>
          <p:cNvPr id="5" name="Image 4">
            <a:extLst>
              <a:ext uri="{FF2B5EF4-FFF2-40B4-BE49-F238E27FC236}">
                <a16:creationId xmlns:a16="http://schemas.microsoft.com/office/drawing/2014/main" id="{2554D51A-5720-43FE-9551-85178F129382}"/>
              </a:ext>
            </a:extLst>
          </p:cNvPr>
          <p:cNvPicPr>
            <a:picLocks noChangeAspect="1"/>
          </p:cNvPicPr>
          <p:nvPr/>
        </p:nvPicPr>
        <p:blipFill>
          <a:blip r:embed="rId4"/>
          <a:stretch>
            <a:fillRect/>
          </a:stretch>
        </p:blipFill>
        <p:spPr>
          <a:xfrm>
            <a:off x="9298071" y="126256"/>
            <a:ext cx="8354765" cy="3734619"/>
          </a:xfrm>
          <a:prstGeom prst="rect">
            <a:avLst/>
          </a:prstGeom>
        </p:spPr>
      </p:pic>
      <p:sp>
        <p:nvSpPr>
          <p:cNvPr id="7" name="Rectangle 6">
            <a:extLst>
              <a:ext uri="{FF2B5EF4-FFF2-40B4-BE49-F238E27FC236}">
                <a16:creationId xmlns:a16="http://schemas.microsoft.com/office/drawing/2014/main" id="{2E6129C9-4B19-44E3-B0F2-A6816F664E43}"/>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ECAFFAA9-B6B8-4EEA-99BE-BC2ECDFE3018}"/>
              </a:ext>
            </a:extLst>
          </p:cNvPr>
          <p:cNvPicPr>
            <a:picLocks noChangeAspect="1"/>
          </p:cNvPicPr>
          <p:nvPr/>
        </p:nvPicPr>
        <p:blipFill>
          <a:blip r:embed="rId5"/>
          <a:stretch>
            <a:fillRect/>
          </a:stretch>
        </p:blipFill>
        <p:spPr>
          <a:xfrm>
            <a:off x="10263940" y="4281373"/>
            <a:ext cx="6423026" cy="5901287"/>
          </a:xfrm>
          <a:prstGeom prst="rect">
            <a:avLst/>
          </a:prstGeom>
        </p:spPr>
      </p:pic>
    </p:spTree>
    <p:extLst>
      <p:ext uri="{BB962C8B-B14F-4D97-AF65-F5344CB8AC3E}">
        <p14:creationId xmlns:p14="http://schemas.microsoft.com/office/powerpoint/2010/main" val="4278191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DE67CE-DB4F-4E9C-AF36-AD9C7059F468}"/>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6FB14A2-9CBD-4B8D-B2C1-71A47EA417FF}"/>
              </a:ext>
            </a:extLst>
          </p:cNvPr>
          <p:cNvSpPr>
            <a:spLocks noGrp="1"/>
          </p:cNvSpPr>
          <p:nvPr>
            <p:ph type="title"/>
          </p:nvPr>
        </p:nvSpPr>
        <p:spPr>
          <a:xfrm>
            <a:off x="1483748" y="567926"/>
            <a:ext cx="16471574" cy="867266"/>
          </a:xfrm>
        </p:spPr>
        <p:txBody>
          <a:bodyPr/>
          <a:lstStyle/>
          <a:p>
            <a:r>
              <a:rPr lang="fr-FR" dirty="0"/>
              <a:t>Trouver ses partenaires européens</a:t>
            </a:r>
          </a:p>
        </p:txBody>
      </p:sp>
      <p:sp>
        <p:nvSpPr>
          <p:cNvPr id="3" name="Espace réservé du texte 2">
            <a:extLst>
              <a:ext uri="{FF2B5EF4-FFF2-40B4-BE49-F238E27FC236}">
                <a16:creationId xmlns:a16="http://schemas.microsoft.com/office/drawing/2014/main" id="{9EB107DB-60DD-443D-9093-12C0423DA5E1}"/>
              </a:ext>
            </a:extLst>
          </p:cNvPr>
          <p:cNvSpPr>
            <a:spLocks noGrp="1"/>
          </p:cNvSpPr>
          <p:nvPr>
            <p:ph type="body" sz="quarter" idx="12"/>
          </p:nvPr>
        </p:nvSpPr>
        <p:spPr>
          <a:xfrm>
            <a:off x="442469" y="4284754"/>
            <a:ext cx="5452790" cy="3738470"/>
          </a:xfrm>
        </p:spPr>
        <p:txBody>
          <a:bodyPr/>
          <a:lstStyle/>
          <a:p>
            <a:pPr marL="342900" indent="-342900">
              <a:buFont typeface="Arial" panose="020B0604020202020204" pitchFamily="34" charset="0"/>
              <a:buChar char="•"/>
            </a:pPr>
            <a:r>
              <a:rPr lang="fr-FR" sz="2400" dirty="0">
                <a:latin typeface="Core Sans C 45 Regular"/>
              </a:rPr>
              <a:t>Une plateforme de </a:t>
            </a:r>
            <a:r>
              <a:rPr lang="fr-FR" sz="2400" dirty="0" err="1">
                <a:latin typeface="Core Sans C 45 Regular"/>
              </a:rPr>
              <a:t>matchmaking</a:t>
            </a:r>
            <a:r>
              <a:rPr lang="fr-FR" sz="2400" dirty="0">
                <a:latin typeface="Core Sans C 45 Regular"/>
              </a:rPr>
              <a:t> </a:t>
            </a:r>
            <a:r>
              <a:rPr lang="fr-FR" sz="2400" b="0" dirty="0">
                <a:latin typeface="Core Sans C 45 Regular"/>
              </a:rPr>
              <a:t>avec la possibilité de partager votre souhait d’être partenaire ou chef de file sur une thématique urbaine </a:t>
            </a:r>
          </a:p>
          <a:p>
            <a:pPr marL="342900" indent="-342900">
              <a:buFont typeface="Arial" panose="020B0604020202020204" pitchFamily="34" charset="0"/>
              <a:buChar char="•"/>
            </a:pPr>
            <a:r>
              <a:rPr lang="fr-FR" sz="2400" b="0" dirty="0">
                <a:latin typeface="Core Sans C 45 Regular"/>
              </a:rPr>
              <a:t>Entrer en contact directement avec les villes</a:t>
            </a:r>
          </a:p>
          <a:p>
            <a:endParaRPr lang="fr-FR" sz="2400" b="0" dirty="0">
              <a:latin typeface="Core Sans C 45 Regular"/>
            </a:endParaRPr>
          </a:p>
          <a:p>
            <a:endParaRPr lang="fr-FR" sz="2400" dirty="0">
              <a:latin typeface="Core Sans C 45 Regular"/>
            </a:endParaRPr>
          </a:p>
          <a:p>
            <a:endParaRPr lang="fr-FR" sz="2400" dirty="0">
              <a:latin typeface="Core Sans C 45 Regular"/>
            </a:endParaRPr>
          </a:p>
          <a:p>
            <a:r>
              <a:rPr lang="fr-FR" sz="2400" dirty="0">
                <a:solidFill>
                  <a:srgbClr val="FF9180"/>
                </a:solidFill>
                <a:latin typeface="Core Sans C 45 Regular"/>
              </a:rPr>
              <a:t>Atouts : </a:t>
            </a:r>
            <a:r>
              <a:rPr lang="fr-FR" sz="2400" b="0" dirty="0">
                <a:latin typeface="Core Sans C 45 Regular"/>
              </a:rPr>
              <a:t>forte visibilité européenne, maximisation des chances, ciblage thématique précis, ouverture à de nouveaux partenaires </a:t>
            </a:r>
          </a:p>
        </p:txBody>
      </p:sp>
      <p:sp>
        <p:nvSpPr>
          <p:cNvPr id="4" name="Rectangle : coins arrondis 3">
            <a:extLst>
              <a:ext uri="{FF2B5EF4-FFF2-40B4-BE49-F238E27FC236}">
                <a16:creationId xmlns:a16="http://schemas.microsoft.com/office/drawing/2014/main" id="{0408C1C5-0109-4B74-83B2-5CF74EBEFB32}"/>
              </a:ext>
            </a:extLst>
          </p:cNvPr>
          <p:cNvSpPr/>
          <p:nvPr/>
        </p:nvSpPr>
        <p:spPr>
          <a:xfrm>
            <a:off x="304800" y="2263776"/>
            <a:ext cx="57150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Core Sans C 45 Regular"/>
              </a:rPr>
              <a:t>1. Manifester son intérêt via la </a:t>
            </a:r>
            <a:r>
              <a:rPr kumimoji="0" lang="fr-FR" sz="3200" b="1" i="1" u="none" strike="noStrike" kern="1200" cap="none" spc="0" normalizeH="0" baseline="0" noProof="0" dirty="0">
                <a:ln>
                  <a:noFill/>
                </a:ln>
                <a:solidFill>
                  <a:prstClr val="white"/>
                </a:solidFill>
                <a:effectLst/>
                <a:uLnTx/>
                <a:uFillTx/>
                <a:latin typeface="Core Sans C 45 Regular"/>
              </a:rPr>
              <a:t>Partner </a:t>
            </a:r>
            <a:r>
              <a:rPr kumimoji="0" lang="fr-FR" sz="3200" b="1" i="1" u="none" strike="noStrike" kern="1200" cap="none" spc="0" normalizeH="0" baseline="0" noProof="0" dirty="0" err="1">
                <a:ln>
                  <a:noFill/>
                </a:ln>
                <a:solidFill>
                  <a:prstClr val="white"/>
                </a:solidFill>
                <a:effectLst/>
                <a:uLnTx/>
                <a:uFillTx/>
                <a:latin typeface="Core Sans C 45 Regular"/>
              </a:rPr>
              <a:t>Search</a:t>
            </a:r>
            <a:r>
              <a:rPr kumimoji="0" lang="fr-FR" sz="3200" b="1" i="1" u="none" strike="noStrike" kern="1200" cap="none" spc="0" normalizeH="0" baseline="0" noProof="0" dirty="0">
                <a:ln>
                  <a:noFill/>
                </a:ln>
                <a:solidFill>
                  <a:prstClr val="white"/>
                </a:solidFill>
                <a:effectLst/>
                <a:uLnTx/>
                <a:uFillTx/>
                <a:latin typeface="Core Sans C 45 Regular"/>
              </a:rPr>
              <a:t> Tool</a:t>
            </a:r>
          </a:p>
        </p:txBody>
      </p:sp>
      <p:sp>
        <p:nvSpPr>
          <p:cNvPr id="5" name="Rectangle : coins arrondis 4">
            <a:extLst>
              <a:ext uri="{FF2B5EF4-FFF2-40B4-BE49-F238E27FC236}">
                <a16:creationId xmlns:a16="http://schemas.microsoft.com/office/drawing/2014/main" id="{EEA29B5D-C170-4C4F-BD45-FEC0F288F050}"/>
              </a:ext>
            </a:extLst>
          </p:cNvPr>
          <p:cNvSpPr/>
          <p:nvPr/>
        </p:nvSpPr>
        <p:spPr>
          <a:xfrm>
            <a:off x="6286500" y="2263776"/>
            <a:ext cx="57150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2. Etre pro-actif en utilisant son propre réseau</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
        <p:nvSpPr>
          <p:cNvPr id="6" name="Rectangle : coins arrondis 5">
            <a:extLst>
              <a:ext uri="{FF2B5EF4-FFF2-40B4-BE49-F238E27FC236}">
                <a16:creationId xmlns:a16="http://schemas.microsoft.com/office/drawing/2014/main" id="{1102DE48-4A54-4B21-B736-503E8CA4277F}"/>
              </a:ext>
            </a:extLst>
          </p:cNvPr>
          <p:cNvSpPr/>
          <p:nvPr/>
        </p:nvSpPr>
        <p:spPr>
          <a:xfrm>
            <a:off x="12271917" y="2263776"/>
            <a:ext cx="57150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3. Bénéficier d’un appui national</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
        <p:nvSpPr>
          <p:cNvPr id="7" name="Espace réservé du texte 2">
            <a:extLst>
              <a:ext uri="{FF2B5EF4-FFF2-40B4-BE49-F238E27FC236}">
                <a16:creationId xmlns:a16="http://schemas.microsoft.com/office/drawing/2014/main" id="{C958D464-5942-4137-8CAC-8BE549E11AA4}"/>
              </a:ext>
            </a:extLst>
          </p:cNvPr>
          <p:cNvSpPr txBox="1">
            <a:spLocks/>
          </p:cNvSpPr>
          <p:nvPr/>
        </p:nvSpPr>
        <p:spPr>
          <a:xfrm>
            <a:off x="6434411" y="4284754"/>
            <a:ext cx="5452790" cy="4508990"/>
          </a:xfrm>
          <a:prstGeom prst="rect">
            <a:avLst/>
          </a:prstGeom>
        </p:spPr>
        <p:txBody>
          <a:bodyPr vert="horz" lIns="0" tIns="0" rIns="0" bIns="0" rtlCol="0">
            <a:no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Arial" panose="020B0604020202020204" pitchFamily="34" charset="0"/>
              <a:buChar char="•"/>
            </a:pPr>
            <a:r>
              <a:rPr lang="fr-FR" sz="2400" dirty="0">
                <a:latin typeface="Core Sans C 45 Regular"/>
              </a:rPr>
              <a:t>Contacter directement </a:t>
            </a:r>
            <a:r>
              <a:rPr lang="fr-FR" sz="2400" b="0" dirty="0">
                <a:latin typeface="Core Sans C 45 Regular"/>
              </a:rPr>
              <a:t>les villes européennes de votre réseau en partageant votre proposition de partenariat</a:t>
            </a:r>
          </a:p>
          <a:p>
            <a:endParaRPr lang="fr-FR" sz="2400" b="0" dirty="0">
              <a:latin typeface="Core Sans C 45 Regular"/>
            </a:endParaRPr>
          </a:p>
          <a:p>
            <a:endParaRPr lang="fr-FR" sz="2400" b="0" dirty="0">
              <a:latin typeface="Core Sans C 45 Regular"/>
            </a:endParaRPr>
          </a:p>
          <a:p>
            <a:endParaRPr lang="fr-FR" sz="2400" dirty="0">
              <a:latin typeface="Core Sans C 45 Regular"/>
            </a:endParaRPr>
          </a:p>
          <a:p>
            <a:endParaRPr lang="fr-FR" sz="2400" dirty="0">
              <a:latin typeface="Core Sans C 45 Regular"/>
            </a:endParaRPr>
          </a:p>
          <a:p>
            <a:r>
              <a:rPr lang="fr-FR" sz="2400" dirty="0">
                <a:solidFill>
                  <a:srgbClr val="FF9180"/>
                </a:solidFill>
                <a:latin typeface="Core Sans C 45 Regular"/>
              </a:rPr>
              <a:t>Atouts</a:t>
            </a:r>
            <a:r>
              <a:rPr lang="fr-FR" sz="2400" dirty="0">
                <a:latin typeface="Core Sans C 45 Regular"/>
              </a:rPr>
              <a:t> </a:t>
            </a:r>
            <a:r>
              <a:rPr lang="fr-FR" sz="2400" dirty="0">
                <a:solidFill>
                  <a:srgbClr val="FF9180"/>
                </a:solidFill>
                <a:latin typeface="Core Sans C 45 Regular"/>
              </a:rPr>
              <a:t>:</a:t>
            </a:r>
            <a:r>
              <a:rPr lang="fr-FR" sz="2400" dirty="0">
                <a:latin typeface="Core Sans C 45 Regular"/>
              </a:rPr>
              <a:t> </a:t>
            </a:r>
            <a:r>
              <a:rPr lang="fr-FR" sz="2400" b="0" dirty="0">
                <a:latin typeface="Core Sans C 45 Regular"/>
              </a:rPr>
              <a:t>prise de contact directe et rapide, connaissance préalable des partenaires, confiance déjà établie, gain de temps dans la construction du partenariat, capitalisation sur des coopérations passées</a:t>
            </a:r>
          </a:p>
        </p:txBody>
      </p:sp>
      <p:sp>
        <p:nvSpPr>
          <p:cNvPr id="8" name="Espace réservé du texte 2">
            <a:extLst>
              <a:ext uri="{FF2B5EF4-FFF2-40B4-BE49-F238E27FC236}">
                <a16:creationId xmlns:a16="http://schemas.microsoft.com/office/drawing/2014/main" id="{A5501151-7D46-4FF9-9053-7DD756C45EEA}"/>
              </a:ext>
            </a:extLst>
          </p:cNvPr>
          <p:cNvSpPr txBox="1">
            <a:spLocks/>
          </p:cNvSpPr>
          <p:nvPr/>
        </p:nvSpPr>
        <p:spPr>
          <a:xfrm>
            <a:off x="12437641" y="4250881"/>
            <a:ext cx="5891242" cy="5411088"/>
          </a:xfrm>
          <a:prstGeom prst="rect">
            <a:avLst/>
          </a:prstGeom>
        </p:spPr>
        <p:txBody>
          <a:bodyPr vert="horz" lIns="0" tIns="0" rIns="0" bIns="0" rtlCol="0">
            <a:no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buFont typeface="Arial" panose="020B0604020202020204" pitchFamily="34" charset="0"/>
              <a:buChar char="•"/>
            </a:pPr>
            <a:r>
              <a:rPr lang="fr-FR" sz="2400" dirty="0">
                <a:latin typeface="Core Sans C 45 Regular"/>
              </a:rPr>
              <a:t>Appui du PCN pour vous accompagner : </a:t>
            </a:r>
          </a:p>
          <a:p>
            <a:pPr marL="342900" indent="-342900">
              <a:spcBef>
                <a:spcPts val="0"/>
              </a:spcBef>
              <a:buFontTx/>
              <a:buChar char="-"/>
            </a:pPr>
            <a:r>
              <a:rPr lang="fr-FR" sz="2400" b="0" dirty="0">
                <a:latin typeface="Core Sans C 45 Regular"/>
              </a:rPr>
              <a:t>Diffusion de votre projet/proposition de partenariat auprès du réseau de PCN URBACT</a:t>
            </a:r>
          </a:p>
          <a:p>
            <a:pPr marL="342900" indent="-342900">
              <a:spcBef>
                <a:spcPts val="0"/>
              </a:spcBef>
              <a:buFontTx/>
              <a:buChar char="-"/>
            </a:pPr>
            <a:r>
              <a:rPr lang="fr-FR" sz="2400" b="0" dirty="0">
                <a:latin typeface="Core Sans C 45 Regular"/>
              </a:rPr>
              <a:t>Possibilité de cibler votre recherche auprès d’un pays ou d’une ville en particulier</a:t>
            </a:r>
          </a:p>
          <a:p>
            <a:pPr marL="342900" indent="-342900">
              <a:spcBef>
                <a:spcPts val="0"/>
              </a:spcBef>
              <a:buFontTx/>
              <a:buChar char="-"/>
            </a:pPr>
            <a:r>
              <a:rPr lang="fr-FR" sz="2400" b="0" dirty="0">
                <a:latin typeface="Core Sans C 45 Regular"/>
              </a:rPr>
              <a:t>Diffusion des propositions d’autres villes européennes</a:t>
            </a:r>
          </a:p>
          <a:p>
            <a:endParaRPr lang="fr-FR" sz="2400" dirty="0">
              <a:solidFill>
                <a:srgbClr val="FF9180"/>
              </a:solidFill>
              <a:latin typeface="Core Sans C 45 Regular"/>
            </a:endParaRPr>
          </a:p>
          <a:p>
            <a:endParaRPr lang="fr-FR" sz="2400" dirty="0">
              <a:solidFill>
                <a:srgbClr val="FF9180"/>
              </a:solidFill>
              <a:latin typeface="Core Sans C 45 Regular"/>
            </a:endParaRPr>
          </a:p>
          <a:p>
            <a:r>
              <a:rPr lang="fr-FR" sz="2400" dirty="0">
                <a:solidFill>
                  <a:srgbClr val="FF9180"/>
                </a:solidFill>
                <a:latin typeface="Core Sans C 45 Regular"/>
              </a:rPr>
              <a:t>Atouts : </a:t>
            </a:r>
            <a:r>
              <a:rPr lang="fr-FR" sz="2400" b="0" dirty="0">
                <a:latin typeface="Core Sans C 45 Regular"/>
              </a:rPr>
              <a:t>accès à un réseau européen élargi, mise en relation facilitée, gain de temps et d’efficacité, accompagnement personnalisé</a:t>
            </a:r>
          </a:p>
        </p:txBody>
      </p:sp>
      <p:sp>
        <p:nvSpPr>
          <p:cNvPr id="10" name="Rectangle : coins arrondis 9">
            <a:extLst>
              <a:ext uri="{FF2B5EF4-FFF2-40B4-BE49-F238E27FC236}">
                <a16:creationId xmlns:a16="http://schemas.microsoft.com/office/drawing/2014/main" id="{182CBF90-7CD5-4C99-BBF0-3161D28FB3CD}"/>
              </a:ext>
            </a:extLst>
          </p:cNvPr>
          <p:cNvSpPr/>
          <p:nvPr/>
        </p:nvSpPr>
        <p:spPr>
          <a:xfrm>
            <a:off x="231774" y="7919122"/>
            <a:ext cx="5492544" cy="2101178"/>
          </a:xfrm>
          <a:prstGeom prst="roundRect">
            <a:avLst/>
          </a:prstGeom>
          <a:noFill/>
          <a:ln w="38100">
            <a:solidFill>
              <a:srgbClr val="FF9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C7E30A38-3923-43D7-B37C-F4E70690EAF4}"/>
              </a:ext>
            </a:extLst>
          </p:cNvPr>
          <p:cNvSpPr/>
          <p:nvPr/>
        </p:nvSpPr>
        <p:spPr>
          <a:xfrm>
            <a:off x="6274758" y="7919122"/>
            <a:ext cx="5762798" cy="2101178"/>
          </a:xfrm>
          <a:prstGeom prst="roundRect">
            <a:avLst/>
          </a:prstGeom>
          <a:noFill/>
          <a:ln w="38100">
            <a:solidFill>
              <a:srgbClr val="FF9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Rectangle : coins arrondis 11">
            <a:extLst>
              <a:ext uri="{FF2B5EF4-FFF2-40B4-BE49-F238E27FC236}">
                <a16:creationId xmlns:a16="http://schemas.microsoft.com/office/drawing/2014/main" id="{8C14A4C7-0C4D-4198-A5EB-558E25B8806B}"/>
              </a:ext>
            </a:extLst>
          </p:cNvPr>
          <p:cNvSpPr/>
          <p:nvPr/>
        </p:nvSpPr>
        <p:spPr>
          <a:xfrm>
            <a:off x="12197209" y="7901859"/>
            <a:ext cx="5859018" cy="2101178"/>
          </a:xfrm>
          <a:prstGeom prst="roundRect">
            <a:avLst/>
          </a:prstGeom>
          <a:noFill/>
          <a:ln w="38100">
            <a:solidFill>
              <a:srgbClr val="FF91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838318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B14A2-9CBD-4B8D-B2C1-71A47EA417FF}"/>
              </a:ext>
            </a:extLst>
          </p:cNvPr>
          <p:cNvSpPr>
            <a:spLocks noGrp="1"/>
          </p:cNvSpPr>
          <p:nvPr>
            <p:ph type="title"/>
          </p:nvPr>
        </p:nvSpPr>
        <p:spPr>
          <a:xfrm>
            <a:off x="1447800" y="643754"/>
            <a:ext cx="16471574" cy="867266"/>
          </a:xfrm>
        </p:spPr>
        <p:txBody>
          <a:bodyPr/>
          <a:lstStyle/>
          <a:p>
            <a:r>
              <a:rPr lang="fr-FR" dirty="0"/>
              <a:t>Trouver ses partenaires européens</a:t>
            </a:r>
          </a:p>
        </p:txBody>
      </p:sp>
      <p:sp>
        <p:nvSpPr>
          <p:cNvPr id="3" name="Espace réservé du texte 2">
            <a:extLst>
              <a:ext uri="{FF2B5EF4-FFF2-40B4-BE49-F238E27FC236}">
                <a16:creationId xmlns:a16="http://schemas.microsoft.com/office/drawing/2014/main" id="{9EB107DB-60DD-443D-9093-12C0423DA5E1}"/>
              </a:ext>
            </a:extLst>
          </p:cNvPr>
          <p:cNvSpPr>
            <a:spLocks noGrp="1"/>
          </p:cNvSpPr>
          <p:nvPr>
            <p:ph type="body" sz="quarter" idx="12"/>
          </p:nvPr>
        </p:nvSpPr>
        <p:spPr>
          <a:xfrm>
            <a:off x="815975" y="3848100"/>
            <a:ext cx="16656049" cy="4953000"/>
          </a:xfrm>
        </p:spPr>
        <p:txBody>
          <a:bodyPr/>
          <a:lstStyle/>
          <a:p>
            <a:pPr marL="342900" indent="-342900">
              <a:buFont typeface="Arial" panose="020B0604020202020204" pitchFamily="34" charset="0"/>
              <a:buChar char="•"/>
            </a:pPr>
            <a:r>
              <a:rPr lang="fr-FR" sz="3200" dirty="0">
                <a:latin typeface="Core Sans C 45 Regular"/>
              </a:rPr>
              <a:t>Diffusion de votre projet/proposition de partenariat auprès du réseau de PCN URBACT </a:t>
            </a:r>
            <a:r>
              <a:rPr lang="fr-FR" sz="3200" b="0" dirty="0">
                <a:latin typeface="Core Sans C 45 Regular"/>
              </a:rPr>
              <a:t>: transmettre une courte note/flyer qui présente votre proposition (votre rôle, contexte, enjeu, thématique, profils recherchés, etc.) par mail : </a:t>
            </a:r>
            <a:r>
              <a:rPr lang="fr-FR" sz="3200" b="0" dirty="0">
                <a:latin typeface="Core Sans C 45 Regular"/>
                <a:hlinkClick r:id="rId3"/>
              </a:rPr>
              <a:t>lauryn.pignarre@anct.gouv.fr</a:t>
            </a:r>
            <a:r>
              <a:rPr lang="fr-FR" sz="3200" b="0" dirty="0">
                <a:latin typeface="Core Sans C 45 Regular"/>
              </a:rPr>
              <a:t> </a:t>
            </a:r>
          </a:p>
          <a:p>
            <a:r>
              <a:rPr lang="fr-FR" sz="3200" dirty="0">
                <a:solidFill>
                  <a:srgbClr val="C70075"/>
                </a:solidFill>
                <a:latin typeface="Core Sans C 45 Regular"/>
              </a:rPr>
              <a:t>Conseil</a:t>
            </a:r>
            <a:r>
              <a:rPr lang="fr-FR" sz="3200" b="0" dirty="0">
                <a:solidFill>
                  <a:srgbClr val="C70075"/>
                </a:solidFill>
                <a:latin typeface="Core Sans C 45 Regular"/>
              </a:rPr>
              <a:t> : en plus de la note, réalisez tout de même une carte sur la Partner </a:t>
            </a:r>
            <a:r>
              <a:rPr lang="fr-FR" sz="3200" b="0" dirty="0" err="1">
                <a:solidFill>
                  <a:srgbClr val="C70075"/>
                </a:solidFill>
                <a:latin typeface="Core Sans C 45 Regular"/>
              </a:rPr>
              <a:t>Search</a:t>
            </a:r>
            <a:r>
              <a:rPr lang="fr-FR" sz="3200" b="0" dirty="0">
                <a:solidFill>
                  <a:srgbClr val="C70075"/>
                </a:solidFill>
                <a:latin typeface="Core Sans C 45 Regular"/>
              </a:rPr>
              <a:t> Tool ! </a:t>
            </a:r>
          </a:p>
          <a:p>
            <a:pPr marL="342900" indent="-342900">
              <a:buFont typeface="Arial" panose="020B0604020202020204" pitchFamily="34" charset="0"/>
              <a:buChar char="•"/>
            </a:pPr>
            <a:endParaRPr lang="fr-FR" sz="3200" b="0" dirty="0">
              <a:latin typeface="Core Sans C 45 Regular"/>
            </a:endParaRPr>
          </a:p>
          <a:p>
            <a:pPr marL="342900" indent="-342900">
              <a:buFont typeface="Arial" panose="020B0604020202020204" pitchFamily="34" charset="0"/>
              <a:buChar char="•"/>
            </a:pPr>
            <a:r>
              <a:rPr lang="fr-FR" sz="3200" dirty="0">
                <a:latin typeface="Core Sans C 45 Regular"/>
              </a:rPr>
              <a:t>Diffusion des propositions d’autres villes européennes : </a:t>
            </a:r>
            <a:r>
              <a:rPr lang="fr-FR" sz="3200" b="0" dirty="0">
                <a:latin typeface="Core Sans C 45 Regular"/>
              </a:rPr>
              <a:t>par mail et via la Newsletter FR/LUX, possibilité de vous transmettre des propositions spécifiques en fonction de la thématique si vous êtes certains de vouloir vous engager dans un réseau URBACT : se manifester par </a:t>
            </a:r>
            <a:r>
              <a:rPr lang="fr-FR" sz="3200" dirty="0">
                <a:latin typeface="Core Sans C 45 Regular"/>
              </a:rPr>
              <a:t>mail</a:t>
            </a:r>
            <a:r>
              <a:rPr lang="fr-FR" sz="3200" b="0" dirty="0">
                <a:latin typeface="Core Sans C 45 Regular"/>
              </a:rPr>
              <a:t> ou via le </a:t>
            </a:r>
            <a:r>
              <a:rPr lang="fr-FR" sz="3200" dirty="0">
                <a:latin typeface="Core Sans C 45 Regular"/>
              </a:rPr>
              <a:t>tableau Excel Google Drive</a:t>
            </a:r>
            <a:r>
              <a:rPr lang="fr-FR" sz="3200" b="0" dirty="0">
                <a:latin typeface="Core Sans C 45 Regular"/>
              </a:rPr>
              <a:t> !</a:t>
            </a:r>
          </a:p>
        </p:txBody>
      </p:sp>
      <p:sp>
        <p:nvSpPr>
          <p:cNvPr id="6" name="Rectangle : coins arrondis 5">
            <a:extLst>
              <a:ext uri="{FF2B5EF4-FFF2-40B4-BE49-F238E27FC236}">
                <a16:creationId xmlns:a16="http://schemas.microsoft.com/office/drawing/2014/main" id="{1102DE48-4A54-4B21-B736-503E8CA4277F}"/>
              </a:ext>
            </a:extLst>
          </p:cNvPr>
          <p:cNvSpPr/>
          <p:nvPr/>
        </p:nvSpPr>
        <p:spPr>
          <a:xfrm>
            <a:off x="457200" y="2205569"/>
            <a:ext cx="7225061"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3. Bénéficier d’un appui national</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Tree>
    <p:extLst>
      <p:ext uri="{BB962C8B-B14F-4D97-AF65-F5344CB8AC3E}">
        <p14:creationId xmlns:p14="http://schemas.microsoft.com/office/powerpoint/2010/main" val="32845868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B14A2-9CBD-4B8D-B2C1-71A47EA417FF}"/>
              </a:ext>
            </a:extLst>
          </p:cNvPr>
          <p:cNvSpPr>
            <a:spLocks noGrp="1"/>
          </p:cNvSpPr>
          <p:nvPr>
            <p:ph type="title"/>
          </p:nvPr>
        </p:nvSpPr>
        <p:spPr>
          <a:xfrm>
            <a:off x="1447800" y="697584"/>
            <a:ext cx="16471574" cy="867266"/>
          </a:xfrm>
        </p:spPr>
        <p:txBody>
          <a:bodyPr/>
          <a:lstStyle/>
          <a:p>
            <a:r>
              <a:rPr lang="fr-FR" dirty="0"/>
              <a:t>CONSEILS – Construire son partenariat</a:t>
            </a:r>
          </a:p>
        </p:txBody>
      </p:sp>
      <p:sp>
        <p:nvSpPr>
          <p:cNvPr id="4" name="Rectangle : coins arrondis 3">
            <a:extLst>
              <a:ext uri="{FF2B5EF4-FFF2-40B4-BE49-F238E27FC236}">
                <a16:creationId xmlns:a16="http://schemas.microsoft.com/office/drawing/2014/main" id="{5737ECD3-FB43-46C3-B482-7A829F8C4D36}"/>
              </a:ext>
            </a:extLst>
          </p:cNvPr>
          <p:cNvSpPr/>
          <p:nvPr/>
        </p:nvSpPr>
        <p:spPr>
          <a:xfrm>
            <a:off x="304800" y="2016958"/>
            <a:ext cx="5454651" cy="1066800"/>
          </a:xfrm>
          <a:prstGeom prst="roundRect">
            <a:avLst/>
          </a:prstGeom>
          <a:solidFill>
            <a:srgbClr val="A3A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Si je souhaite être chef de file </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
        <p:nvSpPr>
          <p:cNvPr id="7" name="Rectangle 6">
            <a:extLst>
              <a:ext uri="{FF2B5EF4-FFF2-40B4-BE49-F238E27FC236}">
                <a16:creationId xmlns:a16="http://schemas.microsoft.com/office/drawing/2014/main" id="{A5F3C418-3E1B-47AC-88FD-BB7540D1DA23}"/>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5">
            <a:extLst>
              <a:ext uri="{FF2B5EF4-FFF2-40B4-BE49-F238E27FC236}">
                <a16:creationId xmlns:a16="http://schemas.microsoft.com/office/drawing/2014/main" id="{D5DE632F-4249-4726-91A1-8DD19E15A3CE}"/>
              </a:ext>
            </a:extLst>
          </p:cNvPr>
          <p:cNvSpPr>
            <a:spLocks noGrp="1"/>
          </p:cNvSpPr>
          <p:nvPr>
            <p:ph type="body" sz="quarter" idx="12"/>
          </p:nvPr>
        </p:nvSpPr>
        <p:spPr>
          <a:xfrm>
            <a:off x="717549" y="3314236"/>
            <a:ext cx="16852901" cy="6400800"/>
          </a:xfrm>
        </p:spPr>
        <p:txBody>
          <a:bodyPr/>
          <a:lstStyle/>
          <a:p>
            <a:pPr marL="457200" indent="-457200">
              <a:buAutoNum type="arabicPeriod"/>
            </a:pPr>
            <a:r>
              <a:rPr lang="fr-FR" sz="2800" dirty="0">
                <a:latin typeface="Core Sans C 45 Regular" panose="020B0603030302020204"/>
              </a:rPr>
              <a:t>Réseauter : </a:t>
            </a:r>
            <a:r>
              <a:rPr lang="fr-FR" sz="2400" b="0" dirty="0">
                <a:latin typeface="Core Sans C 45 Regular" panose="020B0603030302020204"/>
              </a:rPr>
              <a:t>Réaliser une carte sur la Partner </a:t>
            </a:r>
            <a:r>
              <a:rPr lang="fr-FR" sz="2400" b="0" dirty="0" err="1">
                <a:latin typeface="Core Sans C 45 Regular" panose="020B0603030302020204"/>
              </a:rPr>
              <a:t>Search</a:t>
            </a:r>
            <a:r>
              <a:rPr lang="fr-FR" sz="2400" b="0" dirty="0">
                <a:latin typeface="Core Sans C 45 Regular" panose="020B0603030302020204"/>
              </a:rPr>
              <a:t> Tool, utiliser son propre réseau et demander un appui national, local, Banque des territoires, AMO…</a:t>
            </a:r>
          </a:p>
          <a:p>
            <a:pPr marL="457200" indent="-457200">
              <a:buAutoNum type="arabicPeriod"/>
            </a:pPr>
            <a:r>
              <a:rPr lang="fr-FR" sz="2800" dirty="0">
                <a:latin typeface="Core Sans C 45 Regular" panose="020B0603030302020204"/>
              </a:rPr>
              <a:t>Choisir ses partenaires </a:t>
            </a:r>
            <a:r>
              <a:rPr lang="fr-FR" sz="2400" dirty="0">
                <a:latin typeface="Core Sans C 45 Regular" panose="020B0603030302020204"/>
              </a:rPr>
              <a:t>: </a:t>
            </a:r>
            <a:r>
              <a:rPr lang="fr-FR" sz="2400" b="0" dirty="0">
                <a:latin typeface="Core Sans C 45 Regular" panose="020B0603030302020204"/>
              </a:rPr>
              <a:t>réaliser un questionnaire pour effectuer une pré-sélection puis renvoyer un questionnaire plus détaillé et/ou effectuer un court échange en </a:t>
            </a:r>
            <a:r>
              <a:rPr lang="fr-FR" sz="2400" b="0" dirty="0" err="1">
                <a:latin typeface="Core Sans C 45 Regular" panose="020B0603030302020204"/>
              </a:rPr>
              <a:t>visio</a:t>
            </a:r>
            <a:r>
              <a:rPr lang="fr-FR" sz="2400" b="0" dirty="0">
                <a:latin typeface="Core Sans C 45 Regular" panose="020B0603030302020204"/>
              </a:rPr>
              <a:t>/appel </a:t>
            </a:r>
            <a:r>
              <a:rPr lang="fr-FR" sz="2400" b="0" dirty="0">
                <a:latin typeface="Core Sans C 45 Regular" panose="020B0603030302020204"/>
                <a:sym typeface="Wingdings" panose="05000000000000000000" pitchFamily="2" charset="2"/>
              </a:rPr>
              <a:t> Exemples de questions dans le guide</a:t>
            </a:r>
          </a:p>
          <a:p>
            <a:pPr marL="457200" indent="-457200">
              <a:buAutoNum type="arabicPeriod"/>
            </a:pPr>
            <a:r>
              <a:rPr lang="fr-FR" sz="2800" dirty="0">
                <a:latin typeface="Core Sans C 45 Regular" panose="020B0603030302020204"/>
                <a:sym typeface="Wingdings" panose="05000000000000000000" pitchFamily="2" charset="2"/>
              </a:rPr>
              <a:t>Construire un partenariat solide et diversifié : </a:t>
            </a:r>
          </a:p>
          <a:p>
            <a:pPr marL="342900" indent="-342900">
              <a:buFontTx/>
              <a:buChar char="-"/>
            </a:pPr>
            <a:r>
              <a:rPr lang="fr-FR" sz="2400" b="0" dirty="0">
                <a:latin typeface="Core Sans C 45 Regular" panose="020B0603030302020204"/>
                <a:sym typeface="Wingdings" panose="05000000000000000000" pitchFamily="2" charset="2"/>
              </a:rPr>
              <a:t>Il n’y a pas de taille parfaite (Attention au partenaire qui se retire à la dernière minute : éviter de prévoir un réseau de 6 partenaires)</a:t>
            </a:r>
          </a:p>
          <a:p>
            <a:pPr marL="342900" indent="-342900">
              <a:buFontTx/>
              <a:buChar char="-"/>
            </a:pPr>
            <a:r>
              <a:rPr lang="fr-FR" sz="2400" b="0" dirty="0">
                <a:latin typeface="Core Sans C 45 Regular" panose="020B0603030302020204"/>
                <a:sym typeface="Wingdings" panose="05000000000000000000" pitchFamily="2" charset="2"/>
              </a:rPr>
              <a:t>Veiller à l’équilibre (géographique) du partenariat</a:t>
            </a:r>
          </a:p>
          <a:p>
            <a:pPr marL="342900" indent="-342900">
              <a:buFontTx/>
              <a:buChar char="-"/>
            </a:pPr>
            <a:r>
              <a:rPr lang="fr-FR" sz="2400" b="0" dirty="0">
                <a:latin typeface="Core Sans C 45 Regular" panose="020B0603030302020204"/>
                <a:sym typeface="Wingdings" panose="05000000000000000000" pitchFamily="2" charset="2"/>
              </a:rPr>
              <a:t>Intégrer des nouveaux bénéficiaires d’URBACT</a:t>
            </a:r>
          </a:p>
          <a:p>
            <a:pPr marL="342900" indent="-342900">
              <a:buFontTx/>
              <a:buChar char="-"/>
            </a:pPr>
            <a:r>
              <a:rPr lang="fr-FR" sz="2400" b="0" dirty="0">
                <a:latin typeface="Core Sans C 45 Regular" panose="020B0603030302020204"/>
                <a:sym typeface="Wingdings" panose="05000000000000000000" pitchFamily="2" charset="2"/>
              </a:rPr>
              <a:t>Etre </a:t>
            </a:r>
            <a:r>
              <a:rPr lang="fr-FR" sz="2400" dirty="0">
                <a:solidFill>
                  <a:srgbClr val="FF9180"/>
                </a:solidFill>
                <a:latin typeface="Core Sans C 45 Regular" panose="020B0603030302020204"/>
                <a:sym typeface="Wingdings" panose="05000000000000000000" pitchFamily="2" charset="2"/>
              </a:rPr>
              <a:t>exigeant</a:t>
            </a:r>
            <a:r>
              <a:rPr lang="fr-FR" sz="2400" b="0" dirty="0">
                <a:latin typeface="Core Sans C 45 Regular" panose="020B0603030302020204"/>
                <a:sym typeface="Wingdings" panose="05000000000000000000" pitchFamily="2" charset="2"/>
              </a:rPr>
              <a:t>, tester le degré d’engagement pour évaluer la « qualité » et la motivation du partenaire pour éviter les partenaires « passifs »</a:t>
            </a:r>
          </a:p>
          <a:p>
            <a:pPr marL="342900" indent="-342900">
              <a:buFontTx/>
              <a:buChar char="-"/>
            </a:pPr>
            <a:r>
              <a:rPr lang="fr-FR" sz="2400" b="0" dirty="0">
                <a:latin typeface="Core Sans C 45 Regular" panose="020B0603030302020204"/>
                <a:sym typeface="Wingdings" panose="05000000000000000000" pitchFamily="2" charset="2"/>
              </a:rPr>
              <a:t>Viser la </a:t>
            </a:r>
            <a:r>
              <a:rPr lang="fr-FR" sz="2400" dirty="0">
                <a:solidFill>
                  <a:srgbClr val="FF9180"/>
                </a:solidFill>
                <a:latin typeface="Core Sans C 45 Regular" panose="020B0603030302020204"/>
                <a:sym typeface="Wingdings" panose="05000000000000000000" pitchFamily="2" charset="2"/>
              </a:rPr>
              <a:t>complémentarité</a:t>
            </a:r>
            <a:r>
              <a:rPr lang="fr-FR" sz="2400" b="0" dirty="0">
                <a:latin typeface="Core Sans C 45 Regular" panose="020B0603030302020204"/>
                <a:sym typeface="Wingdings" panose="05000000000000000000" pitchFamily="2" charset="2"/>
              </a:rPr>
              <a:t> entre partenaires en fonction des besoins, des attentes et des contributions</a:t>
            </a:r>
          </a:p>
          <a:p>
            <a:pPr marL="342900" indent="-342900">
              <a:buFontTx/>
              <a:buChar char="-"/>
            </a:pPr>
            <a:r>
              <a:rPr lang="fr-FR" sz="2400" b="0" dirty="0">
                <a:latin typeface="Core Sans C 45 Regular" panose="020B0603030302020204"/>
                <a:sym typeface="Wingdings" panose="05000000000000000000" pitchFamily="2" charset="2"/>
              </a:rPr>
              <a:t>Ne pas accepter des partenaires sur la base du « premier arrivé, premier servi », prendre le temps de bien échanger avec eux avant</a:t>
            </a:r>
          </a:p>
          <a:p>
            <a:pPr marL="342900" indent="-342900">
              <a:buFontTx/>
              <a:buChar char="-"/>
            </a:pPr>
            <a:r>
              <a:rPr lang="fr-FR" sz="2400" b="0" dirty="0">
                <a:latin typeface="Core Sans C 45 Regular" panose="020B0603030302020204"/>
                <a:sym typeface="Wingdings" panose="05000000000000000000" pitchFamily="2" charset="2"/>
              </a:rPr>
              <a:t>Construire un partenariat sur un enjeu urbain qui est une </a:t>
            </a:r>
            <a:r>
              <a:rPr lang="fr-FR" sz="2400" dirty="0">
                <a:solidFill>
                  <a:srgbClr val="FF9180"/>
                </a:solidFill>
                <a:latin typeface="Core Sans C 45 Regular" panose="020B0603030302020204"/>
                <a:sym typeface="Wingdings" panose="05000000000000000000" pitchFamily="2" charset="2"/>
              </a:rPr>
              <a:t>priorité</a:t>
            </a:r>
            <a:r>
              <a:rPr lang="fr-FR" sz="2400" b="0" dirty="0">
                <a:latin typeface="Core Sans C 45 Regular" panose="020B0603030302020204"/>
                <a:sym typeface="Wingdings" panose="05000000000000000000" pitchFamily="2" charset="2"/>
              </a:rPr>
              <a:t> pour TOUS les partenaires ; chacun pourra valoriser son expérience au sein des visites transnationales</a:t>
            </a:r>
            <a:endParaRPr lang="fr-FR" sz="2400" dirty="0">
              <a:latin typeface="Core Sans C 45 Regular" panose="020B0603030302020204"/>
            </a:endParaRPr>
          </a:p>
        </p:txBody>
      </p:sp>
      <p:pic>
        <p:nvPicPr>
          <p:cNvPr id="8" name="Image 7">
            <a:extLst>
              <a:ext uri="{FF2B5EF4-FFF2-40B4-BE49-F238E27FC236}">
                <a16:creationId xmlns:a16="http://schemas.microsoft.com/office/drawing/2014/main" id="{39994CA8-F45A-416F-B8AF-D24B062C4B78}"/>
              </a:ext>
            </a:extLst>
          </p:cNvPr>
          <p:cNvPicPr>
            <a:picLocks noChangeAspect="1"/>
          </p:cNvPicPr>
          <p:nvPr/>
        </p:nvPicPr>
        <p:blipFill>
          <a:blip r:embed="rId3"/>
          <a:stretch>
            <a:fillRect/>
          </a:stretch>
        </p:blipFill>
        <p:spPr>
          <a:xfrm>
            <a:off x="15794070" y="809465"/>
            <a:ext cx="1046130" cy="1065036"/>
          </a:xfrm>
          <a:prstGeom prst="rect">
            <a:avLst/>
          </a:prstGeom>
        </p:spPr>
      </p:pic>
    </p:spTree>
    <p:extLst>
      <p:ext uri="{BB962C8B-B14F-4D97-AF65-F5344CB8AC3E}">
        <p14:creationId xmlns:p14="http://schemas.microsoft.com/office/powerpoint/2010/main" val="768081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FB14A2-9CBD-4B8D-B2C1-71A47EA417FF}"/>
              </a:ext>
            </a:extLst>
          </p:cNvPr>
          <p:cNvSpPr>
            <a:spLocks noGrp="1"/>
          </p:cNvSpPr>
          <p:nvPr>
            <p:ph type="title"/>
          </p:nvPr>
        </p:nvSpPr>
        <p:spPr>
          <a:xfrm>
            <a:off x="1447800" y="697584"/>
            <a:ext cx="16471574" cy="867266"/>
          </a:xfrm>
        </p:spPr>
        <p:txBody>
          <a:bodyPr/>
          <a:lstStyle/>
          <a:p>
            <a:r>
              <a:rPr lang="fr-FR" dirty="0"/>
              <a:t>CONSEILS – Construire son partenariat</a:t>
            </a:r>
          </a:p>
        </p:txBody>
      </p:sp>
      <p:sp>
        <p:nvSpPr>
          <p:cNvPr id="4" name="Rectangle : coins arrondis 3">
            <a:extLst>
              <a:ext uri="{FF2B5EF4-FFF2-40B4-BE49-F238E27FC236}">
                <a16:creationId xmlns:a16="http://schemas.microsoft.com/office/drawing/2014/main" id="{5737ECD3-FB43-46C3-B482-7A829F8C4D36}"/>
              </a:ext>
            </a:extLst>
          </p:cNvPr>
          <p:cNvSpPr/>
          <p:nvPr/>
        </p:nvSpPr>
        <p:spPr>
          <a:xfrm>
            <a:off x="304800" y="2016958"/>
            <a:ext cx="5486400" cy="1066800"/>
          </a:xfrm>
          <a:prstGeom prst="roundRect">
            <a:avLst/>
          </a:prstGeom>
          <a:solidFill>
            <a:srgbClr val="A3A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Si je souhaite être partenaire</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
        <p:nvSpPr>
          <p:cNvPr id="7" name="Rectangle 6">
            <a:extLst>
              <a:ext uri="{FF2B5EF4-FFF2-40B4-BE49-F238E27FC236}">
                <a16:creationId xmlns:a16="http://schemas.microsoft.com/office/drawing/2014/main" id="{A5F3C418-3E1B-47AC-88FD-BB7540D1DA23}"/>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Espace réservé du texte 5">
            <a:extLst>
              <a:ext uri="{FF2B5EF4-FFF2-40B4-BE49-F238E27FC236}">
                <a16:creationId xmlns:a16="http://schemas.microsoft.com/office/drawing/2014/main" id="{D5DE632F-4249-4726-91A1-8DD19E15A3CE}"/>
              </a:ext>
            </a:extLst>
          </p:cNvPr>
          <p:cNvSpPr>
            <a:spLocks noGrp="1"/>
          </p:cNvSpPr>
          <p:nvPr>
            <p:ph type="body" sz="quarter" idx="12"/>
          </p:nvPr>
        </p:nvSpPr>
        <p:spPr>
          <a:xfrm>
            <a:off x="717549" y="3314236"/>
            <a:ext cx="16852901" cy="7391864"/>
          </a:xfrm>
        </p:spPr>
        <p:txBody>
          <a:bodyPr/>
          <a:lstStyle/>
          <a:p>
            <a:pPr marL="457200" indent="-457200">
              <a:buAutoNum type="arabicPeriod"/>
            </a:pPr>
            <a:r>
              <a:rPr lang="fr-FR" sz="2800" dirty="0">
                <a:latin typeface="Core Sans C 45 Regular" panose="020B0603030302020204"/>
              </a:rPr>
              <a:t>Réseauter : </a:t>
            </a:r>
            <a:r>
              <a:rPr lang="fr-FR" sz="2400" b="0" dirty="0">
                <a:latin typeface="Core Sans C 45 Regular" panose="020B0603030302020204"/>
              </a:rPr>
              <a:t>Réaliser une carte sur la Partner </a:t>
            </a:r>
            <a:r>
              <a:rPr lang="fr-FR" sz="2400" b="0" dirty="0" err="1">
                <a:latin typeface="Core Sans C 45 Regular" panose="020B0603030302020204"/>
              </a:rPr>
              <a:t>Search</a:t>
            </a:r>
            <a:r>
              <a:rPr lang="fr-FR" sz="2400" b="0" dirty="0">
                <a:latin typeface="Core Sans C 45 Regular" panose="020B0603030302020204"/>
              </a:rPr>
              <a:t> Tool, utiliser son propre réseau et demander un appui national, local, Banque des territoires, AMO… </a:t>
            </a:r>
            <a:r>
              <a:rPr lang="fr-FR" sz="2400" dirty="0">
                <a:latin typeface="Core Sans C 45 Regular" panose="020B0603030302020204"/>
              </a:rPr>
              <a:t>&gt; </a:t>
            </a:r>
            <a:r>
              <a:rPr lang="fr-FR" sz="2400" dirty="0">
                <a:solidFill>
                  <a:srgbClr val="FF9180"/>
                </a:solidFill>
                <a:latin typeface="Core Sans C 45 Regular" panose="020B0603030302020204"/>
              </a:rPr>
              <a:t>être réactif ! </a:t>
            </a:r>
          </a:p>
          <a:p>
            <a:pPr marL="457200" indent="-457200">
              <a:buAutoNum type="arabicPeriod"/>
            </a:pPr>
            <a:r>
              <a:rPr lang="fr-FR" sz="2800" dirty="0">
                <a:latin typeface="Core Sans C 45 Regular" panose="020B0603030302020204"/>
                <a:sym typeface="Wingdings" panose="05000000000000000000" pitchFamily="2" charset="2"/>
              </a:rPr>
              <a:t>S’engager dans un réseau :</a:t>
            </a:r>
          </a:p>
          <a:p>
            <a:r>
              <a:rPr lang="fr-FR" sz="2400" b="0" dirty="0">
                <a:latin typeface="Core Sans C 45 Regular" panose="020B0603030302020204"/>
                <a:sym typeface="Wingdings" panose="05000000000000000000" pitchFamily="2" charset="2"/>
              </a:rPr>
              <a:t>- Rejoindre un réseau en lien avec une stratégie urbaine locale </a:t>
            </a:r>
            <a:r>
              <a:rPr lang="fr-FR" sz="2400" u="sng" dirty="0">
                <a:latin typeface="Core Sans C 45 Regular" panose="020B0603030302020204"/>
                <a:sym typeface="Wingdings" panose="05000000000000000000" pitchFamily="2" charset="2"/>
              </a:rPr>
              <a:t>déjà</a:t>
            </a:r>
            <a:r>
              <a:rPr lang="fr-FR" sz="2400" b="0" dirty="0">
                <a:latin typeface="Core Sans C 45 Regular" panose="020B0603030302020204"/>
                <a:sym typeface="Wingdings" panose="05000000000000000000" pitchFamily="2" charset="2"/>
              </a:rPr>
              <a:t> dans l’agenda politique de sa collectivité.</a:t>
            </a:r>
          </a:p>
          <a:p>
            <a:r>
              <a:rPr lang="fr-FR" sz="2400" b="0" dirty="0">
                <a:latin typeface="Core Sans C 45 Regular" panose="020B0603030302020204"/>
                <a:sym typeface="Wingdings" panose="05000000000000000000" pitchFamily="2" charset="2"/>
              </a:rPr>
              <a:t>- S’assurer d’avoir les services municipaux </a:t>
            </a:r>
            <a:r>
              <a:rPr lang="fr-FR" sz="2400" dirty="0">
                <a:solidFill>
                  <a:srgbClr val="FF9180"/>
                </a:solidFill>
                <a:latin typeface="Core Sans C 45 Regular" panose="020B0603030302020204"/>
                <a:sym typeface="Wingdings" panose="05000000000000000000" pitchFamily="2" charset="2"/>
              </a:rPr>
              <a:t>motivés</a:t>
            </a:r>
            <a:r>
              <a:rPr lang="fr-FR" sz="2400" b="0" dirty="0">
                <a:latin typeface="Core Sans C 45 Regular" panose="020B0603030302020204"/>
                <a:sym typeface="Wingdings" panose="05000000000000000000" pitchFamily="2" charset="2"/>
              </a:rPr>
              <a:t> et prêts à s’investir ainsi que l’élu chargé de cette thématique. &gt; </a:t>
            </a:r>
            <a:r>
              <a:rPr lang="fr-FR" sz="2000" b="0" i="1" dirty="0">
                <a:latin typeface="Core Sans C 45 Regular" panose="020B0603030302020204"/>
                <a:sym typeface="Wingdings" panose="05000000000000000000" pitchFamily="2" charset="2"/>
              </a:rPr>
              <a:t>Ne pas se lancer seul ! </a:t>
            </a:r>
          </a:p>
          <a:p>
            <a:r>
              <a:rPr lang="fr-FR" sz="2400" b="0" dirty="0">
                <a:latin typeface="Core Sans C 45 Regular" panose="020B0603030302020204"/>
                <a:sym typeface="Wingdings" panose="05000000000000000000" pitchFamily="2" charset="2"/>
              </a:rPr>
              <a:t>- S’assurer d’avoir les </a:t>
            </a:r>
            <a:r>
              <a:rPr lang="fr-FR" sz="2400" dirty="0">
                <a:solidFill>
                  <a:srgbClr val="FF9180"/>
                </a:solidFill>
                <a:latin typeface="Core Sans C 45 Regular" panose="020B0603030302020204"/>
                <a:sym typeface="Wingdings" panose="05000000000000000000" pitchFamily="2" charset="2"/>
              </a:rPr>
              <a:t>ressources</a:t>
            </a:r>
            <a:r>
              <a:rPr lang="fr-FR" sz="2400" b="0" dirty="0">
                <a:latin typeface="Core Sans C 45 Regular" panose="020B0603030302020204"/>
                <a:sym typeface="Wingdings" panose="05000000000000000000" pitchFamily="2" charset="2"/>
              </a:rPr>
              <a:t> nécessaires : moyens humains et financiers &gt; comprendre ce que demande une participation à URBACT</a:t>
            </a:r>
          </a:p>
          <a:p>
            <a:r>
              <a:rPr lang="fr-FR" sz="2400" b="0" dirty="0">
                <a:latin typeface="Core Sans C 45 Regular" panose="020B0603030302020204"/>
                <a:sym typeface="Wingdings" panose="05000000000000000000" pitchFamily="2" charset="2"/>
              </a:rPr>
              <a:t>- Etre motivé à rejoindre une communauté européenne et française (#URBACT Family, #Frenchies URBACT) !</a:t>
            </a:r>
          </a:p>
          <a:p>
            <a:r>
              <a:rPr lang="fr-FR" sz="2800" dirty="0">
                <a:latin typeface="Core Sans C 45 Regular" panose="020B0603030302020204"/>
              </a:rPr>
              <a:t>3. Choisir son chef de file </a:t>
            </a:r>
          </a:p>
          <a:p>
            <a:pPr marL="342900" indent="-342900">
              <a:buFontTx/>
              <a:buChar char="-"/>
            </a:pPr>
            <a:r>
              <a:rPr lang="fr-FR" sz="2400" b="0" dirty="0">
                <a:latin typeface="Core Sans C 45 Regular" panose="020B0603030302020204"/>
              </a:rPr>
              <a:t>Feeling</a:t>
            </a:r>
          </a:p>
          <a:p>
            <a:pPr marL="342900" indent="-342900">
              <a:buFontTx/>
              <a:buChar char="-"/>
            </a:pPr>
            <a:r>
              <a:rPr lang="fr-FR" sz="2400" dirty="0">
                <a:solidFill>
                  <a:srgbClr val="FF9180"/>
                </a:solidFill>
                <a:latin typeface="Core Sans C 45 Regular" panose="020B0603030302020204"/>
              </a:rPr>
              <a:t>Sérieux</a:t>
            </a:r>
            <a:r>
              <a:rPr lang="fr-FR" sz="2400" b="0" dirty="0">
                <a:latin typeface="Core Sans C 45 Regular" panose="020B0603030302020204"/>
              </a:rPr>
              <a:t> : respect des critères de l’appel, sélection cohérente des partenaires </a:t>
            </a:r>
            <a:r>
              <a:rPr lang="fr-FR" sz="2400" b="0" dirty="0">
                <a:latin typeface="Core Sans C 45 Regular" panose="020B0603030302020204"/>
                <a:sym typeface="Wingdings" panose="05000000000000000000" pitchFamily="2" charset="2"/>
              </a:rPr>
              <a:t> Ne pas hésiter à s’impliquer dans l’écriture de la candidature en relisant attentivement le formulaire proposé.</a:t>
            </a:r>
            <a:endParaRPr lang="fr-FR" sz="2400" b="0" dirty="0">
              <a:latin typeface="Core Sans C 45 Regular" panose="020B0603030302020204"/>
            </a:endParaRPr>
          </a:p>
          <a:p>
            <a:pPr marL="342900" indent="-342900">
              <a:buFontTx/>
              <a:buChar char="-"/>
            </a:pPr>
            <a:r>
              <a:rPr lang="fr-FR" sz="2400" dirty="0">
                <a:solidFill>
                  <a:srgbClr val="FF9180"/>
                </a:solidFill>
                <a:latin typeface="Core Sans C 45 Regular" panose="020B0603030302020204"/>
              </a:rPr>
              <a:t>Expérience</a:t>
            </a:r>
            <a:r>
              <a:rPr lang="fr-FR" sz="2400" b="0" dirty="0">
                <a:latin typeface="Core Sans C 45 Regular" panose="020B0603030302020204"/>
              </a:rPr>
              <a:t> dans les projets européens, INTERREG, URBACT…</a:t>
            </a:r>
          </a:p>
          <a:p>
            <a:pPr marL="342900" indent="-342900">
              <a:buFontTx/>
              <a:buChar char="-"/>
            </a:pPr>
            <a:r>
              <a:rPr lang="fr-FR" sz="2400" b="0" dirty="0">
                <a:latin typeface="Core Sans C 45 Regular" panose="020B0603030302020204"/>
              </a:rPr>
              <a:t>Expérience sur la stratégie urbaine / thématique choisie</a:t>
            </a:r>
          </a:p>
        </p:txBody>
      </p:sp>
      <p:pic>
        <p:nvPicPr>
          <p:cNvPr id="8" name="Image 7">
            <a:extLst>
              <a:ext uri="{FF2B5EF4-FFF2-40B4-BE49-F238E27FC236}">
                <a16:creationId xmlns:a16="http://schemas.microsoft.com/office/drawing/2014/main" id="{B6ED88D5-D967-49AA-838E-BDEC381F5254}"/>
              </a:ext>
            </a:extLst>
          </p:cNvPr>
          <p:cNvPicPr>
            <a:picLocks noChangeAspect="1"/>
          </p:cNvPicPr>
          <p:nvPr/>
        </p:nvPicPr>
        <p:blipFill>
          <a:blip r:embed="rId3"/>
          <a:stretch>
            <a:fillRect/>
          </a:stretch>
        </p:blipFill>
        <p:spPr>
          <a:xfrm>
            <a:off x="15825665" y="697584"/>
            <a:ext cx="1046130" cy="1065036"/>
          </a:xfrm>
          <a:prstGeom prst="rect">
            <a:avLst/>
          </a:prstGeom>
        </p:spPr>
      </p:pic>
    </p:spTree>
    <p:extLst>
      <p:ext uri="{BB962C8B-B14F-4D97-AF65-F5344CB8AC3E}">
        <p14:creationId xmlns:p14="http://schemas.microsoft.com/office/powerpoint/2010/main" val="3714957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D191EB-7EF1-4933-A698-AA4F59F3A947}"/>
              </a:ext>
            </a:extLst>
          </p:cNvPr>
          <p:cNvSpPr>
            <a:spLocks noGrp="1"/>
          </p:cNvSpPr>
          <p:nvPr>
            <p:ph type="title"/>
          </p:nvPr>
        </p:nvSpPr>
        <p:spPr/>
        <p:txBody>
          <a:bodyPr/>
          <a:lstStyle/>
          <a:p>
            <a:r>
              <a:rPr lang="fr-FR" dirty="0">
                <a:solidFill>
                  <a:schemeClr val="tx1"/>
                </a:solidFill>
              </a:rPr>
              <a:t>Pourquoi candidater ?</a:t>
            </a:r>
          </a:p>
        </p:txBody>
      </p:sp>
      <p:pic>
        <p:nvPicPr>
          <p:cNvPr id="5" name="Image 4">
            <a:extLst>
              <a:ext uri="{FF2B5EF4-FFF2-40B4-BE49-F238E27FC236}">
                <a16:creationId xmlns:a16="http://schemas.microsoft.com/office/drawing/2014/main" id="{834B4862-D0AE-469B-BA5A-8DD905832B67}"/>
              </a:ext>
            </a:extLst>
          </p:cNvPr>
          <p:cNvPicPr>
            <a:picLocks noChangeAspect="1"/>
          </p:cNvPicPr>
          <p:nvPr/>
        </p:nvPicPr>
        <p:blipFill>
          <a:blip r:embed="rId2"/>
          <a:stretch>
            <a:fillRect/>
          </a:stretch>
        </p:blipFill>
        <p:spPr>
          <a:xfrm>
            <a:off x="213243" y="2253006"/>
            <a:ext cx="1257300" cy="1409700"/>
          </a:xfrm>
          <a:prstGeom prst="rect">
            <a:avLst/>
          </a:prstGeom>
        </p:spPr>
      </p:pic>
      <p:pic>
        <p:nvPicPr>
          <p:cNvPr id="4" name="Image 3">
            <a:extLst>
              <a:ext uri="{FF2B5EF4-FFF2-40B4-BE49-F238E27FC236}">
                <a16:creationId xmlns:a16="http://schemas.microsoft.com/office/drawing/2014/main" id="{2CC163F0-5C52-4C3A-9D8B-DE016155DCC7}"/>
              </a:ext>
            </a:extLst>
          </p:cNvPr>
          <p:cNvPicPr>
            <a:picLocks noChangeAspect="1"/>
          </p:cNvPicPr>
          <p:nvPr/>
        </p:nvPicPr>
        <p:blipFill>
          <a:blip r:embed="rId3"/>
          <a:stretch>
            <a:fillRect/>
          </a:stretch>
        </p:blipFill>
        <p:spPr>
          <a:xfrm>
            <a:off x="275132" y="4501692"/>
            <a:ext cx="1309460" cy="1342610"/>
          </a:xfrm>
          <a:prstGeom prst="rect">
            <a:avLst/>
          </a:prstGeom>
        </p:spPr>
      </p:pic>
      <p:sp>
        <p:nvSpPr>
          <p:cNvPr id="7" name="ZoneTexte 6">
            <a:extLst>
              <a:ext uri="{FF2B5EF4-FFF2-40B4-BE49-F238E27FC236}">
                <a16:creationId xmlns:a16="http://schemas.microsoft.com/office/drawing/2014/main" id="{8C5843F7-28C1-416F-8A76-F5F197820F79}"/>
              </a:ext>
            </a:extLst>
          </p:cNvPr>
          <p:cNvSpPr txBox="1"/>
          <p:nvPr/>
        </p:nvSpPr>
        <p:spPr>
          <a:xfrm>
            <a:off x="1646481" y="4501693"/>
            <a:ext cx="6527526" cy="1938992"/>
          </a:xfrm>
          <a:prstGeom prst="rect">
            <a:avLst/>
          </a:prstGeom>
          <a:noFill/>
        </p:spPr>
        <p:txBody>
          <a:bodyPr wrap="square" rtlCol="0">
            <a:spAutoFit/>
          </a:bodyPr>
          <a:lstStyle/>
          <a:p>
            <a:pPr defTabSz="914378"/>
            <a:r>
              <a:rPr lang="fr-FR" sz="3200" b="1" dirty="0">
                <a:solidFill>
                  <a:prstClr val="black"/>
                </a:solidFill>
                <a:latin typeface="Core Sans C 45 Regular" panose="020B0603030302020204"/>
              </a:rPr>
              <a:t>S’inspirer des pratiques et expériences de vos pairs en Europe </a:t>
            </a:r>
            <a:r>
              <a:rPr lang="fr-FR" sz="2800" i="1" dirty="0">
                <a:solidFill>
                  <a:prstClr val="black"/>
                </a:solidFill>
                <a:latin typeface="Core Sans C 45 Regular" panose="020B0603030302020204"/>
              </a:rPr>
              <a:t>Comparer les approches, surmonter les obstacles en commun et affiner les actions</a:t>
            </a:r>
            <a:endParaRPr lang="fr-FR" sz="3200" i="1" dirty="0">
              <a:solidFill>
                <a:prstClr val="black"/>
              </a:solidFill>
              <a:latin typeface="Core Sans C 45 Regular" panose="020B0603030302020204"/>
            </a:endParaRPr>
          </a:p>
        </p:txBody>
      </p:sp>
      <p:pic>
        <p:nvPicPr>
          <p:cNvPr id="6" name="Image 5">
            <a:extLst>
              <a:ext uri="{FF2B5EF4-FFF2-40B4-BE49-F238E27FC236}">
                <a16:creationId xmlns:a16="http://schemas.microsoft.com/office/drawing/2014/main" id="{FB7CD9F0-B15C-4597-B028-3D5BEFEB19A7}"/>
              </a:ext>
            </a:extLst>
          </p:cNvPr>
          <p:cNvPicPr>
            <a:picLocks noChangeAspect="1"/>
          </p:cNvPicPr>
          <p:nvPr/>
        </p:nvPicPr>
        <p:blipFill>
          <a:blip r:embed="rId4"/>
          <a:stretch>
            <a:fillRect/>
          </a:stretch>
        </p:blipFill>
        <p:spPr>
          <a:xfrm>
            <a:off x="85696" y="6664834"/>
            <a:ext cx="1560785" cy="1342610"/>
          </a:xfrm>
          <a:prstGeom prst="rect">
            <a:avLst/>
          </a:prstGeom>
        </p:spPr>
      </p:pic>
      <p:sp>
        <p:nvSpPr>
          <p:cNvPr id="9" name="ZoneTexte 8">
            <a:extLst>
              <a:ext uri="{FF2B5EF4-FFF2-40B4-BE49-F238E27FC236}">
                <a16:creationId xmlns:a16="http://schemas.microsoft.com/office/drawing/2014/main" id="{6F132000-6D2E-4C60-B161-366BD02137E6}"/>
              </a:ext>
            </a:extLst>
          </p:cNvPr>
          <p:cNvSpPr txBox="1"/>
          <p:nvPr/>
        </p:nvSpPr>
        <p:spPr>
          <a:xfrm>
            <a:off x="1646481" y="6601138"/>
            <a:ext cx="6527526" cy="1508105"/>
          </a:xfrm>
          <a:prstGeom prst="rect">
            <a:avLst/>
          </a:prstGeom>
          <a:noFill/>
        </p:spPr>
        <p:txBody>
          <a:bodyPr wrap="square" rtlCol="0">
            <a:spAutoFit/>
          </a:bodyPr>
          <a:lstStyle/>
          <a:p>
            <a:pPr defTabSz="914378"/>
            <a:r>
              <a:rPr lang="fr-FR" sz="3200" b="1" dirty="0">
                <a:solidFill>
                  <a:prstClr val="black"/>
                </a:solidFill>
                <a:latin typeface="Core Sans C 45 Regular" panose="020B0603030302020204"/>
              </a:rPr>
              <a:t>Mise en œuvre partagée d’actions urbaines intégrées et participatives </a:t>
            </a:r>
            <a:r>
              <a:rPr lang="fr-FR" sz="2800" i="1" dirty="0">
                <a:solidFill>
                  <a:prstClr val="black"/>
                </a:solidFill>
                <a:latin typeface="Core Sans C 45 Regular" panose="020B0603030302020204"/>
              </a:rPr>
              <a:t>avec votre groupe local URBACT</a:t>
            </a:r>
            <a:endParaRPr lang="fr-FR" sz="3200" i="1" dirty="0">
              <a:solidFill>
                <a:prstClr val="black"/>
              </a:solidFill>
              <a:latin typeface="Core Sans C 45 Regular" panose="020B0603030302020204"/>
            </a:endParaRPr>
          </a:p>
        </p:txBody>
      </p:sp>
      <p:pic>
        <p:nvPicPr>
          <p:cNvPr id="10" name="Image 9">
            <a:extLst>
              <a:ext uri="{FF2B5EF4-FFF2-40B4-BE49-F238E27FC236}">
                <a16:creationId xmlns:a16="http://schemas.microsoft.com/office/drawing/2014/main" id="{D597B562-41F6-45D4-83BA-58BAFC35DBD4}"/>
              </a:ext>
            </a:extLst>
          </p:cNvPr>
          <p:cNvPicPr>
            <a:picLocks noChangeAspect="1"/>
          </p:cNvPicPr>
          <p:nvPr/>
        </p:nvPicPr>
        <p:blipFill>
          <a:blip r:embed="rId5"/>
          <a:stretch>
            <a:fillRect/>
          </a:stretch>
        </p:blipFill>
        <p:spPr>
          <a:xfrm>
            <a:off x="213243" y="8361917"/>
            <a:ext cx="1433238" cy="1450716"/>
          </a:xfrm>
          <a:prstGeom prst="rect">
            <a:avLst/>
          </a:prstGeom>
        </p:spPr>
      </p:pic>
      <p:pic>
        <p:nvPicPr>
          <p:cNvPr id="11" name="Image 10">
            <a:extLst>
              <a:ext uri="{FF2B5EF4-FFF2-40B4-BE49-F238E27FC236}">
                <a16:creationId xmlns:a16="http://schemas.microsoft.com/office/drawing/2014/main" id="{EFDCDF20-19D7-4E53-B34C-CD15B5E4F11C}"/>
              </a:ext>
            </a:extLst>
          </p:cNvPr>
          <p:cNvPicPr>
            <a:picLocks noChangeAspect="1"/>
          </p:cNvPicPr>
          <p:nvPr/>
        </p:nvPicPr>
        <p:blipFill>
          <a:blip r:embed="rId6"/>
          <a:stretch>
            <a:fillRect/>
          </a:stretch>
        </p:blipFill>
        <p:spPr>
          <a:xfrm>
            <a:off x="9691897" y="2578051"/>
            <a:ext cx="1309460" cy="1410188"/>
          </a:xfrm>
          <a:prstGeom prst="rect">
            <a:avLst/>
          </a:prstGeom>
        </p:spPr>
      </p:pic>
      <p:pic>
        <p:nvPicPr>
          <p:cNvPr id="12" name="Image 11">
            <a:extLst>
              <a:ext uri="{FF2B5EF4-FFF2-40B4-BE49-F238E27FC236}">
                <a16:creationId xmlns:a16="http://schemas.microsoft.com/office/drawing/2014/main" id="{F37B508A-F789-4028-876B-12CB79874C78}"/>
              </a:ext>
            </a:extLst>
          </p:cNvPr>
          <p:cNvPicPr>
            <a:picLocks noChangeAspect="1"/>
          </p:cNvPicPr>
          <p:nvPr/>
        </p:nvPicPr>
        <p:blipFill rotWithShape="1">
          <a:blip r:embed="rId7"/>
          <a:srcRect r="21591"/>
          <a:stretch/>
        </p:blipFill>
        <p:spPr>
          <a:xfrm>
            <a:off x="9781662" y="5100803"/>
            <a:ext cx="1259358" cy="1450716"/>
          </a:xfrm>
          <a:prstGeom prst="rect">
            <a:avLst/>
          </a:prstGeom>
        </p:spPr>
      </p:pic>
      <p:sp>
        <p:nvSpPr>
          <p:cNvPr id="13" name="ZoneTexte 12">
            <a:extLst>
              <a:ext uri="{FF2B5EF4-FFF2-40B4-BE49-F238E27FC236}">
                <a16:creationId xmlns:a16="http://schemas.microsoft.com/office/drawing/2014/main" id="{42C98721-82E9-4813-946B-49CE3FCF90F8}"/>
              </a:ext>
            </a:extLst>
          </p:cNvPr>
          <p:cNvSpPr txBox="1"/>
          <p:nvPr/>
        </p:nvSpPr>
        <p:spPr>
          <a:xfrm>
            <a:off x="11377716" y="2491837"/>
            <a:ext cx="6527526" cy="1938992"/>
          </a:xfrm>
          <a:prstGeom prst="rect">
            <a:avLst/>
          </a:prstGeom>
          <a:noFill/>
        </p:spPr>
        <p:txBody>
          <a:bodyPr wrap="square" rtlCol="0">
            <a:spAutoFit/>
          </a:bodyPr>
          <a:lstStyle/>
          <a:p>
            <a:pPr defTabSz="914378"/>
            <a:r>
              <a:rPr lang="fr-FR" sz="3200" b="1" dirty="0">
                <a:solidFill>
                  <a:prstClr val="black"/>
                </a:solidFill>
                <a:latin typeface="Core Sans C 45 Regular" panose="020B0603030302020204"/>
              </a:rPr>
              <a:t>Renforcer vos compétences et celles de votre collectivité</a:t>
            </a:r>
            <a:r>
              <a:rPr lang="fr-FR" sz="3200" b="1" i="1" dirty="0">
                <a:solidFill>
                  <a:prstClr val="black"/>
                </a:solidFill>
                <a:latin typeface="Core Sans C 45 Regular" panose="020B0603030302020204"/>
              </a:rPr>
              <a:t> </a:t>
            </a:r>
          </a:p>
          <a:p>
            <a:pPr defTabSz="914378"/>
            <a:r>
              <a:rPr lang="fr-FR" sz="2800" i="1" dirty="0">
                <a:solidFill>
                  <a:prstClr val="black"/>
                </a:solidFill>
                <a:latin typeface="Core Sans C 45 Regular" panose="020B0603030302020204"/>
              </a:rPr>
              <a:t>Acquisition d’une méthode, accompagnement d’experts sur la durée</a:t>
            </a:r>
            <a:endParaRPr lang="fr-FR" sz="3200" i="1" dirty="0">
              <a:solidFill>
                <a:prstClr val="black"/>
              </a:solidFill>
              <a:latin typeface="Core Sans C 45 Regular" panose="020B0603030302020204"/>
            </a:endParaRPr>
          </a:p>
        </p:txBody>
      </p:sp>
      <p:sp>
        <p:nvSpPr>
          <p:cNvPr id="14" name="ZoneTexte 13">
            <a:extLst>
              <a:ext uri="{FF2B5EF4-FFF2-40B4-BE49-F238E27FC236}">
                <a16:creationId xmlns:a16="http://schemas.microsoft.com/office/drawing/2014/main" id="{FF69E3CD-FFCF-4F8D-8180-AC6F35C0DE12}"/>
              </a:ext>
            </a:extLst>
          </p:cNvPr>
          <p:cNvSpPr txBox="1"/>
          <p:nvPr/>
        </p:nvSpPr>
        <p:spPr>
          <a:xfrm>
            <a:off x="11512720" y="5111025"/>
            <a:ext cx="6527526" cy="1938992"/>
          </a:xfrm>
          <a:prstGeom prst="rect">
            <a:avLst/>
          </a:prstGeom>
          <a:noFill/>
        </p:spPr>
        <p:txBody>
          <a:bodyPr wrap="square" rtlCol="0">
            <a:spAutoFit/>
          </a:bodyPr>
          <a:lstStyle/>
          <a:p>
            <a:pPr defTabSz="914378"/>
            <a:r>
              <a:rPr lang="fr-FR" sz="3200" b="1" dirty="0">
                <a:solidFill>
                  <a:prstClr val="black"/>
                </a:solidFill>
                <a:latin typeface="Core Sans C 45 Regular" panose="020B0603030302020204"/>
              </a:rPr>
              <a:t>Intégrer une communauté de travail européenne</a:t>
            </a:r>
          </a:p>
          <a:p>
            <a:pPr defTabSz="914378"/>
            <a:r>
              <a:rPr lang="fr-FR" sz="2800" i="1" dirty="0">
                <a:solidFill>
                  <a:prstClr val="black"/>
                </a:solidFill>
                <a:latin typeface="Core Sans C 45 Regular" panose="020B0603030302020204"/>
              </a:rPr>
              <a:t>Porte d’entrée pour de futures collaborations</a:t>
            </a:r>
          </a:p>
        </p:txBody>
      </p:sp>
      <p:sp>
        <p:nvSpPr>
          <p:cNvPr id="15" name="ZoneTexte 14">
            <a:extLst>
              <a:ext uri="{FF2B5EF4-FFF2-40B4-BE49-F238E27FC236}">
                <a16:creationId xmlns:a16="http://schemas.microsoft.com/office/drawing/2014/main" id="{2D60FDAF-B24F-4E29-A948-E50B4FC9317A}"/>
              </a:ext>
            </a:extLst>
          </p:cNvPr>
          <p:cNvSpPr txBox="1"/>
          <p:nvPr/>
        </p:nvSpPr>
        <p:spPr>
          <a:xfrm>
            <a:off x="11512720" y="7795163"/>
            <a:ext cx="6527526" cy="1015663"/>
          </a:xfrm>
          <a:prstGeom prst="rect">
            <a:avLst/>
          </a:prstGeom>
          <a:noFill/>
        </p:spPr>
        <p:txBody>
          <a:bodyPr wrap="square" rtlCol="0">
            <a:spAutoFit/>
          </a:bodyPr>
          <a:lstStyle/>
          <a:p>
            <a:pPr defTabSz="914378"/>
            <a:r>
              <a:rPr lang="fr-FR" sz="3200" b="1" dirty="0">
                <a:solidFill>
                  <a:prstClr val="black"/>
                </a:solidFill>
                <a:latin typeface="Core Sans C 45 Regular" panose="020B0603030302020204"/>
              </a:rPr>
              <a:t>Visibilité en Europe et en France </a:t>
            </a:r>
          </a:p>
          <a:p>
            <a:pPr defTabSz="914378"/>
            <a:r>
              <a:rPr lang="fr-FR" sz="2800" i="1" dirty="0">
                <a:solidFill>
                  <a:prstClr val="black"/>
                </a:solidFill>
                <a:latin typeface="Core Sans C 45 Regular" panose="020B0603030302020204"/>
              </a:rPr>
              <a:t>au niveau national et local</a:t>
            </a:r>
            <a:endParaRPr lang="fr-FR" sz="3200" i="1" dirty="0">
              <a:solidFill>
                <a:prstClr val="black"/>
              </a:solidFill>
              <a:latin typeface="Core Sans C 45 Regular" panose="020B0603030302020204"/>
            </a:endParaRPr>
          </a:p>
        </p:txBody>
      </p:sp>
      <p:sp>
        <p:nvSpPr>
          <p:cNvPr id="16" name="ZoneTexte 15">
            <a:extLst>
              <a:ext uri="{FF2B5EF4-FFF2-40B4-BE49-F238E27FC236}">
                <a16:creationId xmlns:a16="http://schemas.microsoft.com/office/drawing/2014/main" id="{59772F25-B1E0-4F16-8D36-6FB9CEE8A2D0}"/>
              </a:ext>
            </a:extLst>
          </p:cNvPr>
          <p:cNvSpPr txBox="1"/>
          <p:nvPr/>
        </p:nvSpPr>
        <p:spPr>
          <a:xfrm>
            <a:off x="1646481" y="2205655"/>
            <a:ext cx="7669058" cy="2000548"/>
          </a:xfrm>
          <a:prstGeom prst="rect">
            <a:avLst/>
          </a:prstGeom>
          <a:noFill/>
        </p:spPr>
        <p:txBody>
          <a:bodyPr wrap="square" rtlCol="0">
            <a:spAutoFit/>
          </a:bodyPr>
          <a:lstStyle/>
          <a:p>
            <a:pPr defTabSz="914378"/>
            <a:r>
              <a:rPr lang="fr-FR" sz="3200" b="1" dirty="0">
                <a:solidFill>
                  <a:prstClr val="black"/>
                </a:solidFill>
                <a:latin typeface="Core Sans C 45 Regular" panose="020B0603030302020204"/>
              </a:rPr>
              <a:t>Mettre en œuvre des solutions urbaines concrètes en s’appuyant sur une stratégie existante </a:t>
            </a:r>
          </a:p>
          <a:p>
            <a:pPr defTabSz="914378"/>
            <a:r>
              <a:rPr lang="fr-FR" sz="2800" i="1" dirty="0">
                <a:solidFill>
                  <a:prstClr val="black"/>
                </a:solidFill>
                <a:latin typeface="Core Sans C 45 Regular" panose="020B0603030302020204"/>
              </a:rPr>
              <a:t>Renforcer la cohérence politique de la stratégie</a:t>
            </a:r>
          </a:p>
        </p:txBody>
      </p:sp>
      <p:sp>
        <p:nvSpPr>
          <p:cNvPr id="17" name="ZoneTexte 16">
            <a:extLst>
              <a:ext uri="{FF2B5EF4-FFF2-40B4-BE49-F238E27FC236}">
                <a16:creationId xmlns:a16="http://schemas.microsoft.com/office/drawing/2014/main" id="{FFB21BCC-95AD-4C22-A3FF-1E584C39B9B1}"/>
              </a:ext>
            </a:extLst>
          </p:cNvPr>
          <p:cNvSpPr txBox="1"/>
          <p:nvPr/>
        </p:nvSpPr>
        <p:spPr>
          <a:xfrm>
            <a:off x="1625212" y="8447161"/>
            <a:ext cx="8049218" cy="1446550"/>
          </a:xfrm>
          <a:prstGeom prst="rect">
            <a:avLst/>
          </a:prstGeom>
          <a:noFill/>
        </p:spPr>
        <p:txBody>
          <a:bodyPr wrap="square" rtlCol="0">
            <a:spAutoFit/>
          </a:bodyPr>
          <a:lstStyle/>
          <a:p>
            <a:pPr defTabSz="914378"/>
            <a:r>
              <a:rPr lang="fr-FR" sz="3200" b="1" dirty="0">
                <a:solidFill>
                  <a:prstClr val="black"/>
                </a:solidFill>
                <a:latin typeface="Core Sans C 45 Regular" panose="020B0603030302020204"/>
              </a:rPr>
              <a:t>Avoir du temps et de l’argent pour TESTER </a:t>
            </a:r>
            <a:endParaRPr lang="fr-FR" sz="2800" dirty="0">
              <a:solidFill>
                <a:prstClr val="black"/>
              </a:solidFill>
              <a:latin typeface="Core Sans C 45 Regular" panose="020B0603030302020204"/>
            </a:endParaRPr>
          </a:p>
          <a:p>
            <a:pPr defTabSz="914378"/>
            <a:r>
              <a:rPr lang="fr-FR" sz="2800" i="1" dirty="0">
                <a:solidFill>
                  <a:prstClr val="black"/>
                </a:solidFill>
                <a:latin typeface="Core Sans C 45 Regular" panose="020B0603030302020204"/>
              </a:rPr>
              <a:t>Observer, adapter, expérimenter des actions concrètes répondant à des défis locaux identifiés</a:t>
            </a:r>
            <a:endParaRPr lang="fr-FR" sz="3200" i="1" dirty="0">
              <a:solidFill>
                <a:prstClr val="black"/>
              </a:solidFill>
              <a:latin typeface="Core Sans C 45 Regular" panose="020B0603030302020204"/>
            </a:endParaRPr>
          </a:p>
        </p:txBody>
      </p:sp>
      <p:pic>
        <p:nvPicPr>
          <p:cNvPr id="3" name="Image 2">
            <a:extLst>
              <a:ext uri="{FF2B5EF4-FFF2-40B4-BE49-F238E27FC236}">
                <a16:creationId xmlns:a16="http://schemas.microsoft.com/office/drawing/2014/main" id="{5C1690CC-DB04-4B3A-9013-6773C559DAEC}"/>
              </a:ext>
            </a:extLst>
          </p:cNvPr>
          <p:cNvPicPr>
            <a:picLocks noChangeAspect="1"/>
          </p:cNvPicPr>
          <p:nvPr/>
        </p:nvPicPr>
        <p:blipFill>
          <a:blip r:embed="rId8"/>
          <a:stretch>
            <a:fillRect/>
          </a:stretch>
        </p:blipFill>
        <p:spPr>
          <a:xfrm>
            <a:off x="9798389" y="7552334"/>
            <a:ext cx="1436826" cy="1525833"/>
          </a:xfrm>
          <a:prstGeom prst="rect">
            <a:avLst/>
          </a:prstGeom>
        </p:spPr>
      </p:pic>
    </p:spTree>
    <p:extLst>
      <p:ext uri="{BB962C8B-B14F-4D97-AF65-F5344CB8AC3E}">
        <p14:creationId xmlns:p14="http://schemas.microsoft.com/office/powerpoint/2010/main" val="318708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anim calcmode="lin" valueType="num">
                                      <p:cBhvr>
                                        <p:cTn id="35" dur="1000" fill="hold"/>
                                        <p:tgtEl>
                                          <p:spTgt spid="10"/>
                                        </p:tgtEl>
                                        <p:attrNameLst>
                                          <p:attrName>ppt_x</p:attrName>
                                        </p:attrNameLst>
                                      </p:cBhvr>
                                      <p:tavLst>
                                        <p:tav tm="0">
                                          <p:val>
                                            <p:strVal val="#ppt_x"/>
                                          </p:val>
                                        </p:tav>
                                        <p:tav tm="100000">
                                          <p:val>
                                            <p:strVal val="#ppt_x"/>
                                          </p:val>
                                        </p:tav>
                                      </p:tavLst>
                                    </p:anim>
                                    <p:anim calcmode="lin" valueType="num">
                                      <p:cBhvr>
                                        <p:cTn id="36" dur="1000" fill="hold"/>
                                        <p:tgtEl>
                                          <p:spTgt spid="10"/>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fade">
                                      <p:cBhvr>
                                        <p:cTn id="69" dur="1000"/>
                                        <p:tgtEl>
                                          <p:spTgt spid="17"/>
                                        </p:tgtEl>
                                      </p:cBhvr>
                                    </p:animEffect>
                                    <p:anim calcmode="lin" valueType="num">
                                      <p:cBhvr>
                                        <p:cTn id="70" dur="1000" fill="hold"/>
                                        <p:tgtEl>
                                          <p:spTgt spid="17"/>
                                        </p:tgtEl>
                                        <p:attrNameLst>
                                          <p:attrName>ppt_x</p:attrName>
                                        </p:attrNameLst>
                                      </p:cBhvr>
                                      <p:tavLst>
                                        <p:tav tm="0">
                                          <p:val>
                                            <p:strVal val="#ppt_x"/>
                                          </p:val>
                                        </p:tav>
                                        <p:tav tm="100000">
                                          <p:val>
                                            <p:strVal val="#ppt_x"/>
                                          </p:val>
                                        </p:tav>
                                      </p:tavLst>
                                    </p:anim>
                                    <p:anim calcmode="lin" valueType="num">
                                      <p:cBhvr>
                                        <p:cTn id="7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3" grpId="0"/>
      <p:bldP spid="14" grpId="0"/>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9EC65-C5A8-4835-8574-C0F5D119E497}"/>
              </a:ext>
            </a:extLst>
          </p:cNvPr>
          <p:cNvSpPr>
            <a:spLocks noGrp="1"/>
          </p:cNvSpPr>
          <p:nvPr>
            <p:ph type="title"/>
          </p:nvPr>
        </p:nvSpPr>
        <p:spPr>
          <a:xfrm>
            <a:off x="1673429" y="2623226"/>
            <a:ext cx="14941142" cy="3680771"/>
          </a:xfrm>
        </p:spPr>
        <p:txBody>
          <a:bodyPr anchor="ctr"/>
          <a:lstStyle/>
          <a:p>
            <a:pPr algn="ctr"/>
            <a:r>
              <a:rPr lang="en-GB" sz="8000" dirty="0"/>
              <a:t>Retours </a:t>
            </a:r>
            <a:r>
              <a:rPr lang="en-GB" sz="8000" dirty="0" err="1"/>
              <a:t>d’expériences</a:t>
            </a:r>
            <a:r>
              <a:rPr lang="en-GB" sz="8000" dirty="0"/>
              <a:t> </a:t>
            </a:r>
            <a:br>
              <a:rPr lang="en-GB" sz="8000" dirty="0"/>
            </a:br>
            <a:br>
              <a:rPr lang="en-GB" dirty="0"/>
            </a:br>
            <a:r>
              <a:rPr lang="en-GB" i="1" dirty="0">
                <a:solidFill>
                  <a:srgbClr val="C70075"/>
                </a:solidFill>
              </a:rPr>
              <a:t>Bram, </a:t>
            </a:r>
            <a:r>
              <a:rPr lang="en-GB" i="1" dirty="0" err="1">
                <a:solidFill>
                  <a:srgbClr val="C70075"/>
                </a:solidFill>
              </a:rPr>
              <a:t>Agen</a:t>
            </a:r>
            <a:r>
              <a:rPr lang="en-GB" i="1" dirty="0">
                <a:solidFill>
                  <a:srgbClr val="C70075"/>
                </a:solidFill>
              </a:rPr>
              <a:t>, Lyon</a:t>
            </a:r>
          </a:p>
        </p:txBody>
      </p:sp>
    </p:spTree>
    <p:extLst>
      <p:ext uri="{BB962C8B-B14F-4D97-AF65-F5344CB8AC3E}">
        <p14:creationId xmlns:p14="http://schemas.microsoft.com/office/powerpoint/2010/main" val="28530435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DA7AAA-F7D2-4FBD-9492-A1F5CD6D54A3}"/>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Core Sans C 45 Regular" panose="020B0603030302020204"/>
            </a:endParaRPr>
          </a:p>
        </p:txBody>
      </p:sp>
      <p:sp>
        <p:nvSpPr>
          <p:cNvPr id="2" name="Titre 1">
            <a:extLst>
              <a:ext uri="{FF2B5EF4-FFF2-40B4-BE49-F238E27FC236}">
                <a16:creationId xmlns:a16="http://schemas.microsoft.com/office/drawing/2014/main" id="{0E20093B-246D-404B-BABA-AD0E97991A2D}"/>
              </a:ext>
            </a:extLst>
          </p:cNvPr>
          <p:cNvSpPr>
            <a:spLocks noGrp="1"/>
          </p:cNvSpPr>
          <p:nvPr>
            <p:ph type="title"/>
          </p:nvPr>
        </p:nvSpPr>
        <p:spPr/>
        <p:txBody>
          <a:bodyPr/>
          <a:lstStyle/>
          <a:p>
            <a:r>
              <a:rPr lang="fr-FR" dirty="0">
                <a:solidFill>
                  <a:schemeClr val="tx1"/>
                </a:solidFill>
              </a:rPr>
              <a:t>Les intervenants d’aujourd’hui</a:t>
            </a:r>
          </a:p>
        </p:txBody>
      </p:sp>
      <p:sp>
        <p:nvSpPr>
          <p:cNvPr id="4" name="Sous-titre 2">
            <a:extLst>
              <a:ext uri="{FF2B5EF4-FFF2-40B4-BE49-F238E27FC236}">
                <a16:creationId xmlns:a16="http://schemas.microsoft.com/office/drawing/2014/main" id="{B60301ED-F09B-460A-BAE2-114C300258FF}"/>
              </a:ext>
            </a:extLst>
          </p:cNvPr>
          <p:cNvSpPr txBox="1">
            <a:spLocks/>
          </p:cNvSpPr>
          <p:nvPr/>
        </p:nvSpPr>
        <p:spPr>
          <a:xfrm>
            <a:off x="2743200" y="2297434"/>
            <a:ext cx="10944728" cy="1743440"/>
          </a:xfrm>
        </p:spPr>
        <p:txBody>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sz="3200" dirty="0">
                <a:latin typeface="Core Sans C 45 Regular" panose="020B0603030302020204"/>
                <a:ea typeface="Tahoma" panose="020B0604030504040204" pitchFamily="34" charset="0"/>
                <a:cs typeface="Tahoma" panose="020B0604030504040204" pitchFamily="34" charset="0"/>
              </a:rPr>
              <a:t>Lauryn PIGNARRE </a:t>
            </a:r>
            <a:r>
              <a:rPr lang="fr-FR" sz="2800" dirty="0">
                <a:latin typeface="Core Sans C 45 Regular" panose="020B0603030302020204"/>
                <a:ea typeface="Tahoma" panose="020B0604030504040204" pitchFamily="34" charset="0"/>
                <a:cs typeface="Tahoma" panose="020B0604030504040204" pitchFamily="34" charset="0"/>
              </a:rPr>
              <a:t>- </a:t>
            </a:r>
            <a:r>
              <a:rPr lang="fr-FR" sz="2800" b="0" dirty="0">
                <a:latin typeface="Core Sans C 45 Regular" panose="020B0603030302020204"/>
                <a:ea typeface="Tahoma" panose="020B0604030504040204" pitchFamily="34" charset="0"/>
                <a:cs typeface="Tahoma" panose="020B0604030504040204" pitchFamily="34" charset="0"/>
              </a:rPr>
              <a:t>Point de contact national France &amp; Luxembourg d’URBACT et de l’Initiative urbaine européenne à l’Agence nationale de la cohésion des territoires (ANCT) - </a:t>
            </a:r>
            <a:r>
              <a:rPr lang="fr-FR" sz="2800" b="0" dirty="0">
                <a:latin typeface="Core Sans C 45 Regular" panose="020B0603030302020204"/>
                <a:ea typeface="Tahoma" panose="020B0604030504040204" pitchFamily="34" charset="0"/>
                <a:cs typeface="Tahoma" panose="020B0604030504040204" pitchFamily="34" charset="0"/>
                <a:hlinkClick r:id="rId3"/>
              </a:rPr>
              <a:t>lauryn.pignarre@anct.gouv.fr</a:t>
            </a:r>
            <a:r>
              <a:rPr lang="fr-FR" sz="2800" b="0" dirty="0">
                <a:latin typeface="Core Sans C 45 Regular" panose="020B0603030302020204"/>
                <a:ea typeface="Tahoma" panose="020B0604030504040204" pitchFamily="34" charset="0"/>
                <a:cs typeface="Tahoma" panose="020B0604030504040204" pitchFamily="34" charset="0"/>
              </a:rPr>
              <a:t> </a:t>
            </a:r>
            <a:endParaRPr lang="fr-FR" sz="6000" b="0" dirty="0">
              <a:latin typeface="Core Sans C 45 Regular" panose="020B0603030302020204"/>
              <a:ea typeface="Tahoma" panose="020B0604030504040204" pitchFamily="34" charset="0"/>
              <a:cs typeface="Tahoma" panose="020B0604030504040204" pitchFamily="34" charset="0"/>
            </a:endParaRPr>
          </a:p>
        </p:txBody>
      </p:sp>
      <p:pic>
        <p:nvPicPr>
          <p:cNvPr id="7" name="Image 6">
            <a:extLst>
              <a:ext uri="{FF2B5EF4-FFF2-40B4-BE49-F238E27FC236}">
                <a16:creationId xmlns:a16="http://schemas.microsoft.com/office/drawing/2014/main" id="{1ECCAF3D-5DF3-4ADF-BE98-CDDD869352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75723" y="2239387"/>
            <a:ext cx="4138154" cy="1302946"/>
          </a:xfrm>
          <a:prstGeom prst="rect">
            <a:avLst/>
          </a:prstGeom>
        </p:spPr>
      </p:pic>
      <p:pic>
        <p:nvPicPr>
          <p:cNvPr id="8" name="Picture 2" descr="Lauryn Pignarre - Point de contact national de programmes européens (URBACT  et Initiative urbaine européenne) - ANCTerritoires | LinkedIn">
            <a:extLst>
              <a:ext uri="{FF2B5EF4-FFF2-40B4-BE49-F238E27FC236}">
                <a16:creationId xmlns:a16="http://schemas.microsoft.com/office/drawing/2014/main" id="{FFABC88E-6EC7-4789-8873-7BB24348C08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662" y="2021006"/>
            <a:ext cx="1667604" cy="1667604"/>
          </a:xfrm>
          <a:prstGeom prst="ellipse">
            <a:avLst/>
          </a:prstGeom>
          <a:noFill/>
          <a:extLst>
            <a:ext uri="{909E8E84-426E-40DD-AFC4-6F175D3DCCD1}">
              <a14:hiddenFill xmlns:a14="http://schemas.microsoft.com/office/drawing/2010/main">
                <a:solidFill>
                  <a:srgbClr val="FFFFFF"/>
                </a:solidFill>
              </a14:hiddenFill>
            </a:ext>
          </a:extLst>
        </p:spPr>
      </p:pic>
      <p:sp>
        <p:nvSpPr>
          <p:cNvPr id="9" name="Sous-titre 2">
            <a:extLst>
              <a:ext uri="{FF2B5EF4-FFF2-40B4-BE49-F238E27FC236}">
                <a16:creationId xmlns:a16="http://schemas.microsoft.com/office/drawing/2014/main" id="{C2F1C535-26F3-4AD2-8D3B-B1178C984227}"/>
              </a:ext>
            </a:extLst>
          </p:cNvPr>
          <p:cNvSpPr txBox="1">
            <a:spLocks/>
          </p:cNvSpPr>
          <p:nvPr/>
        </p:nvSpPr>
        <p:spPr>
          <a:xfrm>
            <a:off x="1933298" y="4647860"/>
            <a:ext cx="10944728" cy="762000"/>
          </a:xfrm>
        </p:spPr>
        <p:txBody>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ctr"/>
            <a:r>
              <a:rPr lang="fr-FR" sz="3200" dirty="0">
                <a:latin typeface="Core Sans C 45 Regular" panose="020B0603030302020204"/>
                <a:ea typeface="Tahoma" panose="020B0604030504040204" pitchFamily="34" charset="0"/>
                <a:cs typeface="Tahoma" panose="020B0604030504040204" pitchFamily="34" charset="0"/>
              </a:rPr>
              <a:t>Naïma JOMNI </a:t>
            </a:r>
            <a:r>
              <a:rPr lang="fr-FR" sz="2800" dirty="0">
                <a:latin typeface="Core Sans C 45 Regular" panose="020B0603030302020204"/>
                <a:ea typeface="Tahoma" panose="020B0604030504040204" pitchFamily="34" charset="0"/>
                <a:cs typeface="Tahoma" panose="020B0604030504040204" pitchFamily="34" charset="0"/>
              </a:rPr>
              <a:t>– </a:t>
            </a:r>
            <a:r>
              <a:rPr lang="fr-FR" sz="2800" b="0" i="1" dirty="0">
                <a:latin typeface="Core Sans C 45 Regular" panose="020B0603030302020204"/>
                <a:ea typeface="Tahoma" panose="020B0604030504040204" pitchFamily="34" charset="0"/>
                <a:cs typeface="Tahoma" panose="020B0604030504040204" pitchFamily="34" charset="0"/>
              </a:rPr>
              <a:t>Partnership </a:t>
            </a:r>
            <a:r>
              <a:rPr lang="fr-FR" sz="2800" b="0" i="1" dirty="0" err="1">
                <a:latin typeface="Core Sans C 45 Regular" panose="020B0603030302020204"/>
                <a:ea typeface="Tahoma" panose="020B0604030504040204" pitchFamily="34" charset="0"/>
                <a:cs typeface="Tahoma" panose="020B0604030504040204" pitchFamily="34" charset="0"/>
              </a:rPr>
              <a:t>Officer</a:t>
            </a:r>
            <a:r>
              <a:rPr lang="fr-FR" sz="2800" b="0" i="1" dirty="0">
                <a:latin typeface="Core Sans C 45 Regular" panose="020B0603030302020204"/>
                <a:ea typeface="Tahoma" panose="020B0604030504040204" pitchFamily="34" charset="0"/>
                <a:cs typeface="Tahoma" panose="020B0604030504040204" pitchFamily="34" charset="0"/>
              </a:rPr>
              <a:t> </a:t>
            </a:r>
            <a:r>
              <a:rPr lang="fr-FR" sz="2800" b="0" dirty="0">
                <a:latin typeface="Core Sans C 45 Regular" panose="020B0603030302020204"/>
                <a:ea typeface="Tahoma" panose="020B0604030504040204" pitchFamily="34" charset="0"/>
                <a:cs typeface="Tahoma" panose="020B0604030504040204" pitchFamily="34" charset="0"/>
              </a:rPr>
              <a:t>au Secrétariat URBACT</a:t>
            </a:r>
            <a:endParaRPr lang="fr-FR" sz="6000" b="0" dirty="0">
              <a:latin typeface="Core Sans C 45 Regular" panose="020B0603030302020204"/>
              <a:ea typeface="Tahoma" panose="020B0604030504040204" pitchFamily="34" charset="0"/>
              <a:cs typeface="Tahoma" panose="020B0604030504040204" pitchFamily="34" charset="0"/>
            </a:endParaRPr>
          </a:p>
        </p:txBody>
      </p:sp>
      <p:sp>
        <p:nvSpPr>
          <p:cNvPr id="11" name="Sous-titre 2">
            <a:extLst>
              <a:ext uri="{FF2B5EF4-FFF2-40B4-BE49-F238E27FC236}">
                <a16:creationId xmlns:a16="http://schemas.microsoft.com/office/drawing/2014/main" id="{E3CACB77-1B87-4DF8-9B81-037D1476F587}"/>
              </a:ext>
            </a:extLst>
          </p:cNvPr>
          <p:cNvSpPr txBox="1">
            <a:spLocks/>
          </p:cNvSpPr>
          <p:nvPr/>
        </p:nvSpPr>
        <p:spPr>
          <a:xfrm>
            <a:off x="4648200" y="6579658"/>
            <a:ext cx="9220200" cy="762000"/>
          </a:xfrm>
        </p:spPr>
        <p:txBody>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fr-FR" sz="3200" dirty="0">
                <a:latin typeface="Core Sans C 45 Regular" panose="020B0603030302020204"/>
                <a:ea typeface="Tahoma" panose="020B0604030504040204" pitchFamily="34" charset="0"/>
                <a:cs typeface="Tahoma" panose="020B0604030504040204" pitchFamily="34" charset="0"/>
              </a:rPr>
              <a:t>Marlène DUSSAUGE </a:t>
            </a:r>
            <a:r>
              <a:rPr lang="fr-FR" sz="2800" dirty="0">
                <a:latin typeface="Core Sans C 45 Regular" panose="020B0603030302020204"/>
                <a:ea typeface="Tahoma" panose="020B0604030504040204" pitchFamily="34" charset="0"/>
                <a:cs typeface="Tahoma" panose="020B0604030504040204" pitchFamily="34" charset="0"/>
              </a:rPr>
              <a:t>– </a:t>
            </a:r>
            <a:r>
              <a:rPr lang="fr-FR" sz="2800" b="0" dirty="0">
                <a:latin typeface="Core Sans C 45 Regular" panose="020B0603030302020204"/>
                <a:ea typeface="Tahoma" panose="020B0604030504040204" pitchFamily="34" charset="0"/>
                <a:cs typeface="Tahoma" panose="020B0604030504040204" pitchFamily="34" charset="0"/>
              </a:rPr>
              <a:t>Coordinatrice projet européen à la Direction de la Santé – Ville de Lyon</a:t>
            </a:r>
            <a:endParaRPr lang="fr-FR" sz="6000" b="0" dirty="0">
              <a:latin typeface="Core Sans C 45 Regular" panose="020B0603030302020204"/>
              <a:ea typeface="Tahoma" panose="020B0604030504040204" pitchFamily="34" charset="0"/>
              <a:cs typeface="Tahoma" panose="020B0604030504040204" pitchFamily="34" charset="0"/>
            </a:endParaRPr>
          </a:p>
        </p:txBody>
      </p:sp>
      <p:pic>
        <p:nvPicPr>
          <p:cNvPr id="1026" name="Picture 2" descr="Logotipo De Davenport Lyon Chris Davenport The Franchise Consulting">
            <a:extLst>
              <a:ext uri="{FF2B5EF4-FFF2-40B4-BE49-F238E27FC236}">
                <a16:creationId xmlns:a16="http://schemas.microsoft.com/office/drawing/2014/main" id="{343CD43C-5715-4B92-80CF-9C92B39A55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083" y="6222325"/>
            <a:ext cx="2152650" cy="1195917"/>
          </a:xfrm>
          <a:prstGeom prst="rect">
            <a:avLst/>
          </a:prstGeom>
          <a:noFill/>
          <a:extLst>
            <a:ext uri="{909E8E84-426E-40DD-AFC4-6F175D3DCCD1}">
              <a14:hiddenFill xmlns:a14="http://schemas.microsoft.com/office/drawing/2010/main">
                <a:solidFill>
                  <a:srgbClr val="FFFFFF"/>
                </a:solidFill>
              </a14:hiddenFill>
            </a:ext>
          </a:extLst>
        </p:spPr>
      </p:pic>
      <p:sp>
        <p:nvSpPr>
          <p:cNvPr id="13" name="Sous-titre 2">
            <a:extLst>
              <a:ext uri="{FF2B5EF4-FFF2-40B4-BE49-F238E27FC236}">
                <a16:creationId xmlns:a16="http://schemas.microsoft.com/office/drawing/2014/main" id="{94E6D224-1B81-4279-9D85-ED3BC914D2B3}"/>
              </a:ext>
            </a:extLst>
          </p:cNvPr>
          <p:cNvSpPr txBox="1">
            <a:spLocks/>
          </p:cNvSpPr>
          <p:nvPr/>
        </p:nvSpPr>
        <p:spPr>
          <a:xfrm>
            <a:off x="4648200" y="7713449"/>
            <a:ext cx="9220200" cy="762000"/>
          </a:xfrm>
        </p:spPr>
        <p:txBody>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fr-FR" sz="3200" dirty="0">
                <a:latin typeface="Core Sans C 45 Regular" panose="020B0603030302020204"/>
                <a:ea typeface="Tahoma" panose="020B0604030504040204" pitchFamily="34" charset="0"/>
                <a:cs typeface="Tahoma" panose="020B0604030504040204" pitchFamily="34" charset="0"/>
              </a:rPr>
              <a:t>Nicolas CASTET </a:t>
            </a:r>
            <a:r>
              <a:rPr lang="fr-FR" sz="2800" dirty="0">
                <a:latin typeface="Core Sans C 45 Regular" panose="020B0603030302020204"/>
                <a:ea typeface="Tahoma" panose="020B0604030504040204" pitchFamily="34" charset="0"/>
                <a:cs typeface="Tahoma" panose="020B0604030504040204" pitchFamily="34" charset="0"/>
              </a:rPr>
              <a:t>– </a:t>
            </a:r>
            <a:r>
              <a:rPr lang="fr-FR" sz="2800" b="0" dirty="0">
                <a:latin typeface="Core Sans C 45 Regular" panose="020B0603030302020204"/>
                <a:ea typeface="Tahoma" panose="020B0604030504040204" pitchFamily="34" charset="0"/>
                <a:cs typeface="Tahoma" panose="020B0604030504040204" pitchFamily="34" charset="0"/>
              </a:rPr>
              <a:t>Chargé de mission Actions Extérieures – Ville d’Agen</a:t>
            </a:r>
            <a:endParaRPr lang="fr-FR" sz="6000" b="0" dirty="0">
              <a:latin typeface="Core Sans C 45 Regular" panose="020B0603030302020204"/>
              <a:ea typeface="Tahoma" panose="020B0604030504040204" pitchFamily="34" charset="0"/>
              <a:cs typeface="Tahoma" panose="020B0604030504040204" pitchFamily="34" charset="0"/>
            </a:endParaRPr>
          </a:p>
        </p:txBody>
      </p:sp>
      <p:sp>
        <p:nvSpPr>
          <p:cNvPr id="14" name="Sous-titre 2">
            <a:extLst>
              <a:ext uri="{FF2B5EF4-FFF2-40B4-BE49-F238E27FC236}">
                <a16:creationId xmlns:a16="http://schemas.microsoft.com/office/drawing/2014/main" id="{34538648-F094-4414-9ED2-DDDD88F9A7A8}"/>
              </a:ext>
            </a:extLst>
          </p:cNvPr>
          <p:cNvSpPr txBox="1">
            <a:spLocks/>
          </p:cNvSpPr>
          <p:nvPr/>
        </p:nvSpPr>
        <p:spPr>
          <a:xfrm>
            <a:off x="4836459" y="8844481"/>
            <a:ext cx="9220200" cy="762000"/>
          </a:xfrm>
        </p:spPr>
        <p:txBody>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algn="r"/>
            <a:r>
              <a:rPr lang="fr-FR" sz="3200" dirty="0">
                <a:latin typeface="Core Sans C 45 Regular" panose="020B0603030302020204"/>
                <a:ea typeface="Tahoma" panose="020B0604030504040204" pitchFamily="34" charset="0"/>
                <a:cs typeface="Tahoma" panose="020B0604030504040204" pitchFamily="34" charset="0"/>
              </a:rPr>
              <a:t>Eliott JACQUOT </a:t>
            </a:r>
            <a:r>
              <a:rPr lang="fr-FR" sz="2800" dirty="0">
                <a:latin typeface="Core Sans C 45 Regular" panose="020B0603030302020204"/>
                <a:ea typeface="Tahoma" panose="020B0604030504040204" pitchFamily="34" charset="0"/>
                <a:cs typeface="Tahoma" panose="020B0604030504040204" pitchFamily="34" charset="0"/>
              </a:rPr>
              <a:t>– </a:t>
            </a:r>
            <a:r>
              <a:rPr lang="fr-FR" sz="2800" b="0" dirty="0">
                <a:latin typeface="Core Sans C 45 Regular" panose="020B0603030302020204"/>
                <a:ea typeface="Tahoma" panose="020B0604030504040204" pitchFamily="34" charset="0"/>
                <a:cs typeface="Tahoma" panose="020B0604030504040204" pitchFamily="34" charset="0"/>
              </a:rPr>
              <a:t>Chargé de projet mobilité – Ville de Bram</a:t>
            </a:r>
            <a:endParaRPr lang="fr-FR" sz="6000" b="0" dirty="0">
              <a:latin typeface="Core Sans C 45 Regular" panose="020B0603030302020204"/>
              <a:ea typeface="Tahoma" panose="020B0604030504040204" pitchFamily="34" charset="0"/>
              <a:cs typeface="Tahoma" panose="020B0604030504040204" pitchFamily="34" charset="0"/>
            </a:endParaRPr>
          </a:p>
        </p:txBody>
      </p:sp>
      <p:pic>
        <p:nvPicPr>
          <p:cNvPr id="1030" name="Picture 6" descr="cropped-logo_nouveau_detoure.png">
            <a:extLst>
              <a:ext uri="{FF2B5EF4-FFF2-40B4-BE49-F238E27FC236}">
                <a16:creationId xmlns:a16="http://schemas.microsoft.com/office/drawing/2014/main" id="{C733F516-5D0D-43A7-B758-92422E7A44B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0066" y="8351304"/>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Ville d'Agen">
            <a:extLst>
              <a:ext uri="{FF2B5EF4-FFF2-40B4-BE49-F238E27FC236}">
                <a16:creationId xmlns:a16="http://schemas.microsoft.com/office/drawing/2014/main" id="{D51E43CD-6134-441E-960C-AF43299745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2775" y="7370549"/>
            <a:ext cx="1495425"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E9BACF48-2042-454A-A4C8-1F5B1E0F8E26}"/>
              </a:ext>
            </a:extLst>
          </p:cNvPr>
          <p:cNvPicPr>
            <a:picLocks noChangeAspect="1"/>
          </p:cNvPicPr>
          <p:nvPr/>
        </p:nvPicPr>
        <p:blipFill>
          <a:blip r:embed="rId9"/>
          <a:stretch>
            <a:fillRect/>
          </a:stretch>
        </p:blipFill>
        <p:spPr>
          <a:xfrm>
            <a:off x="504473" y="3988293"/>
            <a:ext cx="2003982" cy="1940219"/>
          </a:xfrm>
          <a:prstGeom prst="rect">
            <a:avLst/>
          </a:prstGeom>
        </p:spPr>
      </p:pic>
      <p:pic>
        <p:nvPicPr>
          <p:cNvPr id="5" name="Image 4">
            <a:extLst>
              <a:ext uri="{FF2B5EF4-FFF2-40B4-BE49-F238E27FC236}">
                <a16:creationId xmlns:a16="http://schemas.microsoft.com/office/drawing/2014/main" id="{71CACB2C-B99A-4C8F-94E5-E241B1F29F5D}"/>
              </a:ext>
            </a:extLst>
          </p:cNvPr>
          <p:cNvPicPr>
            <a:picLocks noChangeAspect="1"/>
          </p:cNvPicPr>
          <p:nvPr/>
        </p:nvPicPr>
        <p:blipFill>
          <a:blip r:embed="rId10"/>
          <a:stretch>
            <a:fillRect/>
          </a:stretch>
        </p:blipFill>
        <p:spPr>
          <a:xfrm>
            <a:off x="14032078" y="6121170"/>
            <a:ext cx="1705789" cy="1658186"/>
          </a:xfrm>
          <a:prstGeom prst="rect">
            <a:avLst/>
          </a:prstGeom>
        </p:spPr>
      </p:pic>
      <p:pic>
        <p:nvPicPr>
          <p:cNvPr id="6" name="Image 5">
            <a:extLst>
              <a:ext uri="{FF2B5EF4-FFF2-40B4-BE49-F238E27FC236}">
                <a16:creationId xmlns:a16="http://schemas.microsoft.com/office/drawing/2014/main" id="{C03B9B3E-C80E-42C8-AA5F-57521E0DFAA0}"/>
              </a:ext>
            </a:extLst>
          </p:cNvPr>
          <p:cNvPicPr>
            <a:picLocks noChangeAspect="1"/>
          </p:cNvPicPr>
          <p:nvPr/>
        </p:nvPicPr>
        <p:blipFill>
          <a:blip r:embed="rId11"/>
          <a:stretch>
            <a:fillRect/>
          </a:stretch>
        </p:blipFill>
        <p:spPr>
          <a:xfrm>
            <a:off x="15927848" y="7248573"/>
            <a:ext cx="1961989" cy="1656434"/>
          </a:xfrm>
          <a:prstGeom prst="rect">
            <a:avLst/>
          </a:prstGeom>
        </p:spPr>
      </p:pic>
      <p:pic>
        <p:nvPicPr>
          <p:cNvPr id="12" name="Image 11">
            <a:extLst>
              <a:ext uri="{FF2B5EF4-FFF2-40B4-BE49-F238E27FC236}">
                <a16:creationId xmlns:a16="http://schemas.microsoft.com/office/drawing/2014/main" id="{8668A523-ED72-4EFE-8313-5D29A6ABB6AC}"/>
              </a:ext>
            </a:extLst>
          </p:cNvPr>
          <p:cNvPicPr>
            <a:picLocks noChangeAspect="1"/>
          </p:cNvPicPr>
          <p:nvPr/>
        </p:nvPicPr>
        <p:blipFill>
          <a:blip r:embed="rId12"/>
          <a:stretch>
            <a:fillRect/>
          </a:stretch>
        </p:blipFill>
        <p:spPr>
          <a:xfrm>
            <a:off x="14195134" y="8275655"/>
            <a:ext cx="1727176" cy="1678523"/>
          </a:xfrm>
          <a:prstGeom prst="rect">
            <a:avLst/>
          </a:prstGeom>
        </p:spPr>
      </p:pic>
      <p:pic>
        <p:nvPicPr>
          <p:cNvPr id="16" name="Image 15">
            <a:extLst>
              <a:ext uri="{FF2B5EF4-FFF2-40B4-BE49-F238E27FC236}">
                <a16:creationId xmlns:a16="http://schemas.microsoft.com/office/drawing/2014/main" id="{3152D64F-3C0F-43D1-BE6A-3953CADB66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2542239" y="4586879"/>
            <a:ext cx="4991619" cy="704339"/>
          </a:xfrm>
          <a:prstGeom prst="rect">
            <a:avLst/>
          </a:prstGeom>
        </p:spPr>
      </p:pic>
    </p:spTree>
    <p:extLst>
      <p:ext uri="{BB962C8B-B14F-4D97-AF65-F5344CB8AC3E}">
        <p14:creationId xmlns:p14="http://schemas.microsoft.com/office/powerpoint/2010/main" val="18709509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F047F3-61DB-4609-F897-6DEF917B8307}"/>
            </a:ext>
          </a:extLst>
        </p:cNvPr>
        <p:cNvGrpSpPr/>
        <p:nvPr/>
      </p:nvGrpSpPr>
      <p:grpSpPr>
        <a:xfrm>
          <a:off x="0" y="0"/>
          <a:ext cx="0" cy="0"/>
          <a:chOff x="0" y="0"/>
          <a:chExt cx="0" cy="0"/>
        </a:xfrm>
      </p:grpSpPr>
      <p:sp>
        <p:nvSpPr>
          <p:cNvPr id="16" name="Triangle isocèle 15">
            <a:extLst>
              <a:ext uri="{FF2B5EF4-FFF2-40B4-BE49-F238E27FC236}">
                <a16:creationId xmlns:a16="http://schemas.microsoft.com/office/drawing/2014/main" id="{A169887E-4A7C-ECA7-4BE1-AE3CCE656B31}"/>
              </a:ext>
            </a:extLst>
          </p:cNvPr>
          <p:cNvSpPr/>
          <p:nvPr/>
        </p:nvSpPr>
        <p:spPr>
          <a:xfrm>
            <a:off x="9789155" y="2109154"/>
            <a:ext cx="7880231" cy="6767423"/>
          </a:xfrm>
          <a:prstGeom prst="triangle">
            <a:avLst/>
          </a:prstGeom>
          <a:solidFill>
            <a:srgbClr val="FDA37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a:endParaRPr>
          </a:p>
        </p:txBody>
      </p:sp>
      <p:sp>
        <p:nvSpPr>
          <p:cNvPr id="17" name="Google Shape;199;p23">
            <a:extLst>
              <a:ext uri="{FF2B5EF4-FFF2-40B4-BE49-F238E27FC236}">
                <a16:creationId xmlns:a16="http://schemas.microsoft.com/office/drawing/2014/main" id="{E54EFC6B-3001-CC1D-F140-6B6F92019785}"/>
              </a:ext>
            </a:extLst>
          </p:cNvPr>
          <p:cNvSpPr txBox="1"/>
          <p:nvPr/>
        </p:nvSpPr>
        <p:spPr>
          <a:xfrm>
            <a:off x="9789152" y="2109154"/>
            <a:ext cx="7880231" cy="6767423"/>
          </a:xfrm>
          <a:prstGeom prst="rect">
            <a:avLst/>
          </a:prstGeom>
          <a:noFill/>
          <a:ln>
            <a:noFill/>
          </a:ln>
        </p:spPr>
        <p:txBody>
          <a:bodyPr spcFirstLastPara="1" wrap="square" lIns="137138" tIns="137138" rIns="137138" bIns="137138" anchor="b" anchorCtr="0">
            <a:noAutofit/>
          </a:bodyPr>
          <a:lstStyle/>
          <a:p>
            <a:pPr algn="ctr" defTabSz="1371600">
              <a:lnSpc>
                <a:spcPct val="115000"/>
              </a:lnSpc>
              <a:spcAft>
                <a:spcPts val="900"/>
              </a:spcAft>
            </a:pPr>
            <a:r>
              <a:rPr lang="fr-FR" sz="2700" b="1" dirty="0">
                <a:solidFill>
                  <a:prstClr val="black">
                    <a:lumMod val="65000"/>
                    <a:lumOff val="35000"/>
                  </a:prstClr>
                </a:solidFill>
                <a:latin typeface="Century Gothic" panose="020B0502020202020204" pitchFamily="34" charset="0"/>
              </a:rPr>
              <a:t>POUR NOS PARTENAIRES</a:t>
            </a:r>
          </a:p>
        </p:txBody>
      </p:sp>
      <p:sp>
        <p:nvSpPr>
          <p:cNvPr id="15" name="Triangle isocèle 14">
            <a:extLst>
              <a:ext uri="{FF2B5EF4-FFF2-40B4-BE49-F238E27FC236}">
                <a16:creationId xmlns:a16="http://schemas.microsoft.com/office/drawing/2014/main" id="{ABB7F5FE-D28B-FF6C-AEDE-58A8BAC66420}"/>
              </a:ext>
            </a:extLst>
          </p:cNvPr>
          <p:cNvSpPr/>
          <p:nvPr/>
        </p:nvSpPr>
        <p:spPr>
          <a:xfrm rot="10800000">
            <a:off x="1164566" y="2109154"/>
            <a:ext cx="7880231" cy="6767423"/>
          </a:xfrm>
          <a:prstGeom prst="triangle">
            <a:avLst/>
          </a:prstGeom>
          <a:solidFill>
            <a:srgbClr val="FDA37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fr-FR" sz="2700">
              <a:solidFill>
                <a:prstClr val="white"/>
              </a:solidFill>
              <a:latin typeface="Calibri"/>
            </a:endParaRPr>
          </a:p>
        </p:txBody>
      </p:sp>
      <p:sp>
        <p:nvSpPr>
          <p:cNvPr id="2" name="Titre 1">
            <a:extLst>
              <a:ext uri="{FF2B5EF4-FFF2-40B4-BE49-F238E27FC236}">
                <a16:creationId xmlns:a16="http://schemas.microsoft.com/office/drawing/2014/main" id="{7D388DEA-817D-F06D-CC63-1185B33C6171}"/>
              </a:ext>
            </a:extLst>
          </p:cNvPr>
          <p:cNvSpPr>
            <a:spLocks noGrp="1"/>
          </p:cNvSpPr>
          <p:nvPr>
            <p:ph type="title"/>
          </p:nvPr>
        </p:nvSpPr>
        <p:spPr>
          <a:xfrm>
            <a:off x="908215" y="612742"/>
            <a:ext cx="16471574" cy="867266"/>
          </a:xfrm>
        </p:spPr>
        <p:txBody>
          <a:bodyPr/>
          <a:lstStyle/>
          <a:p>
            <a:r>
              <a:rPr lang="fr-FR" dirty="0">
                <a:solidFill>
                  <a:schemeClr val="tx1"/>
                </a:solidFill>
              </a:rPr>
              <a:t>Bram – Inspirations croisées</a:t>
            </a:r>
          </a:p>
        </p:txBody>
      </p:sp>
      <p:sp>
        <p:nvSpPr>
          <p:cNvPr id="4" name="Google Shape;199;p23">
            <a:extLst>
              <a:ext uri="{FF2B5EF4-FFF2-40B4-BE49-F238E27FC236}">
                <a16:creationId xmlns:a16="http://schemas.microsoft.com/office/drawing/2014/main" id="{BD740A74-748A-6DCA-3279-286905B3BDC0}"/>
              </a:ext>
            </a:extLst>
          </p:cNvPr>
          <p:cNvSpPr txBox="1"/>
          <p:nvPr/>
        </p:nvSpPr>
        <p:spPr>
          <a:xfrm>
            <a:off x="1164563" y="2109154"/>
            <a:ext cx="7880231" cy="6767423"/>
          </a:xfrm>
          <a:prstGeom prst="rect">
            <a:avLst/>
          </a:prstGeom>
          <a:noFill/>
          <a:ln>
            <a:noFill/>
          </a:ln>
        </p:spPr>
        <p:txBody>
          <a:bodyPr spcFirstLastPara="1" wrap="square" lIns="137138" tIns="137138" rIns="137138" bIns="137138" anchor="t" anchorCtr="0">
            <a:noAutofit/>
          </a:bodyPr>
          <a:lstStyle/>
          <a:p>
            <a:pPr algn="ctr" defTabSz="1371600">
              <a:lnSpc>
                <a:spcPct val="115000"/>
              </a:lnSpc>
              <a:spcAft>
                <a:spcPts val="900"/>
              </a:spcAft>
            </a:pPr>
            <a:r>
              <a:rPr lang="fr-FR" sz="2700" b="1" dirty="0">
                <a:solidFill>
                  <a:prstClr val="black">
                    <a:lumMod val="65000"/>
                    <a:lumOff val="35000"/>
                  </a:prstClr>
                </a:solidFill>
                <a:latin typeface="Century Gothic" panose="020B0502020202020204" pitchFamily="34" charset="0"/>
              </a:rPr>
              <a:t>POUR BRAM</a:t>
            </a:r>
          </a:p>
          <a:p>
            <a:pPr algn="ctr" defTabSz="1371600">
              <a:lnSpc>
                <a:spcPct val="115000"/>
              </a:lnSpc>
              <a:spcAft>
                <a:spcPts val="900"/>
              </a:spcAft>
            </a:pPr>
            <a:endParaRPr lang="fr-FR" sz="900" b="1" dirty="0">
              <a:solidFill>
                <a:prstClr val="black">
                  <a:lumMod val="65000"/>
                  <a:lumOff val="35000"/>
                </a:prstClr>
              </a:solidFill>
              <a:latin typeface="Century Gothic" panose="020B0502020202020204" pitchFamily="34" charset="0"/>
            </a:endParaRPr>
          </a:p>
          <a:p>
            <a:pPr marL="428625" indent="-428625" defTabSz="1371600">
              <a:lnSpc>
                <a:spcPct val="115000"/>
              </a:lnSpc>
              <a:spcAft>
                <a:spcPts val="900"/>
              </a:spcAft>
              <a:buFont typeface="Arial" panose="020B0604020202020204" pitchFamily="34" charset="0"/>
              <a:buChar char="•"/>
            </a:pPr>
            <a:r>
              <a:rPr lang="fr-FR" sz="2100" b="1" dirty="0">
                <a:solidFill>
                  <a:prstClr val="black">
                    <a:lumMod val="65000"/>
                    <a:lumOff val="35000"/>
                  </a:prstClr>
                </a:solidFill>
                <a:latin typeface="Century Gothic" panose="020B0502020202020204" pitchFamily="34" charset="0"/>
              </a:rPr>
              <a:t>Apports méthodologiques (IAP)</a:t>
            </a:r>
          </a:p>
          <a:p>
            <a:pPr marL="428625" indent="-428625" defTabSz="1371600">
              <a:lnSpc>
                <a:spcPct val="115000"/>
              </a:lnSpc>
              <a:spcAft>
                <a:spcPts val="900"/>
              </a:spcAft>
              <a:buFont typeface="Arial" panose="020B0604020202020204" pitchFamily="34" charset="0"/>
              <a:buChar char="•"/>
            </a:pPr>
            <a:r>
              <a:rPr lang="fr-FR" sz="2100" b="1" dirty="0">
                <a:solidFill>
                  <a:prstClr val="black">
                    <a:lumMod val="65000"/>
                    <a:lumOff val="35000"/>
                  </a:prstClr>
                </a:solidFill>
                <a:latin typeface="Century Gothic" panose="020B0502020202020204" pitchFamily="34" charset="0"/>
              </a:rPr>
              <a:t>Montée en compétence : accessibilité, nudges, …</a:t>
            </a:r>
          </a:p>
          <a:p>
            <a:pPr marL="428625" indent="-428625" defTabSz="1371600">
              <a:lnSpc>
                <a:spcPct val="115000"/>
              </a:lnSpc>
              <a:spcAft>
                <a:spcPts val="900"/>
              </a:spcAft>
              <a:buFont typeface="Arial" panose="020B0604020202020204" pitchFamily="34" charset="0"/>
              <a:buChar char="•"/>
            </a:pPr>
            <a:r>
              <a:rPr lang="fr-FR" sz="2100" b="1" dirty="0">
                <a:solidFill>
                  <a:prstClr val="black">
                    <a:lumMod val="65000"/>
                    <a:lumOff val="35000"/>
                  </a:prstClr>
                </a:solidFill>
                <a:latin typeface="Century Gothic" panose="020B0502020202020204" pitchFamily="34" charset="0"/>
              </a:rPr>
              <a:t>Inspirations, y compris sur d’autres sujets : école de la forêt, concertation, …</a:t>
            </a:r>
          </a:p>
        </p:txBody>
      </p:sp>
      <p:pic>
        <p:nvPicPr>
          <p:cNvPr id="9" name="Image 8">
            <a:extLst>
              <a:ext uri="{FF2B5EF4-FFF2-40B4-BE49-F238E27FC236}">
                <a16:creationId xmlns:a16="http://schemas.microsoft.com/office/drawing/2014/main" id="{495E93F2-2F16-4EDA-D9C5-EABDFFFA6D70}"/>
              </a:ext>
            </a:extLst>
          </p:cNvPr>
          <p:cNvPicPr>
            <a:picLocks noChangeAspect="1"/>
          </p:cNvPicPr>
          <p:nvPr/>
        </p:nvPicPr>
        <p:blipFill>
          <a:blip r:embed="rId2"/>
          <a:stretch>
            <a:fillRect/>
          </a:stretch>
        </p:blipFill>
        <p:spPr>
          <a:xfrm>
            <a:off x="9789149" y="2277371"/>
            <a:ext cx="3360075" cy="3250268"/>
          </a:xfrm>
          <a:prstGeom prst="rect">
            <a:avLst/>
          </a:prstGeom>
        </p:spPr>
      </p:pic>
      <p:pic>
        <p:nvPicPr>
          <p:cNvPr id="11" name="Image 10">
            <a:extLst>
              <a:ext uri="{FF2B5EF4-FFF2-40B4-BE49-F238E27FC236}">
                <a16:creationId xmlns:a16="http://schemas.microsoft.com/office/drawing/2014/main" id="{011A48BC-093B-1806-ECA7-F5679D805E7D}"/>
              </a:ext>
            </a:extLst>
          </p:cNvPr>
          <p:cNvPicPr>
            <a:picLocks noChangeAspect="1"/>
          </p:cNvPicPr>
          <p:nvPr/>
        </p:nvPicPr>
        <p:blipFill>
          <a:blip r:embed="rId3"/>
          <a:stretch>
            <a:fillRect/>
          </a:stretch>
        </p:blipFill>
        <p:spPr>
          <a:xfrm>
            <a:off x="9924408" y="5723030"/>
            <a:ext cx="7609716" cy="1979786"/>
          </a:xfrm>
          <a:prstGeom prst="rect">
            <a:avLst/>
          </a:prstGeom>
        </p:spPr>
      </p:pic>
      <p:pic>
        <p:nvPicPr>
          <p:cNvPr id="12" name="Image 11" descr="Une image contenant roue, plein air, ciel, transport&#10;&#10;Description générée automatiquement">
            <a:extLst>
              <a:ext uri="{FF2B5EF4-FFF2-40B4-BE49-F238E27FC236}">
                <a16:creationId xmlns:a16="http://schemas.microsoft.com/office/drawing/2014/main" id="{F746D37C-F847-CF7A-99BE-D3BB1C7F9C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35694" y="2277371"/>
            <a:ext cx="4333691" cy="3250268"/>
          </a:xfrm>
          <a:prstGeom prst="rect">
            <a:avLst/>
          </a:prstGeom>
        </p:spPr>
      </p:pic>
      <p:pic>
        <p:nvPicPr>
          <p:cNvPr id="19" name="Image 18">
            <a:extLst>
              <a:ext uri="{FF2B5EF4-FFF2-40B4-BE49-F238E27FC236}">
                <a16:creationId xmlns:a16="http://schemas.microsoft.com/office/drawing/2014/main" id="{89D15D77-01D0-43E8-340F-B88556DFD4DF}"/>
              </a:ext>
            </a:extLst>
          </p:cNvPr>
          <p:cNvPicPr>
            <a:picLocks noChangeAspect="1"/>
          </p:cNvPicPr>
          <p:nvPr/>
        </p:nvPicPr>
        <p:blipFill>
          <a:blip r:embed="rId5" cstate="print">
            <a:extLst>
              <a:ext uri="{28A0092B-C50C-407E-A947-70E740481C1C}">
                <a14:useLocalDpi xmlns:a14="http://schemas.microsoft.com/office/drawing/2010/main" val="0"/>
              </a:ext>
            </a:extLst>
          </a:blip>
          <a:srcRect l="27214" t="16478" r="13952" b="25121"/>
          <a:stretch>
            <a:fillRect/>
          </a:stretch>
        </p:blipFill>
        <p:spPr>
          <a:xfrm>
            <a:off x="3090632" y="5134300"/>
            <a:ext cx="2326296" cy="1731914"/>
          </a:xfrm>
          <a:prstGeom prst="rect">
            <a:avLst/>
          </a:prstGeom>
        </p:spPr>
      </p:pic>
      <p:pic>
        <p:nvPicPr>
          <p:cNvPr id="21" name="Image 20">
            <a:extLst>
              <a:ext uri="{FF2B5EF4-FFF2-40B4-BE49-F238E27FC236}">
                <a16:creationId xmlns:a16="http://schemas.microsoft.com/office/drawing/2014/main" id="{2112E6EC-A60E-51E2-F46E-1E274EAEE7A3}"/>
              </a:ext>
            </a:extLst>
          </p:cNvPr>
          <p:cNvPicPr>
            <a:picLocks noChangeAspect="1"/>
          </p:cNvPicPr>
          <p:nvPr/>
        </p:nvPicPr>
        <p:blipFill>
          <a:blip r:embed="rId6" cstate="print">
            <a:extLst>
              <a:ext uri="{28A0092B-C50C-407E-A947-70E740481C1C}">
                <a14:useLocalDpi xmlns:a14="http://schemas.microsoft.com/office/drawing/2010/main" val="0"/>
              </a:ext>
            </a:extLst>
          </a:blip>
          <a:srcRect l="26692" t="28553" r="34272" b="20149"/>
          <a:stretch>
            <a:fillRect/>
          </a:stretch>
        </p:blipFill>
        <p:spPr>
          <a:xfrm>
            <a:off x="1156705" y="5143500"/>
            <a:ext cx="1747976" cy="1722714"/>
          </a:xfrm>
          <a:prstGeom prst="rect">
            <a:avLst/>
          </a:prstGeom>
        </p:spPr>
      </p:pic>
      <p:pic>
        <p:nvPicPr>
          <p:cNvPr id="23" name="Image 22">
            <a:extLst>
              <a:ext uri="{FF2B5EF4-FFF2-40B4-BE49-F238E27FC236}">
                <a16:creationId xmlns:a16="http://schemas.microsoft.com/office/drawing/2014/main" id="{0D3B7BEE-590E-5065-3AD7-7120173BC01D}"/>
              </a:ext>
            </a:extLst>
          </p:cNvPr>
          <p:cNvPicPr>
            <a:picLocks noChangeAspect="1"/>
          </p:cNvPicPr>
          <p:nvPr/>
        </p:nvPicPr>
        <p:blipFill>
          <a:blip r:embed="rId7" cstate="print">
            <a:extLst>
              <a:ext uri="{28A0092B-C50C-407E-A947-70E740481C1C}">
                <a14:useLocalDpi xmlns:a14="http://schemas.microsoft.com/office/drawing/2010/main" val="0"/>
              </a:ext>
            </a:extLst>
          </a:blip>
          <a:srcRect l="15080" t="19858" r="17460" b="5993"/>
          <a:stretch>
            <a:fillRect/>
          </a:stretch>
        </p:blipFill>
        <p:spPr>
          <a:xfrm>
            <a:off x="1164561" y="7144662"/>
            <a:ext cx="2355018" cy="1722714"/>
          </a:xfrm>
          <a:prstGeom prst="rect">
            <a:avLst/>
          </a:prstGeom>
        </p:spPr>
      </p:pic>
      <p:pic>
        <p:nvPicPr>
          <p:cNvPr id="27" name="Image 26">
            <a:extLst>
              <a:ext uri="{FF2B5EF4-FFF2-40B4-BE49-F238E27FC236}">
                <a16:creationId xmlns:a16="http://schemas.microsoft.com/office/drawing/2014/main" id="{BB51F711-5FB4-2C3B-1818-42A5571E7074}"/>
              </a:ext>
            </a:extLst>
          </p:cNvPr>
          <p:cNvPicPr>
            <a:picLocks noChangeAspect="1"/>
          </p:cNvPicPr>
          <p:nvPr/>
        </p:nvPicPr>
        <p:blipFill>
          <a:blip r:embed="rId8" cstate="print">
            <a:extLst>
              <a:ext uri="{28A0092B-C50C-407E-A947-70E740481C1C}">
                <a14:useLocalDpi xmlns:a14="http://schemas.microsoft.com/office/drawing/2010/main" val="0"/>
              </a:ext>
            </a:extLst>
          </a:blip>
          <a:srcRect l="5605" t="5956" r="5999" b="22138"/>
          <a:stretch>
            <a:fillRect/>
          </a:stretch>
        </p:blipFill>
        <p:spPr>
          <a:xfrm>
            <a:off x="5602880" y="5134301"/>
            <a:ext cx="3441915" cy="3733076"/>
          </a:xfrm>
          <a:prstGeom prst="rect">
            <a:avLst/>
          </a:prstGeom>
        </p:spPr>
      </p:pic>
      <p:pic>
        <p:nvPicPr>
          <p:cNvPr id="31" name="Image 30">
            <a:extLst>
              <a:ext uri="{FF2B5EF4-FFF2-40B4-BE49-F238E27FC236}">
                <a16:creationId xmlns:a16="http://schemas.microsoft.com/office/drawing/2014/main" id="{57F2A7E0-4DDD-694A-A818-5B2E61951864}"/>
              </a:ext>
            </a:extLst>
          </p:cNvPr>
          <p:cNvPicPr>
            <a:picLocks noChangeAspect="1"/>
          </p:cNvPicPr>
          <p:nvPr/>
        </p:nvPicPr>
        <p:blipFill>
          <a:blip r:embed="rId9" cstate="print">
            <a:extLst>
              <a:ext uri="{28A0092B-C50C-407E-A947-70E740481C1C}">
                <a14:useLocalDpi xmlns:a14="http://schemas.microsoft.com/office/drawing/2010/main" val="0"/>
              </a:ext>
            </a:extLst>
          </a:blip>
          <a:srcRect l="19677" t="23899" r="7995" b="20503"/>
          <a:stretch>
            <a:fillRect/>
          </a:stretch>
        </p:blipFill>
        <p:spPr>
          <a:xfrm>
            <a:off x="3720815" y="7144662"/>
            <a:ext cx="1680831" cy="1722714"/>
          </a:xfrm>
          <a:prstGeom prst="rect">
            <a:avLst/>
          </a:prstGeom>
        </p:spPr>
      </p:pic>
    </p:spTree>
    <p:extLst>
      <p:ext uri="{BB962C8B-B14F-4D97-AF65-F5344CB8AC3E}">
        <p14:creationId xmlns:p14="http://schemas.microsoft.com/office/powerpoint/2010/main" val="1928615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635EC-7ABD-B967-3191-1341F4879CFB}"/>
            </a:ext>
          </a:extLst>
        </p:cNvPr>
        <p:cNvGrpSpPr/>
        <p:nvPr/>
      </p:nvGrpSpPr>
      <p:grpSpPr>
        <a:xfrm>
          <a:off x="0" y="0"/>
          <a:ext cx="0" cy="0"/>
          <a:chOff x="0" y="0"/>
          <a:chExt cx="0" cy="0"/>
        </a:xfrm>
      </p:grpSpPr>
      <p:sp>
        <p:nvSpPr>
          <p:cNvPr id="13" name="Google Shape;199;p23">
            <a:extLst>
              <a:ext uri="{FF2B5EF4-FFF2-40B4-BE49-F238E27FC236}">
                <a16:creationId xmlns:a16="http://schemas.microsoft.com/office/drawing/2014/main" id="{764C90CB-6B33-4937-FDAC-39AA0EB63B32}"/>
              </a:ext>
            </a:extLst>
          </p:cNvPr>
          <p:cNvSpPr txBox="1"/>
          <p:nvPr/>
        </p:nvSpPr>
        <p:spPr>
          <a:xfrm>
            <a:off x="9427822" y="2109152"/>
            <a:ext cx="7096076" cy="3700733"/>
          </a:xfrm>
          <a:prstGeom prst="rect">
            <a:avLst/>
          </a:prstGeom>
          <a:noFill/>
          <a:ln>
            <a:noFill/>
          </a:ln>
        </p:spPr>
        <p:txBody>
          <a:bodyPr spcFirstLastPara="1" wrap="square" lIns="137138" tIns="137138" rIns="137138" bIns="137138" anchor="ctr" anchorCtr="0">
            <a:noAutofit/>
          </a:bodyPr>
          <a:lstStyle/>
          <a:p>
            <a:pPr defTabSz="1371600">
              <a:lnSpc>
                <a:spcPct val="115000"/>
              </a:lnSpc>
              <a:spcAft>
                <a:spcPts val="900"/>
              </a:spcAft>
            </a:pPr>
            <a:r>
              <a:rPr lang="fr-FR" sz="2700" b="1" dirty="0">
                <a:solidFill>
                  <a:prstClr val="black">
                    <a:lumMod val="65000"/>
                    <a:lumOff val="35000"/>
                  </a:prstClr>
                </a:solidFill>
                <a:latin typeface="Century Gothic" panose="020B0502020202020204" pitchFamily="34" charset="0"/>
              </a:rPr>
              <a:t>Trans-National Meetings (TNM)</a:t>
            </a:r>
          </a:p>
          <a:p>
            <a:pPr defTabSz="1371600">
              <a:lnSpc>
                <a:spcPct val="115000"/>
              </a:lnSpc>
              <a:spcAft>
                <a:spcPts val="900"/>
              </a:spcAft>
            </a:pPr>
            <a:r>
              <a:rPr lang="fr-FR" sz="2700" b="1" dirty="0">
                <a:solidFill>
                  <a:prstClr val="black">
                    <a:lumMod val="65000"/>
                    <a:lumOff val="35000"/>
                  </a:prstClr>
                </a:solidFill>
                <a:latin typeface="Century Gothic" panose="020B0502020202020204" pitchFamily="34" charset="0"/>
                <a:sym typeface="Wingdings" panose="05000000000000000000" pitchFamily="2" charset="2"/>
              </a:rPr>
              <a:t> Des moments inspirants !</a:t>
            </a:r>
            <a:endParaRPr lang="fr-FR" sz="2700" b="1" dirty="0">
              <a:solidFill>
                <a:prstClr val="black">
                  <a:lumMod val="65000"/>
                  <a:lumOff val="35000"/>
                </a:prstClr>
              </a:solidFill>
              <a:latin typeface="Century Gothic" panose="020B0502020202020204" pitchFamily="34" charset="0"/>
            </a:endParaRPr>
          </a:p>
        </p:txBody>
      </p:sp>
      <p:pic>
        <p:nvPicPr>
          <p:cNvPr id="14" name="Picture 2" descr="https://urbact.eu/sites/default/files/styles/article_style_1280/public/2025-12/brian%2011.jpg?itok=HyzIPuI6">
            <a:extLst>
              <a:ext uri="{FF2B5EF4-FFF2-40B4-BE49-F238E27FC236}">
                <a16:creationId xmlns:a16="http://schemas.microsoft.com/office/drawing/2014/main" id="{7801D0FC-729A-C5B9-D0D9-5EABAD807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424" y="2109152"/>
            <a:ext cx="7934573" cy="3700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https://urbact.eu/sites/default/files/inline-images/bram-7.jpg">
            <a:extLst>
              <a:ext uri="{FF2B5EF4-FFF2-40B4-BE49-F238E27FC236}">
                <a16:creationId xmlns:a16="http://schemas.microsoft.com/office/drawing/2014/main" id="{99CE845C-64AB-D529-A9CD-9BF8EB218F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007" b="16052"/>
          <a:stretch>
            <a:fillRect/>
          </a:stretch>
        </p:blipFill>
        <p:spPr bwMode="auto">
          <a:xfrm>
            <a:off x="1410423" y="5900468"/>
            <a:ext cx="7941474" cy="2976110"/>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199;p23">
            <a:extLst>
              <a:ext uri="{FF2B5EF4-FFF2-40B4-BE49-F238E27FC236}">
                <a16:creationId xmlns:a16="http://schemas.microsoft.com/office/drawing/2014/main" id="{F7E16F80-FA56-A333-EA40-5C9767B16980}"/>
              </a:ext>
            </a:extLst>
          </p:cNvPr>
          <p:cNvSpPr txBox="1"/>
          <p:nvPr/>
        </p:nvSpPr>
        <p:spPr>
          <a:xfrm>
            <a:off x="9427822" y="5900468"/>
            <a:ext cx="7096076" cy="2976110"/>
          </a:xfrm>
          <a:prstGeom prst="rect">
            <a:avLst/>
          </a:prstGeom>
          <a:noFill/>
          <a:ln>
            <a:noFill/>
          </a:ln>
        </p:spPr>
        <p:txBody>
          <a:bodyPr spcFirstLastPara="1" wrap="square" lIns="137138" tIns="137138" rIns="137138" bIns="137138" anchor="ctr" anchorCtr="0">
            <a:noAutofit/>
          </a:bodyPr>
          <a:lstStyle/>
          <a:p>
            <a:pPr defTabSz="1371600">
              <a:lnSpc>
                <a:spcPct val="115000"/>
              </a:lnSpc>
              <a:spcAft>
                <a:spcPts val="900"/>
              </a:spcAft>
            </a:pPr>
            <a:r>
              <a:rPr lang="fr-FR" sz="2700" b="1" dirty="0">
                <a:solidFill>
                  <a:prstClr val="black">
                    <a:lumMod val="65000"/>
                    <a:lumOff val="35000"/>
                  </a:prstClr>
                </a:solidFill>
                <a:latin typeface="Century Gothic" panose="020B0502020202020204" pitchFamily="34" charset="0"/>
              </a:rPr>
              <a:t>URBACT Local Group (ULG)</a:t>
            </a:r>
          </a:p>
          <a:p>
            <a:pPr defTabSz="1371600">
              <a:lnSpc>
                <a:spcPct val="115000"/>
              </a:lnSpc>
              <a:spcAft>
                <a:spcPts val="900"/>
              </a:spcAft>
            </a:pPr>
            <a:r>
              <a:rPr lang="fr-FR" sz="2700" b="1" dirty="0">
                <a:solidFill>
                  <a:prstClr val="black">
                    <a:lumMod val="65000"/>
                    <a:lumOff val="35000"/>
                  </a:prstClr>
                </a:solidFill>
                <a:latin typeface="Century Gothic" panose="020B0502020202020204" pitchFamily="34" charset="0"/>
                <a:sym typeface="Wingdings" panose="05000000000000000000" pitchFamily="2" charset="2"/>
              </a:rPr>
              <a:t> Des acteurs impliqués !</a:t>
            </a:r>
            <a:endParaRPr lang="fr-FR" sz="2700" b="1" dirty="0">
              <a:solidFill>
                <a:prstClr val="black">
                  <a:lumMod val="65000"/>
                  <a:lumOff val="35000"/>
                </a:prstClr>
              </a:solidFill>
              <a:latin typeface="Century Gothic" panose="020B0502020202020204" pitchFamily="34" charset="0"/>
            </a:endParaRPr>
          </a:p>
        </p:txBody>
      </p:sp>
      <p:sp>
        <p:nvSpPr>
          <p:cNvPr id="2" name="Titre 1">
            <a:extLst>
              <a:ext uri="{FF2B5EF4-FFF2-40B4-BE49-F238E27FC236}">
                <a16:creationId xmlns:a16="http://schemas.microsoft.com/office/drawing/2014/main" id="{18E09BE7-7E82-A97E-8538-46878E965C13}"/>
              </a:ext>
            </a:extLst>
          </p:cNvPr>
          <p:cNvSpPr>
            <a:spLocks noGrp="1"/>
          </p:cNvSpPr>
          <p:nvPr>
            <p:ph type="title"/>
          </p:nvPr>
        </p:nvSpPr>
        <p:spPr>
          <a:xfrm>
            <a:off x="908215" y="612742"/>
            <a:ext cx="16471574" cy="867266"/>
          </a:xfrm>
        </p:spPr>
        <p:txBody>
          <a:bodyPr/>
          <a:lstStyle/>
          <a:p>
            <a:r>
              <a:rPr lang="fr-FR" dirty="0">
                <a:solidFill>
                  <a:schemeClr val="tx1"/>
                </a:solidFill>
              </a:rPr>
              <a:t>Bram – TNM et ULG : un duo gagnant</a:t>
            </a:r>
          </a:p>
        </p:txBody>
      </p:sp>
    </p:spTree>
    <p:extLst>
      <p:ext uri="{BB962C8B-B14F-4D97-AF65-F5344CB8AC3E}">
        <p14:creationId xmlns:p14="http://schemas.microsoft.com/office/powerpoint/2010/main" val="10884761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03985-0AEB-490E-B52A-F5B7E3CB6462}"/>
              </a:ext>
            </a:extLst>
          </p:cNvPr>
          <p:cNvSpPr>
            <a:spLocks noGrp="1"/>
          </p:cNvSpPr>
          <p:nvPr>
            <p:ph type="title"/>
          </p:nvPr>
        </p:nvSpPr>
        <p:spPr/>
        <p:txBody>
          <a:bodyPr/>
          <a:lstStyle/>
          <a:p>
            <a:r>
              <a:rPr lang="fr-FR" dirty="0">
                <a:solidFill>
                  <a:schemeClr val="tx1"/>
                </a:solidFill>
              </a:rPr>
              <a:t>Agen – Breaking Isolation</a:t>
            </a:r>
          </a:p>
        </p:txBody>
      </p:sp>
      <p:pic>
        <p:nvPicPr>
          <p:cNvPr id="4" name="Picture 2" descr="https://urbact.eu/sites/default/files/styles/article_style_1280/public/2026-01/galerie%20illuste.jpg?itok=bOyzk9Kj">
            <a:extLst>
              <a:ext uri="{FF2B5EF4-FFF2-40B4-BE49-F238E27FC236}">
                <a16:creationId xmlns:a16="http://schemas.microsoft.com/office/drawing/2014/main" id="{D37F4A87-B570-4172-82FD-0FD1BF5E5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05359" y="1893931"/>
            <a:ext cx="9382641" cy="704431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https://urbact.eu/sites/default/files/inline-images/image_393.png">
            <a:extLst>
              <a:ext uri="{FF2B5EF4-FFF2-40B4-BE49-F238E27FC236}">
                <a16:creationId xmlns:a16="http://schemas.microsoft.com/office/drawing/2014/main" id="{B12A67C4-766D-4167-9C2A-79D11797B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844" y="2040545"/>
            <a:ext cx="4034510" cy="3047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2" name="Picture 4" descr="TNM 11 in FOT">
            <a:extLst>
              <a:ext uri="{FF2B5EF4-FFF2-40B4-BE49-F238E27FC236}">
                <a16:creationId xmlns:a16="http://schemas.microsoft.com/office/drawing/2014/main" id="{9FF04145-737C-4010-932A-194D681EBE7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585" y="2040545"/>
            <a:ext cx="4063795" cy="3047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4" name="Picture 6" descr="TNM 6 in Brussels">
            <a:extLst>
              <a:ext uri="{FF2B5EF4-FFF2-40B4-BE49-F238E27FC236}">
                <a16:creationId xmlns:a16="http://schemas.microsoft.com/office/drawing/2014/main" id="{529DCF04-3D55-4071-B2BB-5DA44A23E03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812" y="5662598"/>
            <a:ext cx="4063794" cy="30478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176" name="Picture 8" descr="First approach to the selection of experiments after the ideation phase The 5th Transnational Meeting was held in Isernia, Italy, on June 18-19, 2024">
            <a:extLst>
              <a:ext uri="{FF2B5EF4-FFF2-40B4-BE49-F238E27FC236}">
                <a16:creationId xmlns:a16="http://schemas.microsoft.com/office/drawing/2014/main" id="{050950F5-11FA-4161-9746-E881C9728D0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4512" y="5570482"/>
            <a:ext cx="4186616" cy="3139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3753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F2C84B-CE89-40D5-8190-297C359EE4E4}"/>
              </a:ext>
            </a:extLst>
          </p:cNvPr>
          <p:cNvSpPr>
            <a:spLocks noGrp="1"/>
          </p:cNvSpPr>
          <p:nvPr>
            <p:ph type="title"/>
          </p:nvPr>
        </p:nvSpPr>
        <p:spPr/>
        <p:txBody>
          <a:bodyPr/>
          <a:lstStyle/>
          <a:p>
            <a:r>
              <a:rPr lang="fr-FR" dirty="0">
                <a:solidFill>
                  <a:schemeClr val="tx1"/>
                </a:solidFill>
              </a:rPr>
              <a:t>Lyon – One </a:t>
            </a:r>
            <a:r>
              <a:rPr lang="fr-FR" dirty="0" err="1">
                <a:solidFill>
                  <a:schemeClr val="tx1"/>
                </a:solidFill>
              </a:rPr>
              <a:t>Health</a:t>
            </a:r>
            <a:r>
              <a:rPr lang="fr-FR" dirty="0">
                <a:solidFill>
                  <a:schemeClr val="tx1"/>
                </a:solidFill>
              </a:rPr>
              <a:t> 4 Cities</a:t>
            </a:r>
          </a:p>
        </p:txBody>
      </p:sp>
      <p:sp>
        <p:nvSpPr>
          <p:cNvPr id="3" name="Espace réservé du texte 2">
            <a:extLst>
              <a:ext uri="{FF2B5EF4-FFF2-40B4-BE49-F238E27FC236}">
                <a16:creationId xmlns:a16="http://schemas.microsoft.com/office/drawing/2014/main" id="{2E75DCC9-9609-4FAD-AFEC-2C3967FD0CBD}"/>
              </a:ext>
            </a:extLst>
          </p:cNvPr>
          <p:cNvSpPr>
            <a:spLocks noGrp="1"/>
          </p:cNvSpPr>
          <p:nvPr>
            <p:ph type="body" sz="quarter" idx="12"/>
          </p:nvPr>
        </p:nvSpPr>
        <p:spPr/>
        <p:txBody>
          <a:bodyPr/>
          <a:lstStyle/>
          <a:p>
            <a:endParaRPr lang="fr-FR"/>
          </a:p>
        </p:txBody>
      </p:sp>
      <p:pic>
        <p:nvPicPr>
          <p:cNvPr id="4" name="Image 3">
            <a:extLst>
              <a:ext uri="{FF2B5EF4-FFF2-40B4-BE49-F238E27FC236}">
                <a16:creationId xmlns:a16="http://schemas.microsoft.com/office/drawing/2014/main" id="{AC6910FF-A87B-4B63-B93E-AD71D80AFFD2}"/>
              </a:ext>
            </a:extLst>
          </p:cNvPr>
          <p:cNvPicPr>
            <a:picLocks noChangeAspect="1"/>
          </p:cNvPicPr>
          <p:nvPr/>
        </p:nvPicPr>
        <p:blipFill>
          <a:blip r:embed="rId2"/>
          <a:stretch/>
        </p:blipFill>
        <p:spPr bwMode="auto">
          <a:xfrm>
            <a:off x="416832" y="1736271"/>
            <a:ext cx="9085943" cy="6814457"/>
          </a:xfrm>
          <a:prstGeom prst="rect">
            <a:avLst/>
          </a:prstGeom>
        </p:spPr>
      </p:pic>
      <p:pic>
        <p:nvPicPr>
          <p:cNvPr id="5" name="Image 4">
            <a:extLst>
              <a:ext uri="{FF2B5EF4-FFF2-40B4-BE49-F238E27FC236}">
                <a16:creationId xmlns:a16="http://schemas.microsoft.com/office/drawing/2014/main" id="{228B2F04-E9B5-4698-A673-6F558303BD93}"/>
              </a:ext>
            </a:extLst>
          </p:cNvPr>
          <p:cNvPicPr>
            <a:picLocks noChangeAspect="1"/>
          </p:cNvPicPr>
          <p:nvPr/>
        </p:nvPicPr>
        <p:blipFill>
          <a:blip r:embed="rId3"/>
          <a:stretch>
            <a:fillRect/>
          </a:stretch>
        </p:blipFill>
        <p:spPr bwMode="auto">
          <a:xfrm>
            <a:off x="9202057" y="3456213"/>
            <a:ext cx="9085943" cy="6814457"/>
          </a:xfrm>
          <a:prstGeom prst="rect">
            <a:avLst/>
          </a:prstGeom>
        </p:spPr>
      </p:pic>
      <p:pic>
        <p:nvPicPr>
          <p:cNvPr id="6" name="Image 5">
            <a:extLst>
              <a:ext uri="{FF2B5EF4-FFF2-40B4-BE49-F238E27FC236}">
                <a16:creationId xmlns:a16="http://schemas.microsoft.com/office/drawing/2014/main" id="{EEDE093E-7845-4B2C-B4BE-C5AAEE7379F1}"/>
              </a:ext>
            </a:extLst>
          </p:cNvPr>
          <p:cNvPicPr>
            <a:picLocks noChangeAspect="1"/>
          </p:cNvPicPr>
          <p:nvPr/>
        </p:nvPicPr>
        <p:blipFill>
          <a:blip r:embed="rId4"/>
          <a:stretch>
            <a:fillRect/>
          </a:stretch>
        </p:blipFill>
        <p:spPr bwMode="auto">
          <a:xfrm>
            <a:off x="10191750" y="360589"/>
            <a:ext cx="8096250" cy="2724150"/>
          </a:xfrm>
          <a:prstGeom prst="rect">
            <a:avLst/>
          </a:prstGeom>
        </p:spPr>
      </p:pic>
      <p:pic>
        <p:nvPicPr>
          <p:cNvPr id="7" name="Picture 2" descr="https://urbact.eu/sites/default/files/inline-images/image_199.png">
            <a:extLst>
              <a:ext uri="{FF2B5EF4-FFF2-40B4-BE49-F238E27FC236}">
                <a16:creationId xmlns:a16="http://schemas.microsoft.com/office/drawing/2014/main" id="{3D971A32-EB4F-4AEE-99CE-E106BA4482D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05" t="5816" r="52882" b="5584"/>
          <a:stretch/>
        </p:blipFill>
        <p:spPr bwMode="auto">
          <a:xfrm rot="21091493">
            <a:off x="4471565" y="7153947"/>
            <a:ext cx="3867363" cy="2922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25378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44A993-3BE6-4633-A615-82214F15B26E}"/>
              </a:ext>
            </a:extLst>
          </p:cNvPr>
          <p:cNvPicPr>
            <a:picLocks noChangeAspect="1"/>
          </p:cNvPicPr>
          <p:nvPr/>
        </p:nvPicPr>
        <p:blipFill>
          <a:blip r:embed="rId2">
            <a:duotone>
              <a:prstClr val="black"/>
              <a:srgbClr val="FF917F">
                <a:tint val="45000"/>
                <a:satMod val="400000"/>
              </a:srgbClr>
            </a:duotone>
            <a:extLst>
              <a:ext uri="{BEBA8EAE-BF5A-486C-A8C5-ECC9F3942E4B}">
                <a14:imgProps xmlns:a14="http://schemas.microsoft.com/office/drawing/2010/main">
                  <a14:imgLayer r:embed="rId3">
                    <a14:imgEffect>
                      <a14:brightnessContrast bright="40000"/>
                    </a14:imgEffect>
                  </a14:imgLayer>
                </a14:imgProps>
              </a:ext>
            </a:extLst>
          </a:blip>
          <a:stretch>
            <a:fillRect/>
          </a:stretch>
        </p:blipFill>
        <p:spPr>
          <a:xfrm>
            <a:off x="7050720" y="3050222"/>
            <a:ext cx="4186556" cy="4186556"/>
          </a:xfrm>
          <a:prstGeom prst="rect">
            <a:avLst/>
          </a:prstGeom>
        </p:spPr>
      </p:pic>
      <p:sp>
        <p:nvSpPr>
          <p:cNvPr id="2" name="Title 1">
            <a:extLst>
              <a:ext uri="{FF2B5EF4-FFF2-40B4-BE49-F238E27FC236}">
                <a16:creationId xmlns:a16="http://schemas.microsoft.com/office/drawing/2014/main" id="{EA875A6C-D223-480E-9D8E-3FE4971903E3}"/>
              </a:ext>
            </a:extLst>
          </p:cNvPr>
          <p:cNvSpPr>
            <a:spLocks noGrp="1"/>
          </p:cNvSpPr>
          <p:nvPr>
            <p:ph type="title"/>
          </p:nvPr>
        </p:nvSpPr>
        <p:spPr>
          <a:xfrm>
            <a:off x="6631926" y="1057773"/>
            <a:ext cx="5331473" cy="1970630"/>
          </a:xfrm>
        </p:spPr>
        <p:txBody>
          <a:bodyPr anchor="ctr"/>
          <a:lstStyle/>
          <a:p>
            <a:r>
              <a:rPr lang="fr-FR" dirty="0"/>
              <a:t>Questions ?</a:t>
            </a:r>
            <a:endParaRPr lang="en-GB" dirty="0"/>
          </a:p>
        </p:txBody>
      </p:sp>
    </p:spTree>
    <p:extLst>
      <p:ext uri="{BB962C8B-B14F-4D97-AF65-F5344CB8AC3E}">
        <p14:creationId xmlns:p14="http://schemas.microsoft.com/office/powerpoint/2010/main" val="15863753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75A6C-D223-480E-9D8E-3FE4971903E3}"/>
              </a:ext>
            </a:extLst>
          </p:cNvPr>
          <p:cNvSpPr>
            <a:spLocks noGrp="1"/>
          </p:cNvSpPr>
          <p:nvPr>
            <p:ph type="title"/>
          </p:nvPr>
        </p:nvSpPr>
        <p:spPr>
          <a:xfrm>
            <a:off x="2743200" y="3172870"/>
            <a:ext cx="12801600" cy="1970630"/>
          </a:xfrm>
        </p:spPr>
        <p:txBody>
          <a:bodyPr anchor="ctr"/>
          <a:lstStyle/>
          <a:p>
            <a:pPr algn="ctr"/>
            <a:r>
              <a:rPr lang="fr-FR" dirty="0">
                <a:solidFill>
                  <a:srgbClr val="C70075"/>
                </a:solidFill>
              </a:rPr>
              <a:t>Partagez-nous vos idées de projet dans le tchat !</a:t>
            </a:r>
            <a:endParaRPr lang="en-GB" dirty="0">
              <a:solidFill>
                <a:srgbClr val="C70075"/>
              </a:solidFill>
            </a:endParaRPr>
          </a:p>
        </p:txBody>
      </p:sp>
    </p:spTree>
    <p:extLst>
      <p:ext uri="{BB962C8B-B14F-4D97-AF65-F5344CB8AC3E}">
        <p14:creationId xmlns:p14="http://schemas.microsoft.com/office/powerpoint/2010/main" val="235446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662FC-10DD-4D9B-B1E9-BE36004FE344}"/>
              </a:ext>
            </a:extLst>
          </p:cNvPr>
          <p:cNvSpPr>
            <a:spLocks noGrp="1"/>
          </p:cNvSpPr>
          <p:nvPr>
            <p:ph type="title"/>
          </p:nvPr>
        </p:nvSpPr>
        <p:spPr>
          <a:xfrm>
            <a:off x="1673429" y="2857500"/>
            <a:ext cx="14941142" cy="1970630"/>
          </a:xfrm>
        </p:spPr>
        <p:txBody>
          <a:bodyPr/>
          <a:lstStyle/>
          <a:p>
            <a:pPr algn="ctr"/>
            <a:r>
              <a:rPr lang="fr-FR" dirty="0"/>
              <a:t>Préparer sa candidature</a:t>
            </a:r>
            <a:endParaRPr lang="en-GB" dirty="0"/>
          </a:p>
        </p:txBody>
      </p:sp>
    </p:spTree>
    <p:extLst>
      <p:ext uri="{BB962C8B-B14F-4D97-AF65-F5344CB8AC3E}">
        <p14:creationId xmlns:p14="http://schemas.microsoft.com/office/powerpoint/2010/main" val="3711567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92DB345E-D10A-4A34-852C-029AB9B45A87}"/>
              </a:ext>
            </a:extLst>
          </p:cNvPr>
          <p:cNvSpPr>
            <a:spLocks noGrp="1"/>
          </p:cNvSpPr>
          <p:nvPr>
            <p:ph type="body" sz="quarter" idx="12"/>
          </p:nvPr>
        </p:nvSpPr>
        <p:spPr/>
        <p:txBody>
          <a:bodyPr/>
          <a:lstStyle/>
          <a:p>
            <a:pPr marL="914400" indent="-914400">
              <a:buAutoNum type="arabicPeriod"/>
            </a:pPr>
            <a:r>
              <a:rPr lang="fr-FR" sz="4800" dirty="0">
                <a:latin typeface="Core Sans C 45 Regular"/>
              </a:rPr>
              <a:t>Critères d’éligibilité </a:t>
            </a:r>
          </a:p>
          <a:p>
            <a:endParaRPr lang="fr-FR" dirty="0">
              <a:latin typeface="Core Sans C 45 Regular"/>
            </a:endParaRPr>
          </a:p>
          <a:p>
            <a:pPr marL="571500" indent="-571500">
              <a:buFont typeface="Wingdings" panose="05000000000000000000" pitchFamily="2" charset="2"/>
              <a:buChar char="ü"/>
            </a:pPr>
            <a:r>
              <a:rPr lang="fr-FR" sz="2800" b="0" dirty="0">
                <a:latin typeface="Core Sans C 45 Regular"/>
              </a:rPr>
              <a:t>Candidature soumise en anglais</a:t>
            </a:r>
          </a:p>
          <a:p>
            <a:pPr marL="571500" indent="-571500">
              <a:buFont typeface="Wingdings" panose="05000000000000000000" pitchFamily="2" charset="2"/>
              <a:buChar char="ü"/>
            </a:pPr>
            <a:r>
              <a:rPr lang="fr-FR" sz="2800" b="0" dirty="0">
                <a:latin typeface="Core Sans C 45 Regular"/>
              </a:rPr>
              <a:t>Candidature complète avec l’ensemble des documents</a:t>
            </a:r>
          </a:p>
          <a:p>
            <a:pPr marL="571500" indent="-571500">
              <a:buFont typeface="Wingdings" panose="05000000000000000000" pitchFamily="2" charset="2"/>
              <a:buChar char="ü"/>
            </a:pPr>
            <a:r>
              <a:rPr lang="fr-FR" sz="2800" b="0" dirty="0">
                <a:latin typeface="Core Sans C 45 Regular"/>
              </a:rPr>
              <a:t>Candidature répond aux critères du partenariat (nombre, composition…)</a:t>
            </a:r>
          </a:p>
          <a:p>
            <a:pPr marL="571500" indent="-571500">
              <a:buFont typeface="Wingdings" panose="05000000000000000000" pitchFamily="2" charset="2"/>
              <a:buChar char="ü"/>
            </a:pPr>
            <a:r>
              <a:rPr lang="fr-FR" sz="2800" b="0" dirty="0">
                <a:latin typeface="Core Sans C 45 Regular"/>
              </a:rPr>
              <a:t>Le chef de file est candidat qu’à une seule proposition de réseau en tant que chef de file</a:t>
            </a:r>
          </a:p>
          <a:p>
            <a:pPr marL="571500" indent="-571500">
              <a:buFont typeface="Wingdings" panose="05000000000000000000" pitchFamily="2" charset="2"/>
              <a:buChar char="ü"/>
            </a:pPr>
            <a:r>
              <a:rPr lang="fr-FR" sz="2800" b="0" dirty="0">
                <a:latin typeface="Core Sans C 45 Regular"/>
              </a:rPr>
              <a:t>Les partenaires sont éligibles</a:t>
            </a:r>
          </a:p>
          <a:p>
            <a:pPr marL="571500" indent="-571500">
              <a:buFont typeface="Wingdings" panose="05000000000000000000" pitchFamily="2" charset="2"/>
              <a:buChar char="ü"/>
            </a:pPr>
            <a:endParaRPr lang="fr-FR" sz="2800" b="0" dirty="0">
              <a:latin typeface="Core Sans C 45 Regular"/>
            </a:endParaRPr>
          </a:p>
          <a:p>
            <a:r>
              <a:rPr lang="fr-FR" sz="2800" b="0" dirty="0">
                <a:latin typeface="Core Sans C 45 Regular"/>
              </a:rPr>
              <a:t>Si non conforme, la candidature sera retirée pour la suite de l’évaluation.</a:t>
            </a:r>
          </a:p>
          <a:p>
            <a:endParaRPr lang="fr-FR" dirty="0">
              <a:latin typeface="Core Sans C 45 Regular"/>
            </a:endParaRPr>
          </a:p>
        </p:txBody>
      </p:sp>
      <p:sp>
        <p:nvSpPr>
          <p:cNvPr id="4" name="Title 1">
            <a:extLst>
              <a:ext uri="{FF2B5EF4-FFF2-40B4-BE49-F238E27FC236}">
                <a16:creationId xmlns:a16="http://schemas.microsoft.com/office/drawing/2014/main" id="{29E35765-BB58-438A-B0FE-3D41E31F60C2}"/>
              </a:ext>
            </a:extLst>
          </p:cNvPr>
          <p:cNvSpPr txBox="1">
            <a:spLocks/>
          </p:cNvSpPr>
          <p:nvPr/>
        </p:nvSpPr>
        <p:spPr>
          <a:xfrm>
            <a:off x="1214683" y="699153"/>
            <a:ext cx="16471574" cy="867266"/>
          </a:xfrm>
          <a:prstGeom prst="rect">
            <a:avLst/>
          </a:prstGeom>
        </p:spPr>
        <p:txBody>
          <a:bodyPr vert="horz" lIns="0" tIns="0" rIns="0" bIns="0" rtlCol="0" anchor="ctr">
            <a:noAutofit/>
          </a:bodyPr>
          <a:lstStyle>
            <a:lvl1pPr algn="l" defTabSz="1371600" rtl="0" eaLnBrk="1" latinLnBrk="0" hangingPunct="1">
              <a:lnSpc>
                <a:spcPct val="90000"/>
              </a:lnSpc>
              <a:spcBef>
                <a:spcPct val="0"/>
              </a:spcBef>
              <a:buNone/>
              <a:defRPr sz="4600" b="1" i="0" kern="1200">
                <a:solidFill>
                  <a:schemeClr val="tx1">
                    <a:lumMod val="65000"/>
                    <a:lumOff val="35000"/>
                  </a:schemeClr>
                </a:solidFill>
                <a:latin typeface="Century Gothic" panose="020B0502020202020204" pitchFamily="34" charset="0"/>
                <a:ea typeface="+mj-ea"/>
                <a:cs typeface="+mj-cs"/>
              </a:defRPr>
            </a:lvl1pPr>
          </a:lstStyle>
          <a:p>
            <a:r>
              <a:rPr lang="en-GB" sz="4000" dirty="0" err="1">
                <a:solidFill>
                  <a:schemeClr val="tx1"/>
                </a:solidFill>
              </a:rPr>
              <a:t>Critères</a:t>
            </a:r>
            <a:r>
              <a:rPr lang="en-GB" sz="4000" dirty="0">
                <a:solidFill>
                  <a:schemeClr val="tx1"/>
                </a:solidFill>
              </a:rPr>
              <a:t> de </a:t>
            </a:r>
            <a:r>
              <a:rPr lang="en-GB" sz="4000" dirty="0" err="1">
                <a:solidFill>
                  <a:schemeClr val="tx1"/>
                </a:solidFill>
              </a:rPr>
              <a:t>sélection</a:t>
            </a:r>
            <a:r>
              <a:rPr lang="en-GB" sz="4000" dirty="0">
                <a:solidFill>
                  <a:schemeClr val="tx1"/>
                </a:solidFill>
              </a:rPr>
              <a:t> </a:t>
            </a:r>
            <a:r>
              <a:rPr lang="en-GB" sz="3600" b="0" i="1" dirty="0">
                <a:solidFill>
                  <a:schemeClr val="tx1"/>
                </a:solidFill>
              </a:rPr>
              <a:t>(Terms of Reference)</a:t>
            </a:r>
            <a:endParaRPr lang="en-GB" dirty="0">
              <a:solidFill>
                <a:schemeClr val="tx1"/>
              </a:solidFill>
            </a:endParaRPr>
          </a:p>
        </p:txBody>
      </p:sp>
      <p:sp>
        <p:nvSpPr>
          <p:cNvPr id="5" name="Rectangle : coins arrondis 4">
            <a:extLst>
              <a:ext uri="{FF2B5EF4-FFF2-40B4-BE49-F238E27FC236}">
                <a16:creationId xmlns:a16="http://schemas.microsoft.com/office/drawing/2014/main" id="{565D3E43-AA1F-4DF1-933C-74FB58CEBA68}"/>
              </a:ext>
            </a:extLst>
          </p:cNvPr>
          <p:cNvSpPr/>
          <p:nvPr/>
        </p:nvSpPr>
        <p:spPr>
          <a:xfrm>
            <a:off x="10461196" y="2095500"/>
            <a:ext cx="7225061"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20 réseaux seront sélectionnés</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Tree>
    <p:extLst>
      <p:ext uri="{BB962C8B-B14F-4D97-AF65-F5344CB8AC3E}">
        <p14:creationId xmlns:p14="http://schemas.microsoft.com/office/powerpoint/2010/main" val="2090645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80D80-6C45-4E65-A9BC-42D5DC8471B7}"/>
              </a:ext>
            </a:extLst>
          </p:cNvPr>
          <p:cNvSpPr>
            <a:spLocks noGrp="1"/>
          </p:cNvSpPr>
          <p:nvPr>
            <p:ph type="title"/>
          </p:nvPr>
        </p:nvSpPr>
        <p:spPr/>
        <p:txBody>
          <a:bodyPr/>
          <a:lstStyle/>
          <a:p>
            <a:r>
              <a:rPr lang="en-GB" sz="4000" dirty="0" err="1">
                <a:solidFill>
                  <a:schemeClr val="tx1"/>
                </a:solidFill>
              </a:rPr>
              <a:t>Critères</a:t>
            </a:r>
            <a:r>
              <a:rPr lang="en-GB" sz="4000" dirty="0">
                <a:solidFill>
                  <a:schemeClr val="tx1"/>
                </a:solidFill>
              </a:rPr>
              <a:t> de </a:t>
            </a:r>
            <a:r>
              <a:rPr lang="en-GB" sz="4000" dirty="0" err="1">
                <a:solidFill>
                  <a:schemeClr val="tx1"/>
                </a:solidFill>
              </a:rPr>
              <a:t>sélection</a:t>
            </a:r>
            <a:r>
              <a:rPr lang="en-GB" sz="4000" dirty="0">
                <a:solidFill>
                  <a:schemeClr val="tx1"/>
                </a:solidFill>
              </a:rPr>
              <a:t> </a:t>
            </a:r>
            <a:r>
              <a:rPr lang="en-GB" sz="3600" b="0" i="1" dirty="0">
                <a:solidFill>
                  <a:schemeClr val="tx1"/>
                </a:solidFill>
              </a:rPr>
              <a:t>(Terms of Reference)</a:t>
            </a:r>
            <a:endParaRPr lang="en-GB" dirty="0">
              <a:solidFill>
                <a:schemeClr val="tx1"/>
              </a:solidFill>
            </a:endParaRPr>
          </a:p>
        </p:txBody>
      </p:sp>
      <p:sp>
        <p:nvSpPr>
          <p:cNvPr id="4" name="Text Placeholder 3">
            <a:extLst>
              <a:ext uri="{FF2B5EF4-FFF2-40B4-BE49-F238E27FC236}">
                <a16:creationId xmlns:a16="http://schemas.microsoft.com/office/drawing/2014/main" id="{F0D292FB-65E2-4DB2-9318-11B3555DD386}"/>
              </a:ext>
            </a:extLst>
          </p:cNvPr>
          <p:cNvSpPr>
            <a:spLocks noGrp="1"/>
          </p:cNvSpPr>
          <p:nvPr>
            <p:ph type="body" sz="quarter" idx="12"/>
          </p:nvPr>
        </p:nvSpPr>
        <p:spPr>
          <a:xfrm>
            <a:off x="680956" y="1988646"/>
            <a:ext cx="16852900" cy="5974254"/>
          </a:xfrm>
        </p:spPr>
        <p:txBody>
          <a:bodyPr/>
          <a:lstStyle/>
          <a:p>
            <a:pPr marL="352424">
              <a:spcAft>
                <a:spcPts val="1200"/>
              </a:spcAft>
            </a:pPr>
            <a:r>
              <a:rPr lang="fr-FR" sz="2800" b="0" dirty="0">
                <a:latin typeface="Core Sans C 45 Regular" panose="020B0603030302020204" pitchFamily="34" charset="0"/>
                <a:sym typeface="Arial"/>
              </a:rPr>
              <a:t>Un panel d’évaluation externe URBACT </a:t>
            </a:r>
            <a:r>
              <a:rPr lang="fr-FR" sz="2800" b="0" i="1" dirty="0">
                <a:latin typeface="Core Sans C 45 Regular" panose="020B0603030302020204" pitchFamily="34" charset="0"/>
                <a:sym typeface="Arial"/>
              </a:rPr>
              <a:t>(</a:t>
            </a:r>
            <a:r>
              <a:rPr lang="fr-FR" sz="2800" b="0" i="1" dirty="0" err="1">
                <a:latin typeface="Core Sans C 45 Regular" panose="020B0603030302020204" pitchFamily="34" charset="0"/>
                <a:sym typeface="Arial"/>
              </a:rPr>
              <a:t>External</a:t>
            </a:r>
            <a:r>
              <a:rPr lang="fr-FR" sz="2800" b="0" i="1" dirty="0">
                <a:latin typeface="Core Sans C 45 Regular" panose="020B0603030302020204" pitchFamily="34" charset="0"/>
                <a:sym typeface="Arial"/>
              </a:rPr>
              <a:t> </a:t>
            </a:r>
            <a:r>
              <a:rPr lang="fr-FR" sz="2800" b="0" i="1" dirty="0" err="1">
                <a:latin typeface="Core Sans C 45 Regular" panose="020B0603030302020204" pitchFamily="34" charset="0"/>
                <a:sym typeface="Arial"/>
              </a:rPr>
              <a:t>Assessment</a:t>
            </a:r>
            <a:r>
              <a:rPr lang="fr-FR" sz="2800" b="0" i="1" dirty="0">
                <a:latin typeface="Core Sans C 45 Regular" panose="020B0603030302020204" pitchFamily="34" charset="0"/>
                <a:sym typeface="Arial"/>
              </a:rPr>
              <a:t> Panel - EAP)</a:t>
            </a:r>
            <a:r>
              <a:rPr lang="fr-FR" sz="2800" b="0" dirty="0">
                <a:latin typeface="Core Sans C 45 Regular" panose="020B0603030302020204" pitchFamily="34" charset="0"/>
                <a:sym typeface="Arial"/>
              </a:rPr>
              <a:t> examine et note les candidatures selon les critères suivants :</a:t>
            </a:r>
          </a:p>
          <a:p>
            <a:pPr marL="809624" indent="-457200">
              <a:spcAft>
                <a:spcPts val="1200"/>
              </a:spcAft>
              <a:buFont typeface="Arial" panose="020B0604020202020204" pitchFamily="34" charset="0"/>
              <a:buChar char="•"/>
            </a:pPr>
            <a:r>
              <a:rPr lang="fr-FR" sz="2800" b="0" dirty="0">
                <a:latin typeface="Core Sans C 45 Regular" panose="020B0603030302020204" pitchFamily="34" charset="0"/>
                <a:sym typeface="Arial"/>
              </a:rPr>
              <a:t>Pertinence de la problématique traitée (20 %)</a:t>
            </a:r>
          </a:p>
          <a:p>
            <a:pPr marL="809624" indent="-457200">
              <a:spcAft>
                <a:spcPts val="1200"/>
              </a:spcAft>
              <a:buFont typeface="Arial" panose="020B0604020202020204" pitchFamily="34" charset="0"/>
              <a:buChar char="•"/>
            </a:pPr>
            <a:r>
              <a:rPr lang="fr-FR" sz="2800" b="0" dirty="0">
                <a:latin typeface="Core Sans C 45 Regular" panose="020B0603030302020204" pitchFamily="34" charset="0"/>
                <a:sym typeface="Arial"/>
              </a:rPr>
              <a:t>Prise en compte des objectifs transversaux URBACT (égalité femmes-hommes, transition écologique et transition numérique) (10 %)</a:t>
            </a:r>
          </a:p>
          <a:p>
            <a:pPr marL="809624" indent="-457200">
              <a:spcAft>
                <a:spcPts val="1200"/>
              </a:spcAft>
              <a:buFont typeface="Arial" panose="020B0604020202020204" pitchFamily="34" charset="0"/>
              <a:buChar char="•"/>
            </a:pPr>
            <a:r>
              <a:rPr lang="fr-FR" sz="2800" dirty="0">
                <a:latin typeface="Core Sans C 45 Regular" panose="020B0603030302020204" pitchFamily="34" charset="0"/>
                <a:sym typeface="Arial"/>
              </a:rPr>
              <a:t>Qualité du partenariat (30 %)</a:t>
            </a:r>
          </a:p>
          <a:p>
            <a:pPr marL="809624" indent="-457200">
              <a:spcAft>
                <a:spcPts val="1200"/>
              </a:spcAft>
              <a:buFont typeface="Arial" panose="020B0604020202020204" pitchFamily="34" charset="0"/>
              <a:buChar char="•"/>
            </a:pPr>
            <a:r>
              <a:rPr lang="fr-FR" sz="2800" b="0" dirty="0">
                <a:latin typeface="Core Sans C 45 Regular" panose="020B0603030302020204" pitchFamily="34" charset="0"/>
                <a:sym typeface="Arial"/>
              </a:rPr>
              <a:t>Qualité de la méthodologie et des activités proposées (20 %)</a:t>
            </a:r>
          </a:p>
          <a:p>
            <a:pPr marL="809624" indent="-457200">
              <a:spcAft>
                <a:spcPts val="1200"/>
              </a:spcAft>
              <a:buFont typeface="Arial" panose="020B0604020202020204" pitchFamily="34" charset="0"/>
              <a:buChar char="•"/>
            </a:pPr>
            <a:r>
              <a:rPr lang="fr-FR" sz="2800" b="0" dirty="0">
                <a:latin typeface="Core Sans C 45 Regular" panose="020B0603030302020204" pitchFamily="34" charset="0"/>
                <a:sym typeface="Arial"/>
              </a:rPr>
              <a:t>Qualité de la gestion du réseau proposée (10 %)</a:t>
            </a:r>
          </a:p>
          <a:p>
            <a:pPr marL="809624" indent="-457200">
              <a:spcAft>
                <a:spcPts val="1200"/>
              </a:spcAft>
              <a:buFont typeface="Arial" panose="020B0604020202020204" pitchFamily="34" charset="0"/>
              <a:buChar char="•"/>
            </a:pPr>
            <a:r>
              <a:rPr lang="fr-FR" sz="2800" b="0" dirty="0">
                <a:latin typeface="Core Sans C 45 Regular" panose="020B0603030302020204" pitchFamily="34" charset="0"/>
                <a:sym typeface="Arial"/>
              </a:rPr>
              <a:t>Qualité du budget proposé (10 %)</a:t>
            </a:r>
            <a:endParaRPr lang="en-GB" sz="2800" b="0" dirty="0">
              <a:latin typeface="Core Sans C 45 Regular" panose="020B0603030302020204" pitchFamily="34" charset="0"/>
              <a:sym typeface="Arial"/>
            </a:endParaRPr>
          </a:p>
        </p:txBody>
      </p:sp>
      <p:sp>
        <p:nvSpPr>
          <p:cNvPr id="5" name="Espace réservé du texte 2">
            <a:extLst>
              <a:ext uri="{FF2B5EF4-FFF2-40B4-BE49-F238E27FC236}">
                <a16:creationId xmlns:a16="http://schemas.microsoft.com/office/drawing/2014/main" id="{C37AE45D-CAE3-4D78-9E6F-68641B33D0A8}"/>
              </a:ext>
            </a:extLst>
          </p:cNvPr>
          <p:cNvSpPr txBox="1">
            <a:spLocks/>
          </p:cNvSpPr>
          <p:nvPr/>
        </p:nvSpPr>
        <p:spPr>
          <a:xfrm>
            <a:off x="838200" y="8537527"/>
            <a:ext cx="15668297" cy="537045"/>
          </a:xfrm>
          <a:prstGeom prst="rect">
            <a:avLst/>
          </a:prstGeom>
        </p:spPr>
        <p:txBody>
          <a:bodyPr vert="horz" lIns="0" tIns="0" rIns="0" bIns="0" rtlCol="0">
            <a:noAutofit/>
          </a:bodyPr>
          <a:lstStyle>
            <a:lvl1pPr marL="0" indent="0" algn="l" defTabSz="1371566"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566"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51" indent="-530213" algn="l" defTabSz="1371566" rtl="0" eaLnBrk="1" latinLnBrk="0" hangingPunct="1">
              <a:lnSpc>
                <a:spcPct val="100000"/>
              </a:lnSpc>
              <a:spcBef>
                <a:spcPts val="1200"/>
              </a:spcBef>
              <a:buClr>
                <a:srgbClr val="164194"/>
              </a:buClr>
              <a:buSzPct val="90000"/>
              <a:buFont typeface=".PingFang SC Regular"/>
              <a:buChar char="◆"/>
              <a:tabLst/>
              <a:defRPr sz="4800" b="1" i="0" kern="1200">
                <a:solidFill>
                  <a:schemeClr val="tx1"/>
                </a:solidFill>
                <a:latin typeface="Arial" panose="020B0604020202020204" pitchFamily="34" charset="0"/>
                <a:ea typeface="+mn-ea"/>
                <a:cs typeface="Arial" panose="020B0604020202020204" pitchFamily="34" charset="0"/>
              </a:defRPr>
            </a:lvl3pPr>
            <a:lvl4pPr marL="984225" indent="-358767" algn="l" defTabSz="1371566"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chemeClr val="tx1"/>
                </a:solidFill>
                <a:latin typeface="Arial" panose="020B0604020202020204" pitchFamily="34" charset="0"/>
                <a:ea typeface="+mn-ea"/>
                <a:cs typeface="Arial" panose="020B0604020202020204" pitchFamily="34" charset="0"/>
              </a:defRPr>
            </a:lvl4pPr>
            <a:lvl5pPr marL="536562" indent="0" algn="l" defTabSz="1371566" rtl="0" eaLnBrk="1" latinLnBrk="0" hangingPunct="1">
              <a:lnSpc>
                <a:spcPct val="100000"/>
              </a:lnSpc>
              <a:spcBef>
                <a:spcPts val="1200"/>
              </a:spcBef>
              <a:buFont typeface="Arial" panose="020B0604020202020204" pitchFamily="34" charset="0"/>
              <a:buNone/>
              <a:tabLst/>
              <a:defRPr sz="4400" kern="1200">
                <a:solidFill>
                  <a:schemeClr val="tx1"/>
                </a:solidFill>
                <a:latin typeface="Arial" panose="020B0604020202020204" pitchFamily="34" charset="0"/>
                <a:ea typeface="+mn-ea"/>
                <a:cs typeface="Arial" panose="020B0604020202020204" pitchFamily="34" charset="0"/>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r>
              <a:rPr lang="fr-FR" sz="3600" dirty="0">
                <a:solidFill>
                  <a:srgbClr val="C70075"/>
                </a:solidFill>
                <a:latin typeface="Core Sans C 45 Regular"/>
              </a:rPr>
              <a:t>        Taux de sélection intéressant : </a:t>
            </a:r>
          </a:p>
          <a:p>
            <a:r>
              <a:rPr lang="fr-FR" sz="3200" b="0" dirty="0">
                <a:solidFill>
                  <a:srgbClr val="C70075"/>
                </a:solidFill>
                <a:latin typeface="Core Sans C 45 Regular"/>
              </a:rPr>
              <a:t>Dernier appel : 25 réseaux sélectionnés sur 39 candidatures (64%)</a:t>
            </a:r>
          </a:p>
        </p:txBody>
      </p:sp>
      <p:pic>
        <p:nvPicPr>
          <p:cNvPr id="3" name="Image 2">
            <a:extLst>
              <a:ext uri="{FF2B5EF4-FFF2-40B4-BE49-F238E27FC236}">
                <a16:creationId xmlns:a16="http://schemas.microsoft.com/office/drawing/2014/main" id="{4110B472-4F87-45CB-A54A-B9F574F79029}"/>
              </a:ext>
            </a:extLst>
          </p:cNvPr>
          <p:cNvPicPr>
            <a:picLocks noChangeAspect="1"/>
          </p:cNvPicPr>
          <p:nvPr/>
        </p:nvPicPr>
        <p:blipFill>
          <a:blip r:embed="rId2"/>
          <a:stretch>
            <a:fillRect/>
          </a:stretch>
        </p:blipFill>
        <p:spPr>
          <a:xfrm>
            <a:off x="647648" y="8062850"/>
            <a:ext cx="829269" cy="1143046"/>
          </a:xfrm>
          <a:prstGeom prst="rect">
            <a:avLst/>
          </a:prstGeom>
        </p:spPr>
      </p:pic>
    </p:spTree>
    <p:extLst>
      <p:ext uri="{BB962C8B-B14F-4D97-AF65-F5344CB8AC3E}">
        <p14:creationId xmlns:p14="http://schemas.microsoft.com/office/powerpoint/2010/main" val="3985246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0ECF7A-5268-40AA-975B-D9648B9B4290}"/>
              </a:ext>
            </a:extLst>
          </p:cNvPr>
          <p:cNvSpPr>
            <a:spLocks noGrp="1"/>
          </p:cNvSpPr>
          <p:nvPr>
            <p:ph type="title"/>
          </p:nvPr>
        </p:nvSpPr>
        <p:spPr>
          <a:xfrm>
            <a:off x="1431417" y="612617"/>
            <a:ext cx="16471574" cy="867266"/>
          </a:xfrm>
        </p:spPr>
        <p:txBody>
          <a:bodyPr/>
          <a:lstStyle/>
          <a:p>
            <a:r>
              <a:rPr lang="fr-FR" dirty="0">
                <a:solidFill>
                  <a:schemeClr val="tx1"/>
                </a:solidFill>
              </a:rPr>
              <a:t>Formalités administratives</a:t>
            </a:r>
          </a:p>
        </p:txBody>
      </p:sp>
      <p:sp>
        <p:nvSpPr>
          <p:cNvPr id="3" name="Espace réservé du texte 2">
            <a:extLst>
              <a:ext uri="{FF2B5EF4-FFF2-40B4-BE49-F238E27FC236}">
                <a16:creationId xmlns:a16="http://schemas.microsoft.com/office/drawing/2014/main" id="{EA9B6AD7-D8BB-4C7A-95D1-81B98072C05D}"/>
              </a:ext>
            </a:extLst>
          </p:cNvPr>
          <p:cNvSpPr>
            <a:spLocks noGrp="1"/>
          </p:cNvSpPr>
          <p:nvPr>
            <p:ph type="body" sz="quarter" idx="12"/>
          </p:nvPr>
        </p:nvSpPr>
        <p:spPr>
          <a:xfrm>
            <a:off x="762000" y="2247900"/>
            <a:ext cx="17347230" cy="7012338"/>
          </a:xfrm>
        </p:spPr>
        <p:txBody>
          <a:bodyPr/>
          <a:lstStyle/>
          <a:p>
            <a:r>
              <a:rPr lang="en-GB" sz="3600" dirty="0">
                <a:solidFill>
                  <a:schemeClr val="tx1">
                    <a:lumMod val="50000"/>
                    <a:lumOff val="50000"/>
                  </a:schemeClr>
                </a:solidFill>
                <a:latin typeface="Core Sans C 45 Regular" panose="020B0603030302020204" pitchFamily="34" charset="0"/>
              </a:rPr>
              <a:t>1. Se referrer aux </a:t>
            </a:r>
            <a:r>
              <a:rPr lang="en-GB" sz="3600" dirty="0" err="1">
                <a:solidFill>
                  <a:schemeClr val="tx1">
                    <a:lumMod val="50000"/>
                    <a:lumOff val="50000"/>
                  </a:schemeClr>
                </a:solidFill>
                <a:latin typeface="Core Sans C 45 Regular" panose="020B0603030302020204" pitchFamily="34" charset="0"/>
              </a:rPr>
              <a:t>ressources</a:t>
            </a:r>
            <a:r>
              <a:rPr lang="en-GB" sz="3600" dirty="0">
                <a:solidFill>
                  <a:schemeClr val="tx1">
                    <a:lumMod val="50000"/>
                    <a:lumOff val="50000"/>
                  </a:schemeClr>
                </a:solidFill>
                <a:latin typeface="Core Sans C 45 Regular" panose="020B0603030302020204" pitchFamily="34" charset="0"/>
              </a:rPr>
              <a:t> du programme :</a:t>
            </a:r>
          </a:p>
          <a:p>
            <a:pPr marL="685800" indent="-685800">
              <a:buFont typeface="Wingdings" panose="05000000000000000000" pitchFamily="2" charset="2"/>
              <a:buChar char="ü"/>
            </a:pPr>
            <a:r>
              <a:rPr lang="en-GB" sz="3200" b="0" dirty="0">
                <a:latin typeface="Core Sans C 45 Regular" panose="020B0603030302020204" pitchFamily="34" charset="0"/>
              </a:rPr>
              <a:t>Terms of Reference</a:t>
            </a:r>
          </a:p>
          <a:p>
            <a:pPr marL="685800" indent="-685800">
              <a:buFont typeface="Wingdings" panose="05000000000000000000" pitchFamily="2" charset="2"/>
              <a:buChar char="ü"/>
            </a:pPr>
            <a:r>
              <a:rPr lang="en-GB" sz="3200" b="0" dirty="0">
                <a:latin typeface="Core Sans C 45 Regular" panose="020B0603030302020204" pitchFamily="34" charset="0"/>
              </a:rPr>
              <a:t>Guide for applicants</a:t>
            </a:r>
          </a:p>
          <a:p>
            <a:pPr marL="685800" indent="-685800">
              <a:buFont typeface="Wingdings" panose="05000000000000000000" pitchFamily="2" charset="2"/>
              <a:buChar char="ü"/>
            </a:pPr>
            <a:r>
              <a:rPr lang="en-GB" sz="3200" b="0" dirty="0">
                <a:latin typeface="Core Sans C 45 Regular" panose="020B0603030302020204" pitchFamily="34" charset="0"/>
              </a:rPr>
              <a:t>Application Form and SYNERGIE-CTE Practical Guide </a:t>
            </a:r>
          </a:p>
          <a:p>
            <a:pPr marL="685800" indent="-685800">
              <a:buFont typeface="Wingdings" panose="05000000000000000000" pitchFamily="2" charset="2"/>
              <a:buChar char="ü"/>
            </a:pPr>
            <a:r>
              <a:rPr lang="en-GB" sz="3200" b="0" dirty="0">
                <a:latin typeface="Core Sans C 45 Regular" panose="020B0603030302020204" pitchFamily="34" charset="0"/>
              </a:rPr>
              <a:t>FAQ</a:t>
            </a:r>
          </a:p>
          <a:p>
            <a:pPr marL="685800" indent="-685800">
              <a:buFont typeface="Wingdings" panose="05000000000000000000" pitchFamily="2" charset="2"/>
              <a:buChar char="ü"/>
            </a:pPr>
            <a:r>
              <a:rPr lang="en-GB" sz="3200" b="0" dirty="0">
                <a:latin typeface="Core Sans C 45 Regular" panose="020B0603030302020204" pitchFamily="34" charset="0"/>
              </a:rPr>
              <a:t>Programme Manual</a:t>
            </a:r>
          </a:p>
          <a:p>
            <a:endParaRPr lang="en-GB" sz="3200" b="0" dirty="0">
              <a:latin typeface="Core Sans C 45 Regular" panose="020B0603030302020204" pitchFamily="34" charset="0"/>
            </a:endParaRPr>
          </a:p>
          <a:p>
            <a:r>
              <a:rPr lang="en-GB" sz="3200" b="0" dirty="0" err="1">
                <a:latin typeface="Core Sans C 45 Regular" panose="020B0603030302020204" pitchFamily="34" charset="0"/>
              </a:rPr>
              <a:t>Disponibles</a:t>
            </a:r>
            <a:r>
              <a:rPr lang="en-GB" sz="3200" b="0" dirty="0">
                <a:latin typeface="Core Sans C 45 Regular" panose="020B0603030302020204" pitchFamily="34" charset="0"/>
              </a:rPr>
              <a:t> : </a:t>
            </a:r>
            <a:r>
              <a:rPr lang="en-GB" sz="3200" dirty="0">
                <a:solidFill>
                  <a:srgbClr val="C60075"/>
                </a:solidFill>
                <a:latin typeface="Core Sans C 45 Regular" panose="020B0603030302020204" pitchFamily="34" charset="0"/>
                <a:hlinkClick r:id="rId3"/>
              </a:rPr>
              <a:t>urbact.eu/get-involved</a:t>
            </a:r>
            <a:endParaRPr lang="en-GB" sz="3200" dirty="0">
              <a:solidFill>
                <a:srgbClr val="C60075"/>
              </a:solidFill>
              <a:latin typeface="Core Sans C 45 Regular" panose="020B0603030302020204" pitchFamily="34" charset="0"/>
            </a:endParaRPr>
          </a:p>
          <a:p>
            <a:endParaRPr lang="en-GB" sz="4000" dirty="0">
              <a:solidFill>
                <a:srgbClr val="C60075"/>
              </a:solidFill>
              <a:latin typeface="Core Sans C 45 Regular" panose="020B0603030302020204" pitchFamily="34" charset="0"/>
            </a:endParaRPr>
          </a:p>
          <a:p>
            <a:endParaRPr lang="en-GB" sz="4000" dirty="0">
              <a:solidFill>
                <a:srgbClr val="C60075"/>
              </a:solidFill>
              <a:latin typeface="Core Sans C 45 Regular" panose="020B0603030302020204" pitchFamily="34" charset="0"/>
            </a:endParaRPr>
          </a:p>
          <a:p>
            <a:r>
              <a:rPr lang="en-GB" sz="4000" b="0" dirty="0">
                <a:latin typeface="Core Sans C 45 Regular" panose="020B0603030302020204" pitchFamily="34" charset="0"/>
              </a:rPr>
              <a:t> </a:t>
            </a:r>
            <a:endParaRPr lang="en-GB" sz="4000" dirty="0">
              <a:latin typeface="Core Sans C 45 Regular" panose="020B0603030302020204" pitchFamily="34" charset="0"/>
            </a:endParaRPr>
          </a:p>
          <a:p>
            <a:endParaRPr lang="en-GB" sz="4000" dirty="0">
              <a:latin typeface="Core Sans C 45 Regular" panose="020B0603030302020204" pitchFamily="34" charset="0"/>
            </a:endParaRPr>
          </a:p>
          <a:p>
            <a:pPr marL="914400" lvl="1" indent="-914400">
              <a:buFont typeface="Arial" panose="020B0604020202020204" pitchFamily="34" charset="0"/>
              <a:buChar char="•"/>
            </a:pPr>
            <a:endParaRPr lang="en-GB" sz="3600" dirty="0">
              <a:latin typeface="Core Sans C 45 Regular" panose="020B0603030302020204" pitchFamily="34" charset="0"/>
            </a:endParaRPr>
          </a:p>
        </p:txBody>
      </p:sp>
      <p:pic>
        <p:nvPicPr>
          <p:cNvPr id="4" name="Image 3">
            <a:extLst>
              <a:ext uri="{FF2B5EF4-FFF2-40B4-BE49-F238E27FC236}">
                <a16:creationId xmlns:a16="http://schemas.microsoft.com/office/drawing/2014/main" id="{2D0E4935-99E5-4741-BAD7-F8D0AF7FE9FD}"/>
              </a:ext>
            </a:extLst>
          </p:cNvPr>
          <p:cNvPicPr>
            <a:picLocks noChangeAspect="1"/>
          </p:cNvPicPr>
          <p:nvPr/>
        </p:nvPicPr>
        <p:blipFill>
          <a:blip r:embed="rId4"/>
          <a:stretch>
            <a:fillRect/>
          </a:stretch>
        </p:blipFill>
        <p:spPr>
          <a:xfrm>
            <a:off x="10345278" y="266700"/>
            <a:ext cx="7763952" cy="9753600"/>
          </a:xfrm>
          <a:prstGeom prst="rect">
            <a:avLst/>
          </a:prstGeom>
        </p:spPr>
      </p:pic>
    </p:spTree>
    <p:extLst>
      <p:ext uri="{BB962C8B-B14F-4D97-AF65-F5344CB8AC3E}">
        <p14:creationId xmlns:p14="http://schemas.microsoft.com/office/powerpoint/2010/main" val="142623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1B9A8355-22A1-CBD0-7FC5-90714451C001}"/>
              </a:ext>
            </a:extLst>
          </p:cNvPr>
          <p:cNvSpPr>
            <a:spLocks noGrp="1"/>
          </p:cNvSpPr>
          <p:nvPr>
            <p:ph type="body" sz="quarter" idx="11"/>
          </p:nvPr>
        </p:nvSpPr>
        <p:spPr>
          <a:xfrm>
            <a:off x="8686800" y="2019300"/>
            <a:ext cx="8426450" cy="3519420"/>
          </a:xfrm>
        </p:spPr>
        <p:txBody>
          <a:bodyPr/>
          <a:lstStyle/>
          <a:p>
            <a:r>
              <a:rPr lang="en-GB" sz="17300" dirty="0"/>
              <a:t>URBACT</a:t>
            </a:r>
          </a:p>
        </p:txBody>
      </p:sp>
    </p:spTree>
    <p:extLst>
      <p:ext uri="{BB962C8B-B14F-4D97-AF65-F5344CB8AC3E}">
        <p14:creationId xmlns:p14="http://schemas.microsoft.com/office/powerpoint/2010/main" val="105947320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E1D234C8-6736-40BA-B61F-E3EF219FC9C4}"/>
              </a:ext>
            </a:extLst>
          </p:cNvPr>
          <p:cNvSpPr>
            <a:spLocks noGrp="1"/>
          </p:cNvSpPr>
          <p:nvPr>
            <p:ph type="body" sz="quarter" idx="12"/>
          </p:nvPr>
        </p:nvSpPr>
        <p:spPr>
          <a:xfrm>
            <a:off x="859810" y="2263776"/>
            <a:ext cx="16674048" cy="6553200"/>
          </a:xfrm>
        </p:spPr>
        <p:txBody>
          <a:bodyPr/>
          <a:lstStyle/>
          <a:p>
            <a:r>
              <a:rPr lang="en-GB" sz="4000" dirty="0" err="1">
                <a:solidFill>
                  <a:srgbClr val="C70075"/>
                </a:solidFill>
                <a:latin typeface="Core Sans C 45 Regular" panose="020B0603030302020204" pitchFamily="34" charset="0"/>
              </a:rPr>
              <a:t>C’est</a:t>
            </a:r>
            <a:r>
              <a:rPr lang="en-GB" sz="4000" dirty="0">
                <a:solidFill>
                  <a:srgbClr val="C70075"/>
                </a:solidFill>
                <a:latin typeface="Core Sans C 45 Regular" panose="020B0603030302020204" pitchFamily="34" charset="0"/>
              </a:rPr>
              <a:t> le chef de file qui </a:t>
            </a:r>
            <a:r>
              <a:rPr lang="en-GB" sz="4000" dirty="0" err="1">
                <a:solidFill>
                  <a:srgbClr val="C70075"/>
                </a:solidFill>
                <a:latin typeface="Core Sans C 45 Regular" panose="020B0603030302020204" pitchFamily="34" charset="0"/>
              </a:rPr>
              <a:t>rédige</a:t>
            </a:r>
            <a:r>
              <a:rPr lang="en-GB" sz="4000" dirty="0">
                <a:solidFill>
                  <a:srgbClr val="C70075"/>
                </a:solidFill>
                <a:latin typeface="Core Sans C 45 Regular" panose="020B0603030302020204" pitchFamily="34" charset="0"/>
              </a:rPr>
              <a:t> et </a:t>
            </a:r>
            <a:r>
              <a:rPr lang="en-GB" sz="4000" dirty="0" err="1">
                <a:solidFill>
                  <a:srgbClr val="C70075"/>
                </a:solidFill>
                <a:latin typeface="Core Sans C 45 Regular" panose="020B0603030302020204" pitchFamily="34" charset="0"/>
              </a:rPr>
              <a:t>envoie</a:t>
            </a:r>
            <a:r>
              <a:rPr lang="en-GB" sz="4000" dirty="0">
                <a:solidFill>
                  <a:srgbClr val="C70075"/>
                </a:solidFill>
                <a:latin typeface="Core Sans C 45 Regular" panose="020B0603030302020204" pitchFamily="34" charset="0"/>
              </a:rPr>
              <a:t> la candidature ! </a:t>
            </a:r>
          </a:p>
          <a:p>
            <a:endParaRPr lang="en-GB" sz="4000" dirty="0">
              <a:solidFill>
                <a:schemeClr val="tx1">
                  <a:lumMod val="50000"/>
                  <a:lumOff val="50000"/>
                </a:schemeClr>
              </a:solidFill>
              <a:latin typeface="Core Sans C 45 Regular" panose="020B0603030302020204" pitchFamily="34" charset="0"/>
            </a:endParaRPr>
          </a:p>
          <a:p>
            <a:r>
              <a:rPr lang="en-GB" sz="4000" dirty="0">
                <a:solidFill>
                  <a:schemeClr val="tx1">
                    <a:lumMod val="50000"/>
                    <a:lumOff val="50000"/>
                  </a:schemeClr>
                </a:solidFill>
                <a:latin typeface="Core Sans C 45 Regular" panose="020B0603030302020204" pitchFamily="34" charset="0"/>
              </a:rPr>
              <a:t>3 </a:t>
            </a:r>
            <a:r>
              <a:rPr lang="en-GB" sz="4000" dirty="0" err="1">
                <a:solidFill>
                  <a:schemeClr val="tx1">
                    <a:lumMod val="50000"/>
                    <a:lumOff val="50000"/>
                  </a:schemeClr>
                </a:solidFill>
                <a:latin typeface="Core Sans C 45 Regular" panose="020B0603030302020204" pitchFamily="34" charset="0"/>
              </a:rPr>
              <a:t>étapes</a:t>
            </a:r>
            <a:r>
              <a:rPr lang="en-GB" sz="4000" dirty="0">
                <a:solidFill>
                  <a:schemeClr val="tx1">
                    <a:lumMod val="50000"/>
                    <a:lumOff val="50000"/>
                  </a:schemeClr>
                </a:solidFill>
                <a:latin typeface="Core Sans C 45 Regular" panose="020B0603030302020204" pitchFamily="34" charset="0"/>
              </a:rPr>
              <a:t> : </a:t>
            </a:r>
          </a:p>
          <a:p>
            <a:r>
              <a:rPr lang="en-GB" sz="3200" dirty="0">
                <a:latin typeface="Core Sans C 45 Regular" panose="020B0603030302020204" pitchFamily="34" charset="0"/>
              </a:rPr>
              <a:t>1 – </a:t>
            </a:r>
            <a:r>
              <a:rPr lang="fr-FR" sz="3200" dirty="0">
                <a:latin typeface="Core Sans C 45 Regular" panose="020B0603030302020204" pitchFamily="34" charset="0"/>
              </a:rPr>
              <a:t>Construire son partenariat : </a:t>
            </a:r>
            <a:r>
              <a:rPr lang="fr-FR" sz="3200" b="0" dirty="0">
                <a:latin typeface="Core Sans C 45 Regular" panose="020B0603030302020204" pitchFamily="34" charset="0"/>
              </a:rPr>
              <a:t>chef de file/partenaires </a:t>
            </a:r>
            <a:r>
              <a:rPr lang="fr-FR" sz="3200" dirty="0">
                <a:solidFill>
                  <a:srgbClr val="C70075"/>
                </a:solidFill>
                <a:latin typeface="Core Sans C 45 Regular" panose="020B0603030302020204" pitchFamily="34" charset="0"/>
              </a:rPr>
              <a:t>avant le 17 juin 2026</a:t>
            </a:r>
          </a:p>
          <a:p>
            <a:pPr marL="342900" lvl="0" indent="-342900">
              <a:buFont typeface="Arial" panose="020B0604020202020204" pitchFamily="34" charset="0"/>
              <a:buChar char="•"/>
            </a:pPr>
            <a:r>
              <a:rPr lang="fr-FR" sz="2100" b="0" i="1" dirty="0">
                <a:solidFill>
                  <a:prstClr val="black">
                    <a:lumMod val="65000"/>
                    <a:lumOff val="35000"/>
                  </a:prstClr>
                </a:solidFill>
                <a:latin typeface="Core Sans C 45 Regular" panose="020B0603030302020204" pitchFamily="34" charset="0"/>
              </a:rPr>
              <a:t>Anticiper la recherche et la prise de contact (Conseils : avril/mai)</a:t>
            </a:r>
            <a:endParaRPr lang="en-GB" sz="3200" dirty="0">
              <a:solidFill>
                <a:srgbClr val="C70075"/>
              </a:solidFill>
              <a:latin typeface="Core Sans C 45 Regular" panose="020B0603030302020204" pitchFamily="34" charset="0"/>
            </a:endParaRPr>
          </a:p>
          <a:p>
            <a:r>
              <a:rPr lang="en-GB" sz="3200" dirty="0">
                <a:latin typeface="Core Sans C 45 Regular" panose="020B0603030302020204" pitchFamily="34" charset="0"/>
              </a:rPr>
              <a:t>2 - </a:t>
            </a:r>
            <a:r>
              <a:rPr lang="fr-FR" sz="3200" dirty="0">
                <a:latin typeface="Core Sans C 45 Regular" panose="020B0603030302020204" pitchFamily="34" charset="0"/>
              </a:rPr>
              <a:t>Soumission en ligne du </a:t>
            </a:r>
            <a:r>
              <a:rPr lang="fr-FR" sz="3200" u="sng" dirty="0">
                <a:latin typeface="Core Sans C 45 Regular" panose="020B0603030302020204" pitchFamily="34" charset="0"/>
              </a:rPr>
              <a:t>formulaire de candidature </a:t>
            </a:r>
            <a:r>
              <a:rPr lang="fr-FR" sz="3200" dirty="0">
                <a:latin typeface="Core Sans C 45 Regular" panose="020B0603030302020204" pitchFamily="34" charset="0"/>
              </a:rPr>
              <a:t>via le système SYNERGIE-CTE</a:t>
            </a:r>
            <a:r>
              <a:rPr lang="en-GB" sz="3200" dirty="0" err="1">
                <a:solidFill>
                  <a:schemeClr val="bg1"/>
                </a:solidFill>
                <a:latin typeface="Core Sans C 45 Regular" panose="020B0603030302020204" pitchFamily="34" charset="0"/>
              </a:rPr>
              <a:t>i</a:t>
            </a:r>
            <a:r>
              <a:rPr lang="en-GB" sz="3200" dirty="0">
                <a:solidFill>
                  <a:schemeClr val="bg1"/>
                </a:solidFill>
                <a:latin typeface="Core Sans C 45 Regular" panose="020B0603030302020204" pitchFamily="34" charset="0"/>
              </a:rPr>
              <a:t>  </a:t>
            </a:r>
            <a:r>
              <a:rPr lang="en-GB" sz="3200" dirty="0">
                <a:latin typeface="Core Sans C 45 Regular" panose="020B0603030302020204" pitchFamily="34" charset="0"/>
              </a:rPr>
              <a:t>                                                                   </a:t>
            </a:r>
            <a:r>
              <a:rPr lang="en-GB" sz="3200" b="0" dirty="0" err="1">
                <a:latin typeface="Core Sans C 45 Regular" panose="020B0603030302020204" pitchFamily="34" charset="0"/>
              </a:rPr>
              <a:t>en</a:t>
            </a:r>
            <a:r>
              <a:rPr lang="en-GB" sz="3200" b="0" dirty="0">
                <a:latin typeface="Core Sans C 45 Regular" panose="020B0603030302020204" pitchFamily="34" charset="0"/>
              </a:rPr>
              <a:t> </a:t>
            </a:r>
            <a:r>
              <a:rPr lang="en-GB" sz="3200" b="0" dirty="0" err="1">
                <a:latin typeface="Core Sans C 45 Regular" panose="020B0603030302020204" pitchFamily="34" charset="0"/>
              </a:rPr>
              <a:t>anglais</a:t>
            </a:r>
            <a:r>
              <a:rPr lang="en-GB" sz="3200" b="0" dirty="0">
                <a:latin typeface="Core Sans C 45 Regular" panose="020B0603030302020204" pitchFamily="34" charset="0"/>
              </a:rPr>
              <a:t> </a:t>
            </a:r>
            <a:r>
              <a:rPr lang="en-GB" sz="3200" b="0" dirty="0" err="1">
                <a:latin typeface="Core Sans C 45 Regular" panose="020B0603030302020204" pitchFamily="34" charset="0"/>
              </a:rPr>
              <a:t>d’ici</a:t>
            </a:r>
            <a:r>
              <a:rPr lang="en-GB" sz="3200" b="0" dirty="0">
                <a:latin typeface="Core Sans C 45 Regular" panose="020B0603030302020204" pitchFamily="34" charset="0"/>
              </a:rPr>
              <a:t> le </a:t>
            </a:r>
            <a:r>
              <a:rPr lang="en-GB" sz="3200" dirty="0">
                <a:solidFill>
                  <a:srgbClr val="C70075"/>
                </a:solidFill>
                <a:latin typeface="Core Sans C 45 Regular" panose="020B0603030302020204" pitchFamily="34" charset="0"/>
              </a:rPr>
              <a:t>17 </a:t>
            </a:r>
            <a:r>
              <a:rPr lang="en-GB" sz="3200" dirty="0" err="1">
                <a:solidFill>
                  <a:srgbClr val="C70075"/>
                </a:solidFill>
                <a:latin typeface="Core Sans C 45 Regular" panose="020B0603030302020204" pitchFamily="34" charset="0"/>
              </a:rPr>
              <a:t>juin</a:t>
            </a:r>
            <a:r>
              <a:rPr lang="en-GB" sz="3200" dirty="0">
                <a:solidFill>
                  <a:srgbClr val="C70075"/>
                </a:solidFill>
                <a:latin typeface="Core Sans C 45 Regular" panose="020B0603030302020204" pitchFamily="34" charset="0"/>
              </a:rPr>
              <a:t> 2026 à 15h CET </a:t>
            </a:r>
          </a:p>
          <a:p>
            <a:pPr marL="342900" indent="-342900">
              <a:buFont typeface="Arial" panose="020B0604020202020204" pitchFamily="34" charset="0"/>
              <a:buChar char="•"/>
            </a:pPr>
            <a:r>
              <a:rPr lang="fr-FR" sz="2100" b="0" i="1" dirty="0">
                <a:solidFill>
                  <a:schemeClr val="tx1">
                    <a:lumMod val="65000"/>
                    <a:lumOff val="35000"/>
                  </a:schemeClr>
                </a:solidFill>
                <a:latin typeface="Core Sans C 45 Regular" panose="020B0603030302020204" pitchFamily="34" charset="0"/>
              </a:rPr>
              <a:t>Des informations sur le système SYNERGIE présentées dans le Guide SYNERGIE</a:t>
            </a:r>
            <a:endParaRPr lang="en-GB" sz="3200" b="0" i="1" dirty="0">
              <a:solidFill>
                <a:schemeClr val="tx1">
                  <a:lumMod val="65000"/>
                  <a:lumOff val="35000"/>
                </a:schemeClr>
              </a:solidFill>
              <a:latin typeface="Core Sans C 45 Regular" panose="020B0603030302020204" pitchFamily="34" charset="0"/>
            </a:endParaRPr>
          </a:p>
          <a:p>
            <a:pPr lvl="1"/>
            <a:r>
              <a:rPr lang="en-GB" sz="3200" b="1" dirty="0">
                <a:solidFill>
                  <a:srgbClr val="164194"/>
                </a:solidFill>
                <a:latin typeface="Core Sans C 45 Regular" panose="020B0603030302020204" pitchFamily="34" charset="0"/>
              </a:rPr>
              <a:t>2 – </a:t>
            </a:r>
            <a:r>
              <a:rPr lang="en-GB" sz="3200" b="1" dirty="0" err="1">
                <a:solidFill>
                  <a:srgbClr val="164194"/>
                </a:solidFill>
                <a:latin typeface="Core Sans C 45 Regular" panose="020B0603030302020204" pitchFamily="34" charset="0"/>
              </a:rPr>
              <a:t>Envoyer</a:t>
            </a:r>
            <a:r>
              <a:rPr lang="en-GB" sz="3200" b="1" dirty="0">
                <a:solidFill>
                  <a:srgbClr val="164194"/>
                </a:solidFill>
                <a:latin typeface="Core Sans C 45 Regular" panose="020B0603030302020204" pitchFamily="34" charset="0"/>
              </a:rPr>
              <a:t> </a:t>
            </a:r>
            <a:r>
              <a:rPr lang="en-GB" sz="3200" b="1" dirty="0" err="1">
                <a:solidFill>
                  <a:srgbClr val="164194"/>
                </a:solidFill>
                <a:latin typeface="Core Sans C 45 Regular" panose="020B0603030302020204" pitchFamily="34" charset="0"/>
              </a:rPr>
              <a:t>votre</a:t>
            </a:r>
            <a:r>
              <a:rPr lang="en-GB" sz="3200" b="1" dirty="0">
                <a:solidFill>
                  <a:srgbClr val="164194"/>
                </a:solidFill>
                <a:latin typeface="Core Sans C 45 Regular" panose="020B0603030302020204" pitchFamily="34" charset="0"/>
              </a:rPr>
              <a:t> </a:t>
            </a:r>
            <a:r>
              <a:rPr lang="en-GB" sz="3200" b="1" u="sng" dirty="0">
                <a:solidFill>
                  <a:srgbClr val="164194"/>
                </a:solidFill>
                <a:latin typeface="Core Sans C 45 Regular" panose="020B0603030302020204" pitchFamily="34" charset="0"/>
              </a:rPr>
              <a:t>dossier de candidature </a:t>
            </a:r>
            <a:r>
              <a:rPr lang="en-GB" sz="3200" b="1" dirty="0">
                <a:solidFill>
                  <a:srgbClr val="164194"/>
                </a:solidFill>
                <a:latin typeface="Core Sans C 45 Regular" panose="020B0603030302020204" pitchFamily="34" charset="0"/>
              </a:rPr>
              <a:t>par mail à </a:t>
            </a:r>
            <a:r>
              <a:rPr lang="en-GB" sz="3200" b="1" dirty="0" err="1">
                <a:solidFill>
                  <a:srgbClr val="164194"/>
                </a:solidFill>
                <a:latin typeface="Core Sans C 45 Regular" panose="020B0603030302020204" pitchFamily="34" charset="0"/>
              </a:rPr>
              <a:t>l’adresse</a:t>
            </a:r>
            <a:r>
              <a:rPr lang="en-GB" sz="3200" b="1" dirty="0">
                <a:solidFill>
                  <a:srgbClr val="164194"/>
                </a:solidFill>
                <a:latin typeface="Core Sans C 45 Regular" panose="020B0603030302020204" pitchFamily="34" charset="0"/>
              </a:rPr>
              <a:t> AN@urbact.eu </a:t>
            </a:r>
            <a:r>
              <a:rPr lang="en-GB" sz="3200" b="1" dirty="0" err="1">
                <a:solidFill>
                  <a:srgbClr val="164194"/>
                </a:solidFill>
                <a:latin typeface="Core Sans C 45 Regular" panose="020B0603030302020204" pitchFamily="34" charset="0"/>
              </a:rPr>
              <a:t>d’ici</a:t>
            </a:r>
            <a:r>
              <a:rPr lang="en-GB" sz="3200" b="1" dirty="0">
                <a:solidFill>
                  <a:srgbClr val="164194"/>
                </a:solidFill>
                <a:latin typeface="Core Sans C 45 Regular" panose="020B0603030302020204" pitchFamily="34" charset="0"/>
              </a:rPr>
              <a:t> le </a:t>
            </a:r>
            <a:r>
              <a:rPr lang="en-GB" sz="3200" b="1" dirty="0">
                <a:solidFill>
                  <a:srgbClr val="C70075"/>
                </a:solidFill>
                <a:latin typeface="Core Sans C 45 Regular" panose="020B0603030302020204" pitchFamily="34" charset="0"/>
              </a:rPr>
              <a:t>18 </a:t>
            </a:r>
            <a:r>
              <a:rPr lang="en-GB" sz="3200" b="1" dirty="0" err="1">
                <a:solidFill>
                  <a:srgbClr val="C70075"/>
                </a:solidFill>
                <a:latin typeface="Core Sans C 45 Regular" panose="020B0603030302020204" pitchFamily="34" charset="0"/>
              </a:rPr>
              <a:t>juin</a:t>
            </a:r>
            <a:r>
              <a:rPr lang="en-GB" sz="3200" b="1" dirty="0">
                <a:solidFill>
                  <a:srgbClr val="C70075"/>
                </a:solidFill>
                <a:latin typeface="Core Sans C 45 Regular" panose="020B0603030302020204" pitchFamily="34" charset="0"/>
              </a:rPr>
              <a:t> 2026 à 15h CET</a:t>
            </a:r>
          </a:p>
          <a:p>
            <a:pPr marL="342900" lvl="1" indent="-342900">
              <a:buFont typeface="Arial" panose="020B0604020202020204" pitchFamily="34" charset="0"/>
              <a:buChar char="•"/>
            </a:pPr>
            <a:r>
              <a:rPr lang="fr-FR" sz="2100" i="1" dirty="0">
                <a:solidFill>
                  <a:schemeClr val="tx1">
                    <a:lumMod val="65000"/>
                    <a:lumOff val="35000"/>
                  </a:schemeClr>
                </a:solidFill>
                <a:latin typeface="Core Sans C 45 Regular" panose="020B0603030302020204" pitchFamily="34" charset="0"/>
              </a:rPr>
              <a:t>Y</a:t>
            </a:r>
            <a:r>
              <a:rPr lang="fr-FR" sz="2100" b="0" i="1" dirty="0">
                <a:solidFill>
                  <a:schemeClr val="tx1">
                    <a:lumMod val="65000"/>
                    <a:lumOff val="35000"/>
                  </a:schemeClr>
                </a:solidFill>
                <a:latin typeface="Core Sans C 45 Regular" panose="020B0603030302020204" pitchFamily="34" charset="0"/>
              </a:rPr>
              <a:t> incluant le scan du PDF signé de la demande généré via SYNERGIE-CTE, les lettres d'engagement signées et tous les documents supplémentaires demandés</a:t>
            </a:r>
            <a:endParaRPr lang="en-GB" sz="3200" dirty="0">
              <a:latin typeface="Core Sans C 45 Regular" panose="020B0603030302020204" pitchFamily="34" charset="0"/>
            </a:endParaRPr>
          </a:p>
          <a:p>
            <a:pPr marL="914400" indent="-914400">
              <a:buAutoNum type="arabicPeriod"/>
            </a:pPr>
            <a:endParaRPr lang="en-GB" sz="4000" dirty="0">
              <a:latin typeface="Core Sans C 45 Regular" panose="020B0603030302020204" pitchFamily="34" charset="0"/>
            </a:endParaRPr>
          </a:p>
          <a:p>
            <a:pPr marL="914400" indent="-914400">
              <a:buAutoNum type="arabicPeriod"/>
            </a:pPr>
            <a:endParaRPr lang="en-GB" sz="4000" dirty="0">
              <a:latin typeface="Core Sans C 45 Regular" panose="020B0603030302020204" pitchFamily="34" charset="0"/>
            </a:endParaRPr>
          </a:p>
          <a:p>
            <a:pPr marL="914400" indent="-914400">
              <a:buAutoNum type="arabicPeriod"/>
            </a:pPr>
            <a:endParaRPr lang="en-GB" sz="4000" dirty="0">
              <a:latin typeface="Core Sans C 45 Regular" panose="020B0603030302020204" pitchFamily="34" charset="0"/>
            </a:endParaRPr>
          </a:p>
          <a:p>
            <a:pPr marL="914400" indent="-914400">
              <a:buFont typeface="+mj-lt"/>
              <a:buAutoNum type="arabicPeriod"/>
            </a:pPr>
            <a:endParaRPr lang="en-GB" sz="4000" dirty="0">
              <a:latin typeface="Core Sans C 45 Regular" panose="020B0603030302020204" pitchFamily="34" charset="0"/>
            </a:endParaRPr>
          </a:p>
        </p:txBody>
      </p:sp>
      <p:sp>
        <p:nvSpPr>
          <p:cNvPr id="4" name="Titre 1">
            <a:extLst>
              <a:ext uri="{FF2B5EF4-FFF2-40B4-BE49-F238E27FC236}">
                <a16:creationId xmlns:a16="http://schemas.microsoft.com/office/drawing/2014/main" id="{268CBA5C-C3C6-4377-AAAE-09405D6B0EB9}"/>
              </a:ext>
            </a:extLst>
          </p:cNvPr>
          <p:cNvSpPr txBox="1">
            <a:spLocks/>
          </p:cNvSpPr>
          <p:nvPr/>
        </p:nvSpPr>
        <p:spPr>
          <a:xfrm>
            <a:off x="1825719" y="640858"/>
            <a:ext cx="16471574" cy="867266"/>
          </a:xfrm>
          <a:prstGeom prst="rect">
            <a:avLst/>
          </a:prstGeom>
        </p:spPr>
        <p:txBody>
          <a:bodyPr vert="horz" lIns="0" tIns="0" rIns="0" bIns="0" rtlCol="0" anchor="ctr">
            <a:noAutofit/>
          </a:bodyPr>
          <a:lstStyle>
            <a:lvl1pPr algn="l" defTabSz="1371600" rtl="0" eaLnBrk="1" latinLnBrk="0" hangingPunct="1">
              <a:lnSpc>
                <a:spcPct val="90000"/>
              </a:lnSpc>
              <a:spcBef>
                <a:spcPct val="0"/>
              </a:spcBef>
              <a:buNone/>
              <a:defRPr sz="4600" b="1" i="0" kern="1200">
                <a:solidFill>
                  <a:schemeClr val="tx1">
                    <a:lumMod val="65000"/>
                    <a:lumOff val="35000"/>
                  </a:schemeClr>
                </a:solidFill>
                <a:latin typeface="Century Gothic" panose="020B0502020202020204" pitchFamily="34" charset="0"/>
                <a:ea typeface="+mj-ea"/>
                <a:cs typeface="+mj-cs"/>
              </a:defRPr>
            </a:lvl1pPr>
          </a:lstStyle>
          <a:p>
            <a:r>
              <a:rPr lang="fr-FR" dirty="0">
                <a:solidFill>
                  <a:schemeClr val="tx1"/>
                </a:solidFill>
              </a:rPr>
              <a:t>Formalités administratives</a:t>
            </a:r>
          </a:p>
        </p:txBody>
      </p:sp>
    </p:spTree>
    <p:extLst>
      <p:ext uri="{BB962C8B-B14F-4D97-AF65-F5344CB8AC3E}">
        <p14:creationId xmlns:p14="http://schemas.microsoft.com/office/powerpoint/2010/main" val="1835256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84C8825-B6F2-49F7-A893-081184FBBED6}"/>
              </a:ext>
            </a:extLst>
          </p:cNvPr>
          <p:cNvSpPr>
            <a:spLocks noGrp="1"/>
          </p:cNvSpPr>
          <p:nvPr>
            <p:ph type="title"/>
          </p:nvPr>
        </p:nvSpPr>
        <p:spPr/>
        <p:txBody>
          <a:bodyPr/>
          <a:lstStyle/>
          <a:p>
            <a:r>
              <a:rPr lang="fr-FR" dirty="0">
                <a:solidFill>
                  <a:schemeClr val="tx1"/>
                </a:solidFill>
              </a:rPr>
              <a:t>Règles en matière des aides d’Etat</a:t>
            </a:r>
          </a:p>
        </p:txBody>
      </p:sp>
      <p:sp>
        <p:nvSpPr>
          <p:cNvPr id="3" name="Espace réservé du texte 2">
            <a:extLst>
              <a:ext uri="{FF2B5EF4-FFF2-40B4-BE49-F238E27FC236}">
                <a16:creationId xmlns:a16="http://schemas.microsoft.com/office/drawing/2014/main" id="{05FE0AAD-555C-42A9-95D7-340A08ED52B3}"/>
              </a:ext>
            </a:extLst>
          </p:cNvPr>
          <p:cNvSpPr>
            <a:spLocks noGrp="1"/>
          </p:cNvSpPr>
          <p:nvPr>
            <p:ph type="body" sz="quarter" idx="12"/>
          </p:nvPr>
        </p:nvSpPr>
        <p:spPr>
          <a:xfrm>
            <a:off x="533400" y="2628900"/>
            <a:ext cx="16852900" cy="6553200"/>
          </a:xfrm>
        </p:spPr>
        <p:txBody>
          <a:bodyPr/>
          <a:lstStyle/>
          <a:p>
            <a:pPr marL="571500" indent="-571500" algn="just">
              <a:spcAft>
                <a:spcPts val="1200"/>
              </a:spcAft>
              <a:buFont typeface="Wingdings" panose="05000000000000000000" pitchFamily="2" charset="2"/>
              <a:buChar char="§"/>
            </a:pPr>
            <a:r>
              <a:rPr lang="fr-FR" sz="3200" b="0" dirty="0">
                <a:latin typeface="Core Sans C 45 Regular" panose="020B0603030302020204" pitchFamily="34" charset="0"/>
              </a:rPr>
              <a:t>Les candidats répondant à l’appel à projets pour les Réseaux d’Action doivent faire l’objet d’une auto-évaluation afin de déterminer si les activités proposées présentent un risque potentiel d’aide d’État.</a:t>
            </a:r>
          </a:p>
          <a:p>
            <a:pPr marL="571500" indent="-571500" algn="just">
              <a:spcAft>
                <a:spcPts val="1200"/>
              </a:spcAft>
              <a:buFont typeface="Wingdings" panose="05000000000000000000" pitchFamily="2" charset="2"/>
              <a:buChar char="§"/>
            </a:pPr>
            <a:r>
              <a:rPr lang="fr-FR" sz="3200" b="0" dirty="0">
                <a:latin typeface="Core Sans C 45 Regular" panose="020B0603030302020204" pitchFamily="34" charset="0"/>
              </a:rPr>
              <a:t>Les </a:t>
            </a:r>
            <a:r>
              <a:rPr lang="fr-FR" sz="3200" dirty="0">
                <a:latin typeface="Core Sans C 45 Regular" panose="020B0603030302020204" pitchFamily="34" charset="0"/>
              </a:rPr>
              <a:t>partenaires</a:t>
            </a:r>
            <a:r>
              <a:rPr lang="fr-FR" sz="3200" b="0" dirty="0">
                <a:latin typeface="Core Sans C 45 Regular" panose="020B0603030302020204" pitchFamily="34" charset="0"/>
              </a:rPr>
              <a:t> impliqués dans les formulaires de candidature doivent </a:t>
            </a:r>
            <a:r>
              <a:rPr lang="fr-FR" sz="3200" dirty="0">
                <a:latin typeface="Core Sans C 45 Regular" panose="020B0603030302020204" pitchFamily="34" charset="0"/>
              </a:rPr>
              <a:t>répondre individuellement à une enquête de l’Union européenne relative aux aides d’État</a:t>
            </a:r>
            <a:r>
              <a:rPr lang="fr-FR" sz="3200" b="0" dirty="0">
                <a:latin typeface="Core Sans C 45 Regular" panose="020B0603030302020204" pitchFamily="34" charset="0"/>
              </a:rPr>
              <a:t>, accessible via le </a:t>
            </a:r>
            <a:r>
              <a:rPr lang="fr-FR" sz="3200" b="0" dirty="0">
                <a:latin typeface="Core Sans C 45 Regular" panose="020B0603030302020204" pitchFamily="34" charset="0"/>
                <a:hlinkClick r:id="rId3"/>
              </a:rPr>
              <a:t>lien</a:t>
            </a:r>
            <a:r>
              <a:rPr lang="fr-FR" sz="3200" b="0" dirty="0">
                <a:latin typeface="Core Sans C 45 Regular" panose="020B0603030302020204" pitchFamily="34" charset="0"/>
              </a:rPr>
              <a:t> fourni, avant le 17 juin 2026 à 15h00 (CEST). </a:t>
            </a:r>
          </a:p>
          <a:p>
            <a:pPr marL="571500" indent="-571500" algn="just">
              <a:spcAft>
                <a:spcPts val="1200"/>
              </a:spcAft>
              <a:buFont typeface="Wingdings" panose="05000000000000000000" pitchFamily="2" charset="2"/>
              <a:buChar char="§"/>
            </a:pPr>
            <a:r>
              <a:rPr lang="fr-FR" sz="3200" b="0" dirty="0">
                <a:latin typeface="Core Sans C 45 Regular" panose="020B0603030302020204" pitchFamily="34" charset="0"/>
              </a:rPr>
              <a:t>Des orientations spécifiques sur les aides d’État à destination des candidats sont disponibles sur la page de l’appel.</a:t>
            </a:r>
          </a:p>
          <a:p>
            <a:pPr marL="571500" indent="-571500" algn="just">
              <a:spcAft>
                <a:spcPts val="1200"/>
              </a:spcAft>
              <a:buFont typeface="Wingdings" panose="05000000000000000000" pitchFamily="2" charset="2"/>
              <a:buChar char="§"/>
            </a:pPr>
            <a:r>
              <a:rPr lang="fr-FR" sz="3200" b="0" dirty="0">
                <a:latin typeface="Core Sans C 45 Regular" panose="020B0603030302020204" pitchFamily="34" charset="0"/>
              </a:rPr>
              <a:t>Cette déclaration relative aux aides d’État est analysée par l’Autorité de gestion / Secrétariat conjoint URBACT, en parallèle de l’évaluation du projet.</a:t>
            </a:r>
            <a:endParaRPr lang="en-GB" sz="3200" b="0" dirty="0">
              <a:latin typeface="Core Sans C 45 Regular" panose="020B0603030302020204" pitchFamily="34" charset="0"/>
            </a:endParaRPr>
          </a:p>
        </p:txBody>
      </p:sp>
    </p:spTree>
    <p:extLst>
      <p:ext uri="{BB962C8B-B14F-4D97-AF65-F5344CB8AC3E}">
        <p14:creationId xmlns:p14="http://schemas.microsoft.com/office/powerpoint/2010/main" val="26720768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DD81B6-4EA8-4CB5-A5B7-D64AE5B54A73}"/>
              </a:ext>
            </a:extLst>
          </p:cNvPr>
          <p:cNvSpPr>
            <a:spLocks noGrp="1"/>
          </p:cNvSpPr>
          <p:nvPr>
            <p:ph type="title"/>
          </p:nvPr>
        </p:nvSpPr>
        <p:spPr>
          <a:xfrm>
            <a:off x="1941921" y="2271431"/>
            <a:ext cx="14941142" cy="1970630"/>
          </a:xfrm>
        </p:spPr>
        <p:txBody>
          <a:bodyPr/>
          <a:lstStyle/>
          <a:p>
            <a:pPr algn="ctr"/>
            <a:r>
              <a:rPr lang="fr-FR" dirty="0"/>
              <a:t>Prochaines étapes et accompagnement</a:t>
            </a:r>
          </a:p>
        </p:txBody>
      </p:sp>
      <p:sp>
        <p:nvSpPr>
          <p:cNvPr id="3" name="Espace réservé du texte 2">
            <a:extLst>
              <a:ext uri="{FF2B5EF4-FFF2-40B4-BE49-F238E27FC236}">
                <a16:creationId xmlns:a16="http://schemas.microsoft.com/office/drawing/2014/main" id="{DDEB56DC-0050-41A1-92D0-D34BFC36C9AE}"/>
              </a:ext>
            </a:extLst>
          </p:cNvPr>
          <p:cNvSpPr>
            <a:spLocks noGrp="1"/>
          </p:cNvSpPr>
          <p:nvPr>
            <p:ph type="body" idx="1"/>
          </p:nvPr>
        </p:nvSpPr>
        <p:spPr>
          <a:xfrm>
            <a:off x="1941923" y="5524500"/>
            <a:ext cx="14941140" cy="1511040"/>
          </a:xfrm>
        </p:spPr>
        <p:txBody>
          <a:bodyPr/>
          <a:lstStyle/>
          <a:p>
            <a:pPr algn="ctr"/>
            <a:r>
              <a:rPr lang="fr-FR" dirty="0"/>
              <a:t>Vous n’êtes pas seuls ! </a:t>
            </a:r>
          </a:p>
        </p:txBody>
      </p:sp>
    </p:spTree>
    <p:extLst>
      <p:ext uri="{BB962C8B-B14F-4D97-AF65-F5344CB8AC3E}">
        <p14:creationId xmlns:p14="http://schemas.microsoft.com/office/powerpoint/2010/main" val="6974790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495300"/>
            <a:ext cx="16471574" cy="867266"/>
          </a:xfrm>
        </p:spPr>
        <p:txBody>
          <a:bodyPr/>
          <a:lstStyle/>
          <a:p>
            <a:r>
              <a:rPr lang="en-US" dirty="0" err="1">
                <a:solidFill>
                  <a:schemeClr val="tx1"/>
                </a:solidFill>
              </a:rPr>
              <a:t>Prochaines</a:t>
            </a:r>
            <a:r>
              <a:rPr lang="en-US" dirty="0">
                <a:solidFill>
                  <a:schemeClr val="tx1"/>
                </a:solidFill>
              </a:rPr>
              <a:t> </a:t>
            </a:r>
            <a:r>
              <a:rPr lang="en-US" dirty="0" err="1">
                <a:solidFill>
                  <a:schemeClr val="tx1"/>
                </a:solidFill>
              </a:rPr>
              <a:t>étapes</a:t>
            </a:r>
            <a:endParaRPr lang="en-US" dirty="0">
              <a:solidFill>
                <a:schemeClr val="tx1"/>
              </a:solidFill>
            </a:endParaRPr>
          </a:p>
        </p:txBody>
      </p:sp>
      <p:sp>
        <p:nvSpPr>
          <p:cNvPr id="4" name="Espace réservé du texte 2">
            <a:extLst>
              <a:ext uri="{FF2B5EF4-FFF2-40B4-BE49-F238E27FC236}">
                <a16:creationId xmlns:a16="http://schemas.microsoft.com/office/drawing/2014/main" id="{50CA8CA2-DBE4-4617-A68E-FA4C79077561}"/>
              </a:ext>
            </a:extLst>
          </p:cNvPr>
          <p:cNvSpPr>
            <a:spLocks noGrp="1"/>
          </p:cNvSpPr>
          <p:nvPr>
            <p:ph type="body" sz="quarter" idx="12"/>
          </p:nvPr>
        </p:nvSpPr>
        <p:spPr>
          <a:xfrm>
            <a:off x="1219200" y="2318470"/>
            <a:ext cx="15259016" cy="5650060"/>
          </a:xfrm>
        </p:spPr>
        <p:txBody>
          <a:bodyPr numCol="2"/>
          <a:lstStyle/>
          <a:p>
            <a:pPr marL="571500" indent="-571500">
              <a:spcAft>
                <a:spcPts val="1200"/>
              </a:spcAft>
              <a:buFont typeface="Wingdings" panose="05000000000000000000" pitchFamily="2" charset="2"/>
              <a:buChar char="§"/>
            </a:pPr>
            <a:r>
              <a:rPr lang="en-GB" sz="3200" dirty="0">
                <a:latin typeface="Core Sans C 45 Regular" panose="020B0603030302020204" pitchFamily="34" charset="0"/>
                <a:cs typeface="Arial" panose="020B0604020202020204" pitchFamily="34" charset="0"/>
              </a:rPr>
              <a:t>17 mars </a:t>
            </a:r>
            <a:r>
              <a:rPr lang="en-GB" sz="3200" b="0" dirty="0">
                <a:latin typeface="Core Sans C 45 Regular" panose="020B0603030302020204" pitchFamily="34" charset="0"/>
                <a:cs typeface="Arial" panose="020B0604020202020204" pitchFamily="34" charset="0"/>
              </a:rPr>
              <a:t>: </a:t>
            </a:r>
            <a:r>
              <a:rPr lang="fr-FR" sz="3200" b="0" dirty="0">
                <a:latin typeface="Core Sans C 45 Regular" panose="020B0603030302020204" pitchFamily="34" charset="0"/>
                <a:cs typeface="Arial" panose="020B0604020202020204" pitchFamily="34" charset="0"/>
              </a:rPr>
              <a:t>Lancement de l'appel</a:t>
            </a:r>
          </a:p>
          <a:p>
            <a:pPr marL="571500" indent="-571500">
              <a:spcAft>
                <a:spcPts val="1200"/>
              </a:spcAft>
              <a:buFont typeface="Wingdings" panose="05000000000000000000" pitchFamily="2" charset="2"/>
              <a:buChar char="§"/>
            </a:pPr>
            <a:r>
              <a:rPr lang="en-GB" sz="3200" dirty="0">
                <a:latin typeface="Core Sans C 45 Regular" panose="020B0603030302020204" pitchFamily="34" charset="0"/>
                <a:cs typeface="Arial" panose="020B0604020202020204" pitchFamily="34" charset="0"/>
              </a:rPr>
              <a:t>17 </a:t>
            </a:r>
            <a:r>
              <a:rPr lang="en-GB" sz="3200" dirty="0" err="1">
                <a:latin typeface="Core Sans C 45 Regular" panose="020B0603030302020204" pitchFamily="34" charset="0"/>
                <a:cs typeface="Arial" panose="020B0604020202020204" pitchFamily="34" charset="0"/>
              </a:rPr>
              <a:t>juin</a:t>
            </a:r>
            <a:r>
              <a:rPr lang="en-GB" sz="3200" dirty="0">
                <a:latin typeface="Core Sans C 45 Regular" panose="020B0603030302020204" pitchFamily="34" charset="0"/>
                <a:cs typeface="Arial" panose="020B0604020202020204" pitchFamily="34" charset="0"/>
              </a:rPr>
              <a:t> </a:t>
            </a:r>
            <a:r>
              <a:rPr lang="en-GB" sz="3200" b="0" dirty="0">
                <a:latin typeface="Core Sans C 45 Regular" panose="020B0603030302020204" pitchFamily="34" charset="0"/>
                <a:cs typeface="Arial" panose="020B0604020202020204" pitchFamily="34" charset="0"/>
              </a:rPr>
              <a:t>: </a:t>
            </a:r>
            <a:r>
              <a:rPr lang="fr-FR" sz="3200" b="0" dirty="0">
                <a:latin typeface="Core Sans C 45 Regular" panose="020B0603030302020204" pitchFamily="34" charset="0"/>
                <a:cs typeface="Arial" panose="020B0604020202020204" pitchFamily="34" charset="0"/>
              </a:rPr>
              <a:t>Date limite de dépôt des candidatures (via Synergie)</a:t>
            </a:r>
          </a:p>
          <a:p>
            <a:pPr marL="571500" indent="-571500">
              <a:spcAft>
                <a:spcPts val="1200"/>
              </a:spcAft>
              <a:buFont typeface="Wingdings" panose="05000000000000000000" pitchFamily="2" charset="2"/>
              <a:buChar char="§"/>
            </a:pPr>
            <a:r>
              <a:rPr lang="en-GB" sz="3200" dirty="0">
                <a:latin typeface="Core Sans C 45 Regular" panose="020B0603030302020204" pitchFamily="34" charset="0"/>
                <a:cs typeface="Arial" panose="020B0604020202020204" pitchFamily="34" charset="0"/>
              </a:rPr>
              <a:t>18 </a:t>
            </a:r>
            <a:r>
              <a:rPr lang="en-GB" sz="3200" dirty="0" err="1">
                <a:latin typeface="Core Sans C 45 Regular" panose="020B0603030302020204" pitchFamily="34" charset="0"/>
                <a:cs typeface="Arial" panose="020B0604020202020204" pitchFamily="34" charset="0"/>
              </a:rPr>
              <a:t>juin</a:t>
            </a:r>
            <a:r>
              <a:rPr lang="en-GB" sz="3200" dirty="0">
                <a:latin typeface="Core Sans C 45 Regular" panose="020B0603030302020204" pitchFamily="34" charset="0"/>
                <a:cs typeface="Arial" panose="020B0604020202020204" pitchFamily="34" charset="0"/>
              </a:rPr>
              <a:t> </a:t>
            </a:r>
            <a:r>
              <a:rPr lang="en-GB" sz="3200" b="0" dirty="0">
                <a:latin typeface="Core Sans C 45 Regular" panose="020B0603030302020204" pitchFamily="34" charset="0"/>
                <a:cs typeface="Arial" panose="020B0604020202020204" pitchFamily="34" charset="0"/>
              </a:rPr>
              <a:t>: </a:t>
            </a:r>
            <a:r>
              <a:rPr lang="fr-FR" sz="3200" b="0" dirty="0">
                <a:latin typeface="Core Sans C 45 Regular" panose="020B0603030302020204" pitchFamily="34" charset="0"/>
                <a:cs typeface="Arial" panose="020B0604020202020204" pitchFamily="34" charset="0"/>
              </a:rPr>
              <a:t>Date limite de dépôt des candidatures (par e-mail)</a:t>
            </a:r>
          </a:p>
          <a:p>
            <a:pPr marL="571500" indent="-571500">
              <a:spcAft>
                <a:spcPts val="1200"/>
              </a:spcAft>
              <a:buFont typeface="Wingdings" panose="05000000000000000000" pitchFamily="2" charset="2"/>
              <a:buChar char="§"/>
            </a:pPr>
            <a:r>
              <a:rPr lang="en-GB" sz="3200" dirty="0" err="1">
                <a:latin typeface="Core Sans C 45 Regular" panose="020B0603030302020204" pitchFamily="34" charset="0"/>
                <a:cs typeface="Arial" panose="020B0604020202020204" pitchFamily="34" charset="0"/>
              </a:rPr>
              <a:t>Juin-Août</a:t>
            </a:r>
            <a:r>
              <a:rPr lang="en-GB" sz="3200" dirty="0">
                <a:latin typeface="Core Sans C 45 Regular" panose="020B0603030302020204" pitchFamily="34" charset="0"/>
                <a:cs typeface="Arial" panose="020B0604020202020204" pitchFamily="34" charset="0"/>
              </a:rPr>
              <a:t> </a:t>
            </a:r>
            <a:r>
              <a:rPr lang="en-GB" sz="3200" b="0" dirty="0">
                <a:latin typeface="Core Sans C 45 Regular" panose="020B0603030302020204" pitchFamily="34" charset="0"/>
                <a:cs typeface="Arial" panose="020B0604020202020204" pitchFamily="34" charset="0"/>
              </a:rPr>
              <a:t>: </a:t>
            </a:r>
            <a:r>
              <a:rPr lang="fr-FR" sz="3200" b="0" dirty="0">
                <a:latin typeface="Core Sans C 45 Regular" panose="020B0603030302020204" pitchFamily="34" charset="0"/>
                <a:cs typeface="Arial" panose="020B0604020202020204" pitchFamily="34" charset="0"/>
              </a:rPr>
              <a:t>Vérification de l'éligibilité et évaluation</a:t>
            </a:r>
          </a:p>
          <a:p>
            <a:pPr marL="571500" indent="-571500">
              <a:spcAft>
                <a:spcPts val="1200"/>
              </a:spcAft>
              <a:buFont typeface="Wingdings" panose="05000000000000000000" pitchFamily="2" charset="2"/>
              <a:buChar char="§"/>
            </a:pPr>
            <a:r>
              <a:rPr lang="en-GB" sz="3200" dirty="0">
                <a:latin typeface="Core Sans C 45 Regular" panose="020B0603030302020204" pitchFamily="34" charset="0"/>
                <a:cs typeface="Arial" panose="020B0604020202020204" pitchFamily="34" charset="0"/>
              </a:rPr>
              <a:t>28 </a:t>
            </a:r>
            <a:r>
              <a:rPr lang="en-GB" sz="3200" dirty="0" err="1">
                <a:latin typeface="Core Sans C 45 Regular" panose="020B0603030302020204" pitchFamily="34" charset="0"/>
                <a:cs typeface="Arial" panose="020B0604020202020204" pitchFamily="34" charset="0"/>
              </a:rPr>
              <a:t>octobre</a:t>
            </a:r>
            <a:r>
              <a:rPr lang="en-GB" sz="3200" dirty="0">
                <a:latin typeface="Core Sans C 45 Regular" panose="020B0603030302020204" pitchFamily="34" charset="0"/>
                <a:cs typeface="Arial" panose="020B0604020202020204" pitchFamily="34" charset="0"/>
              </a:rPr>
              <a:t> </a:t>
            </a:r>
            <a:r>
              <a:rPr lang="en-GB" sz="3200" b="0" dirty="0">
                <a:latin typeface="Core Sans C 45 Regular" panose="020B0603030302020204" pitchFamily="34" charset="0"/>
                <a:cs typeface="Arial" panose="020B0604020202020204" pitchFamily="34" charset="0"/>
              </a:rPr>
              <a:t>: </a:t>
            </a:r>
            <a:r>
              <a:rPr lang="fr-FR" sz="3200" b="0" dirty="0">
                <a:latin typeface="Core Sans C 45 Regular" panose="020B0603030302020204" pitchFamily="34" charset="0"/>
                <a:cs typeface="Arial" panose="020B0604020202020204" pitchFamily="34" charset="0"/>
              </a:rPr>
              <a:t>Approbation par le comité de suivi</a:t>
            </a:r>
            <a:endParaRPr lang="en-GB" sz="3200" dirty="0">
              <a:solidFill>
                <a:srgbClr val="F3737B"/>
              </a:solidFill>
              <a:latin typeface="Core Sans C 45 Regular" panose="020B0603030302020204" pitchFamily="34" charset="0"/>
              <a:cs typeface="Arial" panose="020B0604020202020204" pitchFamily="34" charset="0"/>
            </a:endParaRPr>
          </a:p>
          <a:p>
            <a:pPr marL="571500" indent="-571500">
              <a:spcAft>
                <a:spcPts val="1200"/>
              </a:spcAft>
              <a:buFont typeface="Wingdings" panose="05000000000000000000" pitchFamily="2" charset="2"/>
              <a:buChar char="§"/>
            </a:pPr>
            <a:r>
              <a:rPr lang="en-GB" sz="3200" dirty="0">
                <a:solidFill>
                  <a:srgbClr val="F3737B"/>
                </a:solidFill>
                <a:latin typeface="Core Sans C 45 Regular" panose="020B0603030302020204" pitchFamily="34" charset="0"/>
                <a:cs typeface="Arial" panose="020B0604020202020204" pitchFamily="34" charset="0"/>
              </a:rPr>
              <a:t>1</a:t>
            </a:r>
            <a:r>
              <a:rPr lang="en-GB" sz="3200" baseline="30000" dirty="0">
                <a:solidFill>
                  <a:srgbClr val="F3737B"/>
                </a:solidFill>
                <a:latin typeface="Core Sans C 45 Regular" panose="020B0603030302020204" pitchFamily="34" charset="0"/>
                <a:cs typeface="Arial" panose="020B0604020202020204" pitchFamily="34" charset="0"/>
              </a:rPr>
              <a:t>er</a:t>
            </a:r>
            <a:r>
              <a:rPr lang="en-GB" sz="3200" b="0" baseline="30000" dirty="0">
                <a:solidFill>
                  <a:srgbClr val="F3737B"/>
                </a:solidFill>
                <a:latin typeface="Core Sans C 45 Regular" panose="020B0603030302020204" pitchFamily="34" charset="0"/>
                <a:cs typeface="Arial" panose="020B0604020202020204" pitchFamily="34" charset="0"/>
              </a:rPr>
              <a:t> </a:t>
            </a:r>
            <a:r>
              <a:rPr lang="en-GB" sz="3200" b="0" dirty="0">
                <a:solidFill>
                  <a:srgbClr val="F3737B"/>
                </a:solidFill>
                <a:latin typeface="Core Sans C 45 Regular" panose="020B0603030302020204" pitchFamily="34" charset="0"/>
                <a:cs typeface="Arial" panose="020B0604020202020204" pitchFamily="34" charset="0"/>
              </a:rPr>
              <a:t> </a:t>
            </a:r>
            <a:r>
              <a:rPr lang="en-GB" sz="3200" b="0" dirty="0" err="1">
                <a:solidFill>
                  <a:srgbClr val="F3737B"/>
                </a:solidFill>
                <a:latin typeface="Core Sans C 45 Regular" panose="020B0603030302020204" pitchFamily="34" charset="0"/>
                <a:cs typeface="Arial" panose="020B0604020202020204" pitchFamily="34" charset="0"/>
              </a:rPr>
              <a:t>Novembre</a:t>
            </a:r>
            <a:r>
              <a:rPr lang="en-GB" sz="3200" b="0" dirty="0">
                <a:solidFill>
                  <a:srgbClr val="F3737B"/>
                </a:solidFill>
                <a:latin typeface="Core Sans C 45 Regular" panose="020B0603030302020204" pitchFamily="34" charset="0"/>
                <a:cs typeface="Arial" panose="020B0604020202020204" pitchFamily="34" charset="0"/>
              </a:rPr>
              <a:t> : Date </a:t>
            </a:r>
            <a:r>
              <a:rPr lang="en-GB" sz="3200" b="0" dirty="0" err="1">
                <a:solidFill>
                  <a:srgbClr val="F3737B"/>
                </a:solidFill>
                <a:latin typeface="Core Sans C 45 Regular" panose="020B0603030302020204" pitchFamily="34" charset="0"/>
                <a:cs typeface="Arial" panose="020B0604020202020204" pitchFamily="34" charset="0"/>
              </a:rPr>
              <a:t>formelle</a:t>
            </a:r>
            <a:r>
              <a:rPr lang="en-GB" sz="3200" b="0" dirty="0">
                <a:solidFill>
                  <a:srgbClr val="F3737B"/>
                </a:solidFill>
                <a:latin typeface="Core Sans C 45 Regular" panose="020B0603030302020204" pitchFamily="34" charset="0"/>
                <a:cs typeface="Arial" panose="020B0604020202020204" pitchFamily="34" charset="0"/>
              </a:rPr>
              <a:t> de </a:t>
            </a:r>
            <a:r>
              <a:rPr lang="en-GB" sz="3200" b="0" dirty="0" err="1">
                <a:solidFill>
                  <a:srgbClr val="F3737B"/>
                </a:solidFill>
                <a:latin typeface="Core Sans C 45 Regular" panose="020B0603030302020204" pitchFamily="34" charset="0"/>
                <a:cs typeface="Arial" panose="020B0604020202020204" pitchFamily="34" charset="0"/>
              </a:rPr>
              <a:t>lancement</a:t>
            </a:r>
            <a:r>
              <a:rPr lang="en-GB" sz="3200" b="0" dirty="0">
                <a:solidFill>
                  <a:srgbClr val="F3737B"/>
                </a:solidFill>
                <a:latin typeface="Core Sans C 45 Regular" panose="020B0603030302020204" pitchFamily="34" charset="0"/>
                <a:cs typeface="Arial" panose="020B0604020202020204" pitchFamily="34" charset="0"/>
              </a:rPr>
              <a:t> des </a:t>
            </a:r>
            <a:r>
              <a:rPr lang="en-GB" sz="3200" b="0" dirty="0" err="1">
                <a:solidFill>
                  <a:srgbClr val="F3737B"/>
                </a:solidFill>
                <a:latin typeface="Core Sans C 45 Regular" panose="020B0603030302020204" pitchFamily="34" charset="0"/>
                <a:cs typeface="Arial" panose="020B0604020202020204" pitchFamily="34" charset="0"/>
              </a:rPr>
              <a:t>réseaux</a:t>
            </a:r>
            <a:endParaRPr lang="en-GB" sz="3200" b="0" dirty="0">
              <a:solidFill>
                <a:srgbClr val="F3737B"/>
              </a:solidFill>
              <a:latin typeface="Core Sans C 45 Regular" panose="020B0603030302020204" pitchFamily="34" charset="0"/>
              <a:cs typeface="Arial" panose="020B0604020202020204" pitchFamily="34" charset="0"/>
            </a:endParaRPr>
          </a:p>
          <a:p>
            <a:pPr marL="571500" indent="-571500">
              <a:spcAft>
                <a:spcPts val="1200"/>
              </a:spcAft>
              <a:buFont typeface="Wingdings" panose="05000000000000000000" pitchFamily="2" charset="2"/>
              <a:buChar char="§"/>
            </a:pPr>
            <a:r>
              <a:rPr lang="en-GB" sz="3200" dirty="0" err="1">
                <a:solidFill>
                  <a:srgbClr val="F3737B"/>
                </a:solidFill>
                <a:latin typeface="Core Sans C 45 Regular" panose="020B0603030302020204" pitchFamily="34" charset="0"/>
                <a:cs typeface="Arial" panose="020B0604020202020204" pitchFamily="34" charset="0"/>
              </a:rPr>
              <a:t>Novembre</a:t>
            </a:r>
            <a:r>
              <a:rPr lang="en-GB" sz="3200" dirty="0">
                <a:solidFill>
                  <a:srgbClr val="F3737B"/>
                </a:solidFill>
                <a:latin typeface="Core Sans C 45 Regular" panose="020B0603030302020204" pitchFamily="34" charset="0"/>
                <a:cs typeface="Arial" panose="020B0604020202020204" pitchFamily="34" charset="0"/>
              </a:rPr>
              <a:t> </a:t>
            </a:r>
            <a:r>
              <a:rPr lang="en-GB" sz="3200" b="0" dirty="0">
                <a:solidFill>
                  <a:srgbClr val="F3737B"/>
                </a:solidFill>
                <a:latin typeface="Core Sans C 45 Regular" panose="020B0603030302020204" pitchFamily="34" charset="0"/>
                <a:cs typeface="Arial" panose="020B0604020202020204" pitchFamily="34" charset="0"/>
              </a:rPr>
              <a:t>: </a:t>
            </a:r>
            <a:r>
              <a:rPr lang="en-GB" sz="3200" b="0" dirty="0" err="1">
                <a:solidFill>
                  <a:srgbClr val="F3737B"/>
                </a:solidFill>
                <a:latin typeface="Core Sans C 45 Regular" panose="020B0603030302020204" pitchFamily="34" charset="0"/>
                <a:cs typeface="Arial" panose="020B0604020202020204" pitchFamily="34" charset="0"/>
              </a:rPr>
              <a:t>Sélection</a:t>
            </a:r>
            <a:r>
              <a:rPr lang="en-GB" sz="3200" b="0" dirty="0">
                <a:solidFill>
                  <a:srgbClr val="F3737B"/>
                </a:solidFill>
                <a:latin typeface="Core Sans C 45 Regular" panose="020B0603030302020204" pitchFamily="34" charset="0"/>
                <a:cs typeface="Arial" panose="020B0604020202020204" pitchFamily="34" charset="0"/>
              </a:rPr>
              <a:t> du Lead Expert du </a:t>
            </a:r>
            <a:r>
              <a:rPr lang="en-GB" sz="3200" b="0" dirty="0" err="1">
                <a:solidFill>
                  <a:srgbClr val="F3737B"/>
                </a:solidFill>
                <a:latin typeface="Core Sans C 45 Regular" panose="020B0603030302020204" pitchFamily="34" charset="0"/>
                <a:cs typeface="Arial" panose="020B0604020202020204" pitchFamily="34" charset="0"/>
              </a:rPr>
              <a:t>réseau</a:t>
            </a:r>
            <a:endParaRPr lang="en-GB" sz="3200" b="0" dirty="0">
              <a:solidFill>
                <a:srgbClr val="F3737B"/>
              </a:solidFill>
              <a:latin typeface="Core Sans C 45 Regular" panose="020B0603030302020204" pitchFamily="34" charset="0"/>
              <a:cs typeface="Arial" panose="020B0604020202020204" pitchFamily="34" charset="0"/>
            </a:endParaRPr>
          </a:p>
          <a:p>
            <a:pPr marL="571500" indent="-571500">
              <a:spcAft>
                <a:spcPts val="1200"/>
              </a:spcAft>
              <a:buFont typeface="Wingdings" panose="05000000000000000000" pitchFamily="2" charset="2"/>
              <a:buChar char="§"/>
            </a:pPr>
            <a:r>
              <a:rPr lang="en-GB" sz="3200" dirty="0">
                <a:solidFill>
                  <a:srgbClr val="F3737B"/>
                </a:solidFill>
                <a:latin typeface="Core Sans C 45 Regular" panose="020B0603030302020204" pitchFamily="34" charset="0"/>
                <a:cs typeface="Arial" panose="020B0604020202020204" pitchFamily="34" charset="0"/>
              </a:rPr>
              <a:t>Janvier 2027 </a:t>
            </a:r>
            <a:r>
              <a:rPr lang="en-GB" sz="3200" b="0" dirty="0">
                <a:solidFill>
                  <a:srgbClr val="F3737B"/>
                </a:solidFill>
                <a:latin typeface="Core Sans C 45 Regular" panose="020B0603030302020204" pitchFamily="34" charset="0"/>
                <a:cs typeface="Arial" panose="020B0604020202020204" pitchFamily="34" charset="0"/>
              </a:rPr>
              <a:t>: Réunion de </a:t>
            </a:r>
            <a:r>
              <a:rPr lang="en-GB" sz="3200" b="0" dirty="0" err="1">
                <a:solidFill>
                  <a:srgbClr val="F3737B"/>
                </a:solidFill>
                <a:latin typeface="Core Sans C 45 Regular" panose="020B0603030302020204" pitchFamily="34" charset="0"/>
                <a:cs typeface="Arial" panose="020B0604020202020204" pitchFamily="34" charset="0"/>
              </a:rPr>
              <a:t>lancement</a:t>
            </a:r>
            <a:r>
              <a:rPr lang="en-GB" sz="3200" b="0" dirty="0">
                <a:solidFill>
                  <a:srgbClr val="F3737B"/>
                </a:solidFill>
                <a:latin typeface="Core Sans C 45 Regular" panose="020B0603030302020204" pitchFamily="34" charset="0"/>
                <a:cs typeface="Arial" panose="020B0604020202020204" pitchFamily="34" charset="0"/>
              </a:rPr>
              <a:t> à Paris (pour les chefs de file et les experts)</a:t>
            </a:r>
          </a:p>
          <a:p>
            <a:pPr>
              <a:spcAft>
                <a:spcPts val="1200"/>
              </a:spcAft>
            </a:pPr>
            <a:endParaRPr lang="en-GB" sz="3200" b="0" dirty="0">
              <a:latin typeface="Core Sans C 45 Regular" panose="020B0603030302020204" pitchFamily="34" charset="0"/>
              <a:cs typeface="Arial" panose="020B0604020202020204" pitchFamily="34" charset="0"/>
            </a:endParaRPr>
          </a:p>
          <a:p>
            <a:pPr>
              <a:spcAft>
                <a:spcPts val="1200"/>
              </a:spcAft>
            </a:pPr>
            <a:endParaRPr lang="en-GB" sz="3200" b="0" dirty="0">
              <a:latin typeface="Core Sans C 45 Regular" panose="020B0603030302020204" pitchFamily="34" charset="0"/>
              <a:cs typeface="Arial" panose="020B0604020202020204" pitchFamily="34" charset="0"/>
            </a:endParaRPr>
          </a:p>
        </p:txBody>
      </p:sp>
    </p:spTree>
    <p:extLst>
      <p:ext uri="{BB962C8B-B14F-4D97-AF65-F5344CB8AC3E}">
        <p14:creationId xmlns:p14="http://schemas.microsoft.com/office/powerpoint/2010/main" val="636234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20985E-4B7F-4982-A020-31AC30343B35}"/>
              </a:ext>
            </a:extLst>
          </p:cNvPr>
          <p:cNvSpPr>
            <a:spLocks noGrp="1"/>
          </p:cNvSpPr>
          <p:nvPr>
            <p:ph type="title"/>
          </p:nvPr>
        </p:nvSpPr>
        <p:spPr>
          <a:xfrm>
            <a:off x="1295400" y="499976"/>
            <a:ext cx="16471574" cy="867266"/>
          </a:xfrm>
        </p:spPr>
        <p:txBody>
          <a:bodyPr/>
          <a:lstStyle/>
          <a:p>
            <a:r>
              <a:rPr lang="fr-FR" sz="4000" dirty="0">
                <a:solidFill>
                  <a:schemeClr val="tx1"/>
                </a:solidFill>
              </a:rPr>
              <a:t>Accompagnements</a:t>
            </a:r>
          </a:p>
        </p:txBody>
      </p:sp>
      <p:sp>
        <p:nvSpPr>
          <p:cNvPr id="4" name="Espace réservé du texte 3">
            <a:extLst>
              <a:ext uri="{FF2B5EF4-FFF2-40B4-BE49-F238E27FC236}">
                <a16:creationId xmlns:a16="http://schemas.microsoft.com/office/drawing/2014/main" id="{BFC0B1A9-FA60-447C-8851-2C9510893E52}"/>
              </a:ext>
            </a:extLst>
          </p:cNvPr>
          <p:cNvSpPr>
            <a:spLocks noGrp="1"/>
          </p:cNvSpPr>
          <p:nvPr>
            <p:ph type="body" sz="quarter" idx="14"/>
          </p:nvPr>
        </p:nvSpPr>
        <p:spPr>
          <a:xfrm>
            <a:off x="513442" y="3251422"/>
            <a:ext cx="8097158" cy="5168678"/>
          </a:xfrm>
        </p:spPr>
        <p:txBody>
          <a:bodyPr/>
          <a:lstStyle/>
          <a:p>
            <a:pPr marL="342900" indent="-342900">
              <a:spcAft>
                <a:spcPts val="1200"/>
              </a:spcAft>
              <a:buFont typeface="Wingdings" panose="05000000000000000000" pitchFamily="2" charset="2"/>
              <a:buChar char="§"/>
            </a:pPr>
            <a:r>
              <a:rPr lang="en-US" sz="2400" dirty="0">
                <a:latin typeface="Core Sans C 45 Regular" panose="020B0603030302020204" pitchFamily="34" charset="0"/>
              </a:rPr>
              <a:t>1er </a:t>
            </a:r>
            <a:r>
              <a:rPr lang="en-US" sz="2400" dirty="0" err="1">
                <a:latin typeface="Core Sans C 45 Regular" panose="020B0603030302020204" pitchFamily="34" charset="0"/>
              </a:rPr>
              <a:t>avril</a:t>
            </a:r>
            <a:r>
              <a:rPr lang="en-US" sz="2400" dirty="0">
                <a:latin typeface="Core Sans C 45 Regular" panose="020B0603030302020204" pitchFamily="34" charset="0"/>
              </a:rPr>
              <a:t> 2026 –10.00 - 11.00 :  </a:t>
            </a:r>
            <a:r>
              <a:rPr lang="en-US" sz="2400" b="0" dirty="0">
                <a:latin typeface="Core Sans C 45 Regular" panose="020B0603030302020204" pitchFamily="34" charset="0"/>
                <a:hlinkClick r:id="rId3"/>
              </a:rPr>
              <a:t>Call presentation &amp; how to build a strong partnership for an Action Network</a:t>
            </a:r>
            <a:endParaRPr lang="en-US" sz="2400" b="0" dirty="0">
              <a:latin typeface="Core Sans C 45 Regular" panose="020B0603030302020204" pitchFamily="34" charset="0"/>
            </a:endParaRPr>
          </a:p>
          <a:p>
            <a:pPr marL="342900" indent="-342900">
              <a:spcAft>
                <a:spcPts val="1200"/>
              </a:spcAft>
              <a:buFont typeface="Wingdings" panose="05000000000000000000" pitchFamily="2" charset="2"/>
              <a:buChar char="§"/>
            </a:pPr>
            <a:r>
              <a:rPr lang="en-US" sz="2400" dirty="0">
                <a:latin typeface="Core Sans C 45 Regular" panose="020B0603030302020204" pitchFamily="34" charset="0"/>
              </a:rPr>
              <a:t>12 </a:t>
            </a:r>
            <a:r>
              <a:rPr lang="en-US" sz="2400" dirty="0" err="1">
                <a:latin typeface="Core Sans C 45 Regular" panose="020B0603030302020204" pitchFamily="34" charset="0"/>
              </a:rPr>
              <a:t>mai</a:t>
            </a:r>
            <a:r>
              <a:rPr lang="en-US" sz="2400" dirty="0">
                <a:latin typeface="Core Sans C 45 Regular" panose="020B0603030302020204" pitchFamily="34" charset="0"/>
              </a:rPr>
              <a:t> 2026 - 10:00 - 11:00 CET : </a:t>
            </a:r>
            <a:r>
              <a:rPr lang="en-US" sz="2400" b="0" dirty="0">
                <a:latin typeface="Core Sans C 45 Regular" panose="020B0603030302020204" pitchFamily="34" charset="0"/>
                <a:hlinkClick r:id="rId4"/>
              </a:rPr>
              <a:t>Exchange and learning during the network journey</a:t>
            </a:r>
            <a:endParaRPr lang="en-US" sz="2400" b="0" dirty="0">
              <a:latin typeface="Core Sans C 45 Regular" panose="020B0603030302020204" pitchFamily="34" charset="0"/>
            </a:endParaRPr>
          </a:p>
          <a:p>
            <a:pPr marL="342900" indent="-342900">
              <a:spcAft>
                <a:spcPts val="1200"/>
              </a:spcAft>
              <a:buFont typeface="Wingdings" panose="05000000000000000000" pitchFamily="2" charset="2"/>
              <a:buChar char="§"/>
            </a:pPr>
            <a:r>
              <a:rPr lang="en-US" sz="2400" dirty="0">
                <a:latin typeface="Core Sans C 45 Regular" panose="020B0603030302020204" pitchFamily="34" charset="0"/>
              </a:rPr>
              <a:t>27 </a:t>
            </a:r>
            <a:r>
              <a:rPr lang="en-US" sz="2400" dirty="0" err="1">
                <a:latin typeface="Core Sans C 45 Regular" panose="020B0603030302020204" pitchFamily="34" charset="0"/>
              </a:rPr>
              <a:t>mai</a:t>
            </a:r>
            <a:r>
              <a:rPr lang="en-US" sz="2400" dirty="0">
                <a:latin typeface="Core Sans C 45 Regular" panose="020B0603030302020204" pitchFamily="34" charset="0"/>
              </a:rPr>
              <a:t> 2026 - 10:00-11:00 CET : </a:t>
            </a:r>
            <a:r>
              <a:rPr lang="en-US" sz="2400" b="0" dirty="0">
                <a:latin typeface="Core Sans C 45 Regular" panose="020B0603030302020204" pitchFamily="34" charset="0"/>
                <a:hlinkClick r:id="rId5"/>
              </a:rPr>
              <a:t>Time to submit your application: tech &amp; troubleshooting (for candidate Lead Partners)</a:t>
            </a:r>
            <a:endParaRPr lang="en-US" sz="2400" b="0" dirty="0">
              <a:latin typeface="Core Sans C 45 Regular" panose="020B0603030302020204" pitchFamily="34" charset="0"/>
            </a:endParaRPr>
          </a:p>
          <a:p>
            <a:pPr marL="342900" indent="-342900">
              <a:spcAft>
                <a:spcPts val="1200"/>
              </a:spcAft>
              <a:buFont typeface="Wingdings" panose="05000000000000000000" pitchFamily="2" charset="2"/>
              <a:buChar char="§"/>
            </a:pPr>
            <a:r>
              <a:rPr lang="en-US" sz="2400" dirty="0">
                <a:latin typeface="Core Sans C 45 Regular" panose="020B0603030302020204" pitchFamily="34" charset="0"/>
              </a:rPr>
              <a:t>29 </a:t>
            </a:r>
            <a:r>
              <a:rPr lang="en-US" sz="2400" dirty="0" err="1">
                <a:latin typeface="Core Sans C 45 Regular" panose="020B0603030302020204" pitchFamily="34" charset="0"/>
              </a:rPr>
              <a:t>mai</a:t>
            </a:r>
            <a:r>
              <a:rPr lang="en-US" sz="2400" dirty="0">
                <a:latin typeface="Core Sans C 45 Regular" panose="020B0603030302020204" pitchFamily="34" charset="0"/>
              </a:rPr>
              <a:t> 2026 – 10.00-11.30 CTE : </a:t>
            </a:r>
            <a:r>
              <a:rPr lang="en-US" sz="2400" b="0" dirty="0">
                <a:latin typeface="Core Sans C 45 Regular" panose="020B0603030302020204" pitchFamily="34" charset="0"/>
                <a:hlinkClick r:id="rId6"/>
              </a:rPr>
              <a:t>How to write good applications using storytelling techniques</a:t>
            </a:r>
            <a:endParaRPr lang="en-US" sz="2400" b="0" dirty="0">
              <a:latin typeface="Core Sans C 45 Regular" panose="020B0603030302020204" pitchFamily="34" charset="0"/>
            </a:endParaRPr>
          </a:p>
          <a:p>
            <a:pPr marL="342900" indent="-342900">
              <a:spcAft>
                <a:spcPts val="1200"/>
              </a:spcAft>
              <a:buFont typeface="Wingdings" panose="05000000000000000000" pitchFamily="2" charset="2"/>
              <a:buChar char="§"/>
            </a:pPr>
            <a:r>
              <a:rPr lang="en-US" sz="2400" dirty="0">
                <a:latin typeface="Core Sans C 45 Regular" panose="020B0603030302020204" pitchFamily="34" charset="0"/>
              </a:rPr>
              <a:t>9 </a:t>
            </a:r>
            <a:r>
              <a:rPr lang="en-US" sz="2400" dirty="0" err="1">
                <a:latin typeface="Core Sans C 45 Regular" panose="020B0603030302020204" pitchFamily="34" charset="0"/>
              </a:rPr>
              <a:t>juin</a:t>
            </a:r>
            <a:r>
              <a:rPr lang="en-US" sz="2400" dirty="0">
                <a:latin typeface="Core Sans C 45 Regular" panose="020B0603030302020204" pitchFamily="34" charset="0"/>
              </a:rPr>
              <a:t> 2026 - 10:00 - 11:00 CET : </a:t>
            </a:r>
            <a:r>
              <a:rPr lang="en-US" sz="2400" b="0" dirty="0">
                <a:latin typeface="Core Sans C 45 Regular" panose="020B0603030302020204" pitchFamily="34" charset="0"/>
                <a:hlinkClick r:id="rId7"/>
              </a:rPr>
              <a:t>Final troubleshooting (for candidate Lead Partners) </a:t>
            </a:r>
            <a:endParaRPr lang="en-US" sz="2400" b="0" dirty="0">
              <a:latin typeface="Core Sans C 45 Regular" panose="020B0603030302020204" pitchFamily="34" charset="0"/>
            </a:endParaRPr>
          </a:p>
        </p:txBody>
      </p:sp>
      <p:sp>
        <p:nvSpPr>
          <p:cNvPr id="3" name="Rectangle 2">
            <a:extLst>
              <a:ext uri="{FF2B5EF4-FFF2-40B4-BE49-F238E27FC236}">
                <a16:creationId xmlns:a16="http://schemas.microsoft.com/office/drawing/2014/main" id="{72D92DFF-FA44-479E-B4E2-0538E2A15F81}"/>
              </a:ext>
            </a:extLst>
          </p:cNvPr>
          <p:cNvSpPr/>
          <p:nvPr/>
        </p:nvSpPr>
        <p:spPr>
          <a:xfrm>
            <a:off x="778727" y="8920190"/>
            <a:ext cx="6360884" cy="954107"/>
          </a:xfrm>
          <a:prstGeom prst="rect">
            <a:avLst/>
          </a:prstGeom>
        </p:spPr>
        <p:txBody>
          <a:bodyPr wrap="square">
            <a:spAutoFit/>
          </a:bodyPr>
          <a:lstStyle/>
          <a:p>
            <a:pPr algn="just"/>
            <a:r>
              <a:rPr lang="fr-FR" sz="2800" dirty="0">
                <a:solidFill>
                  <a:prstClr val="black"/>
                </a:solidFill>
                <a:latin typeface="Core Sans C 45 Regular" panose="020B0603030302020204" pitchFamily="34" charset="0"/>
              </a:rPr>
              <a:t>Details : </a:t>
            </a:r>
            <a:r>
              <a:rPr lang="fr-FR" sz="2800" dirty="0">
                <a:solidFill>
                  <a:srgbClr val="C60075"/>
                </a:solidFill>
                <a:latin typeface="Core Sans C 45 Regular" panose="020B0603030302020204" pitchFamily="34" charset="0"/>
              </a:rPr>
              <a:t>urbact.eu/</a:t>
            </a:r>
            <a:r>
              <a:rPr lang="fr-FR" sz="2800" dirty="0" err="1">
                <a:solidFill>
                  <a:srgbClr val="C60075"/>
                </a:solidFill>
                <a:latin typeface="Core Sans C 45 Regular" panose="020B0603030302020204" pitchFamily="34" charset="0"/>
              </a:rPr>
              <a:t>get-involved</a:t>
            </a:r>
            <a:endParaRPr lang="fr-FR" sz="2800" dirty="0">
              <a:solidFill>
                <a:srgbClr val="C60075"/>
              </a:solidFill>
              <a:latin typeface="Core Sans C 45 Regular" panose="020B0603030302020204" pitchFamily="34" charset="0"/>
            </a:endParaRPr>
          </a:p>
          <a:p>
            <a:pPr algn="just"/>
            <a:r>
              <a:rPr lang="fr-FR" sz="2800" dirty="0">
                <a:solidFill>
                  <a:prstClr val="black"/>
                </a:solidFill>
                <a:latin typeface="Core Sans C 45 Regular" panose="020B0603030302020204" pitchFamily="34" charset="0"/>
              </a:rPr>
              <a:t>Contact : </a:t>
            </a:r>
            <a:r>
              <a:rPr lang="fr-FR" sz="2800" dirty="0">
                <a:solidFill>
                  <a:srgbClr val="C60075"/>
                </a:solidFill>
                <a:latin typeface="Core Sans C 45 Regular" panose="020B0603030302020204" pitchFamily="34" charset="0"/>
              </a:rPr>
              <a:t>AN@urbact.eu </a:t>
            </a:r>
          </a:p>
        </p:txBody>
      </p:sp>
      <p:sp>
        <p:nvSpPr>
          <p:cNvPr id="5" name="Rectangle : coins arrondis 4">
            <a:extLst>
              <a:ext uri="{FF2B5EF4-FFF2-40B4-BE49-F238E27FC236}">
                <a16:creationId xmlns:a16="http://schemas.microsoft.com/office/drawing/2014/main" id="{C877A855-C45A-4945-B26D-21792109922B}"/>
              </a:ext>
            </a:extLst>
          </p:cNvPr>
          <p:cNvSpPr/>
          <p:nvPr/>
        </p:nvSpPr>
        <p:spPr>
          <a:xfrm>
            <a:off x="1905000" y="1684532"/>
            <a:ext cx="4876800" cy="1066800"/>
          </a:xfrm>
          <a:prstGeom prst="roundRect">
            <a:avLst/>
          </a:prstGeom>
          <a:solidFill>
            <a:srgbClr val="C7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Accompagnement du Secrétariat URBACT</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
        <p:nvSpPr>
          <p:cNvPr id="6" name="Espace réservé du texte 3">
            <a:extLst>
              <a:ext uri="{FF2B5EF4-FFF2-40B4-BE49-F238E27FC236}">
                <a16:creationId xmlns:a16="http://schemas.microsoft.com/office/drawing/2014/main" id="{2D1F290E-FBEC-4E9C-8AA1-F03E2B61C060}"/>
              </a:ext>
            </a:extLst>
          </p:cNvPr>
          <p:cNvSpPr txBox="1">
            <a:spLocks/>
          </p:cNvSpPr>
          <p:nvPr/>
        </p:nvSpPr>
        <p:spPr>
          <a:xfrm>
            <a:off x="9708108" y="3016580"/>
            <a:ext cx="8183052" cy="5903610"/>
          </a:xfrm>
          <a:prstGeom prst="rect">
            <a:avLst/>
          </a:prstGeom>
        </p:spPr>
        <p:txBody>
          <a:bodyPr vert="horz" lIns="0" tIns="0" rIns="0" bIns="0" rtlCol="0">
            <a:noAutofit/>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342900" indent="-342900">
              <a:spcAft>
                <a:spcPts val="1200"/>
              </a:spcAft>
              <a:buFont typeface="Wingdings" panose="05000000000000000000" pitchFamily="2" charset="2"/>
              <a:buChar char="§"/>
            </a:pPr>
            <a:r>
              <a:rPr lang="en-US" sz="2800" dirty="0" err="1">
                <a:latin typeface="Core Sans C 45 Regular" panose="020B0603030302020204" pitchFamily="34" charset="0"/>
              </a:rPr>
              <a:t>Soutien</a:t>
            </a:r>
            <a:r>
              <a:rPr lang="en-US" sz="2800" dirty="0">
                <a:latin typeface="Core Sans C 45 Regular" panose="020B0603030302020204" pitchFamily="34" charset="0"/>
              </a:rPr>
              <a:t> </a:t>
            </a:r>
            <a:r>
              <a:rPr lang="en-US" sz="2800" dirty="0" err="1">
                <a:latin typeface="Core Sans C 45 Regular" panose="020B0603030302020204" pitchFamily="34" charset="0"/>
              </a:rPr>
              <a:t>personnalisé</a:t>
            </a:r>
            <a:r>
              <a:rPr lang="en-US" sz="2800" dirty="0">
                <a:latin typeface="Core Sans C 45 Regular" panose="020B0603030302020204" pitchFamily="34" charset="0"/>
              </a:rPr>
              <a:t> </a:t>
            </a:r>
            <a:r>
              <a:rPr lang="en-US" sz="2400" b="0" dirty="0">
                <a:latin typeface="Core Sans C 45 Regular" panose="020B0603030302020204" pitchFamily="34" charset="0"/>
              </a:rPr>
              <a:t>au </a:t>
            </a:r>
            <a:r>
              <a:rPr lang="en-US" sz="2400" b="0" dirty="0" err="1">
                <a:latin typeface="Core Sans C 45 Regular" panose="020B0603030302020204" pitchFamily="34" charset="0"/>
              </a:rPr>
              <a:t>besoin</a:t>
            </a:r>
            <a:r>
              <a:rPr lang="en-US" sz="2400" b="0" dirty="0">
                <a:latin typeface="Core Sans C 45 Regular" panose="020B0603030302020204" pitchFamily="34" charset="0"/>
              </a:rPr>
              <a:t> sur </a:t>
            </a:r>
            <a:r>
              <a:rPr lang="en-US" sz="2400" b="0" dirty="0" err="1">
                <a:latin typeface="Core Sans C 45 Regular" panose="020B0603030302020204" pitchFamily="34" charset="0"/>
              </a:rPr>
              <a:t>tous</a:t>
            </a:r>
            <a:r>
              <a:rPr lang="en-US" sz="2400" b="0" dirty="0">
                <a:latin typeface="Core Sans C 45 Regular" panose="020B0603030302020204" pitchFamily="34" charset="0"/>
              </a:rPr>
              <a:t> les aspects de la candidature : de la recherche de </a:t>
            </a:r>
            <a:r>
              <a:rPr lang="en-US" sz="2400" b="0" dirty="0" err="1">
                <a:latin typeface="Core Sans C 45 Regular" panose="020B0603030302020204" pitchFamily="34" charset="0"/>
              </a:rPr>
              <a:t>partenaires</a:t>
            </a:r>
            <a:r>
              <a:rPr lang="en-US" sz="2400" b="0" dirty="0">
                <a:latin typeface="Core Sans C 45 Regular" panose="020B0603030302020204" pitchFamily="34" charset="0"/>
              </a:rPr>
              <a:t> au montage</a:t>
            </a:r>
          </a:p>
          <a:p>
            <a:pPr marL="342900" indent="-342900">
              <a:spcAft>
                <a:spcPts val="1200"/>
              </a:spcAft>
              <a:buFont typeface="Wingdings" panose="05000000000000000000" pitchFamily="2" charset="2"/>
              <a:buChar char="§"/>
            </a:pPr>
            <a:r>
              <a:rPr lang="en-US" sz="2800" dirty="0">
                <a:latin typeface="Core Sans C 45 Regular" panose="020B0603030302020204" pitchFamily="34" charset="0"/>
              </a:rPr>
              <a:t>Future </a:t>
            </a:r>
            <a:r>
              <a:rPr lang="en-US" sz="2800" dirty="0" err="1">
                <a:latin typeface="Core Sans C 45 Regular" panose="020B0603030302020204" pitchFamily="34" charset="0"/>
              </a:rPr>
              <a:t>réunion</a:t>
            </a:r>
            <a:r>
              <a:rPr lang="en-US" sz="2800" dirty="0">
                <a:latin typeface="Core Sans C 45 Regular" panose="020B0603030302020204" pitchFamily="34" charset="0"/>
              </a:rPr>
              <a:t> </a:t>
            </a:r>
            <a:r>
              <a:rPr lang="en-US" sz="2800" b="0" dirty="0">
                <a:latin typeface="Core Sans C 45 Regular" panose="020B0603030302020204" pitchFamily="34" charset="0"/>
              </a:rPr>
              <a:t>: </a:t>
            </a:r>
            <a:r>
              <a:rPr lang="en-US" sz="2400" b="0" dirty="0">
                <a:latin typeface="Core Sans C 45 Regular" panose="020B0603030302020204" pitchFamily="34" charset="0"/>
              </a:rPr>
              <a:t>partage des propositions de </a:t>
            </a:r>
            <a:r>
              <a:rPr lang="en-US" sz="2400" b="0" dirty="0" err="1">
                <a:latin typeface="Core Sans C 45 Regular" panose="020B0603030302020204" pitchFamily="34" charset="0"/>
              </a:rPr>
              <a:t>partenariat</a:t>
            </a:r>
            <a:r>
              <a:rPr lang="en-US" sz="2400" b="0" dirty="0">
                <a:latin typeface="Core Sans C 45 Regular" panose="020B0603030302020204" pitchFamily="34" charset="0"/>
              </a:rPr>
              <a:t>, questions/</a:t>
            </a:r>
            <a:r>
              <a:rPr lang="en-US" sz="2400" b="0" dirty="0" err="1">
                <a:latin typeface="Core Sans C 45 Regular" panose="020B0603030302020204" pitchFamily="34" charset="0"/>
              </a:rPr>
              <a:t>réponses</a:t>
            </a:r>
            <a:endParaRPr lang="en-US" sz="2400" b="0" dirty="0">
              <a:latin typeface="Core Sans C 45 Regular" panose="020B0603030302020204" pitchFamily="34" charset="0"/>
            </a:endParaRPr>
          </a:p>
          <a:p>
            <a:pPr marL="342900" indent="-342900">
              <a:spcAft>
                <a:spcPts val="1200"/>
              </a:spcAft>
              <a:buFont typeface="Wingdings" panose="05000000000000000000" pitchFamily="2" charset="2"/>
              <a:buChar char="§"/>
            </a:pPr>
            <a:r>
              <a:rPr lang="en-US" sz="2800" dirty="0" err="1">
                <a:latin typeface="Core Sans C 45 Regular" panose="020B0603030302020204" pitchFamily="34" charset="0"/>
              </a:rPr>
              <a:t>Ressources</a:t>
            </a:r>
            <a:r>
              <a:rPr lang="en-US" sz="2800" dirty="0">
                <a:latin typeface="Core Sans C 45 Regular" panose="020B0603030302020204" pitchFamily="34" charset="0"/>
              </a:rPr>
              <a:t> : </a:t>
            </a:r>
          </a:p>
          <a:p>
            <a:pPr algn="just">
              <a:spcBef>
                <a:spcPts val="0"/>
              </a:spcBef>
            </a:pPr>
            <a:r>
              <a:rPr lang="en-US" sz="2400" dirty="0">
                <a:latin typeface="Core Sans C 45 Regular" panose="020B0603030302020204"/>
              </a:rPr>
              <a:t>Newsletter : </a:t>
            </a:r>
            <a:r>
              <a:rPr lang="en-US" sz="2400" b="0" dirty="0" err="1">
                <a:latin typeface="Core Sans C 45 Regular" panose="020B0603030302020204"/>
                <a:hlinkClick r:id="rId8"/>
              </a:rPr>
              <a:t>s’abonner</a:t>
            </a:r>
            <a:r>
              <a:rPr lang="en-US" sz="2400" b="0" dirty="0">
                <a:latin typeface="Core Sans C 45 Regular" panose="020B0603030302020204"/>
                <a:hlinkClick r:id="rId8"/>
              </a:rPr>
              <a:t> </a:t>
            </a:r>
            <a:endParaRPr lang="en-US" sz="2400" b="0" dirty="0">
              <a:latin typeface="Core Sans C 45 Regular" panose="020B0603030302020204"/>
            </a:endParaRPr>
          </a:p>
          <a:p>
            <a:pPr algn="just">
              <a:spcBef>
                <a:spcPts val="0"/>
              </a:spcBef>
            </a:pPr>
            <a:r>
              <a:rPr lang="en-US" sz="2400" dirty="0" err="1">
                <a:latin typeface="Core Sans C 45 Regular" panose="020B0603030302020204"/>
              </a:rPr>
              <a:t>Compte</a:t>
            </a:r>
            <a:r>
              <a:rPr lang="en-US" sz="2400" dirty="0">
                <a:latin typeface="Core Sans C 45 Regular" panose="020B0603030302020204"/>
              </a:rPr>
              <a:t> LinkedIn </a:t>
            </a:r>
            <a:r>
              <a:rPr lang="en-US" sz="2400" b="0" dirty="0">
                <a:latin typeface="Core Sans C 45 Regular" panose="020B0603030302020204"/>
              </a:rPr>
              <a:t>: URBACT &amp; EUI – France Luxembourg</a:t>
            </a:r>
          </a:p>
          <a:p>
            <a:pPr algn="just">
              <a:spcBef>
                <a:spcPts val="0"/>
              </a:spcBef>
            </a:pPr>
            <a:r>
              <a:rPr lang="en-US" sz="2400" dirty="0">
                <a:latin typeface="Core Sans C 45 Regular" panose="020B0603030302020204"/>
              </a:rPr>
              <a:t>Page </a:t>
            </a:r>
            <a:r>
              <a:rPr lang="en-US" sz="2400" dirty="0" err="1">
                <a:latin typeface="Core Sans C 45 Regular" panose="020B0603030302020204"/>
              </a:rPr>
              <a:t>française</a:t>
            </a:r>
            <a:r>
              <a:rPr lang="en-US" sz="2400" dirty="0">
                <a:latin typeface="Core Sans C 45 Regular" panose="020B0603030302020204"/>
              </a:rPr>
              <a:t> URBACT </a:t>
            </a:r>
            <a:r>
              <a:rPr lang="en-US" sz="2400" b="0" dirty="0">
                <a:latin typeface="Core Sans C 45 Regular" panose="020B0603030302020204"/>
              </a:rPr>
              <a:t>: </a:t>
            </a:r>
            <a:r>
              <a:rPr lang="fr-FR" sz="2400" b="0" dirty="0">
                <a:latin typeface="Core Sans C 45 Regular" panose="020B0603030302020204"/>
                <a:hlinkClick r:id="rId9"/>
              </a:rPr>
              <a:t>France et Luxembourg | urbact.eu</a:t>
            </a:r>
            <a:endParaRPr lang="en-US" sz="2400" b="0" dirty="0">
              <a:latin typeface="Core Sans C 45 Regular" panose="020B0603030302020204"/>
            </a:endParaRPr>
          </a:p>
          <a:p>
            <a:pPr algn="just">
              <a:spcBef>
                <a:spcPts val="0"/>
              </a:spcBef>
            </a:pPr>
            <a:r>
              <a:rPr lang="en-US" sz="2400" dirty="0">
                <a:latin typeface="Core Sans C 45 Regular" panose="020B0603030302020204"/>
              </a:rPr>
              <a:t>Page de </a:t>
            </a:r>
            <a:r>
              <a:rPr lang="en-US" sz="2400" dirty="0" err="1">
                <a:latin typeface="Core Sans C 45 Regular" panose="020B0603030302020204"/>
              </a:rPr>
              <a:t>l’appel</a:t>
            </a:r>
            <a:r>
              <a:rPr lang="en-US" sz="2400" dirty="0">
                <a:latin typeface="Core Sans C 45 Regular" panose="020B0603030302020204"/>
              </a:rPr>
              <a:t> </a:t>
            </a:r>
            <a:r>
              <a:rPr lang="en-US" sz="2400" dirty="0" err="1">
                <a:latin typeface="Core Sans C 45 Regular" panose="020B0603030302020204"/>
              </a:rPr>
              <a:t>en</a:t>
            </a:r>
            <a:r>
              <a:rPr lang="en-US" sz="2400" dirty="0">
                <a:latin typeface="Core Sans C 45 Regular" panose="020B0603030302020204"/>
              </a:rPr>
              <a:t> </a:t>
            </a:r>
            <a:r>
              <a:rPr lang="en-US" sz="2400" dirty="0" err="1">
                <a:latin typeface="Core Sans C 45 Regular" panose="020B0603030302020204"/>
              </a:rPr>
              <a:t>français</a:t>
            </a:r>
            <a:r>
              <a:rPr lang="en-US" sz="2400" dirty="0">
                <a:latin typeface="Core Sans C 45 Regular" panose="020B0603030302020204"/>
              </a:rPr>
              <a:t> : </a:t>
            </a:r>
            <a:r>
              <a:rPr lang="fr-FR" sz="2400" b="0" dirty="0">
                <a:latin typeface="Core Sans C 45 Regular" panose="020B0603030302020204"/>
                <a:hlinkClick r:id="rId10"/>
              </a:rPr>
              <a:t>Le nouvel appel à réseaux URBACT est lancé ! | urbact.eu</a:t>
            </a:r>
            <a:endParaRPr lang="fr-FR" sz="2400" b="0" dirty="0">
              <a:solidFill>
                <a:prstClr val="black"/>
              </a:solidFill>
              <a:latin typeface="Core Sans C 45 Regular" panose="020B0603030302020204"/>
            </a:endParaRPr>
          </a:p>
          <a:p>
            <a:pPr algn="just">
              <a:spcBef>
                <a:spcPts val="0"/>
              </a:spcBef>
            </a:pPr>
            <a:r>
              <a:rPr lang="en-US" sz="2400" dirty="0">
                <a:latin typeface="Core Sans C 45 Regular" panose="020B0603030302020204"/>
              </a:rPr>
              <a:t>Flyer</a:t>
            </a:r>
            <a:r>
              <a:rPr lang="en-US" sz="2400" b="0" dirty="0">
                <a:latin typeface="Core Sans C 45 Regular" panose="020B0603030302020204"/>
              </a:rPr>
              <a:t> avec 4 </a:t>
            </a:r>
            <a:r>
              <a:rPr lang="en-US" sz="2400" b="0" dirty="0" err="1">
                <a:latin typeface="Core Sans C 45 Regular" panose="020B0603030302020204"/>
              </a:rPr>
              <a:t>bonnes</a:t>
            </a:r>
            <a:r>
              <a:rPr lang="en-US" sz="2400" b="0" dirty="0">
                <a:latin typeface="Core Sans C 45 Regular" panose="020B0603030302020204"/>
              </a:rPr>
              <a:t> raisons de </a:t>
            </a:r>
            <a:r>
              <a:rPr lang="en-US" sz="2400" b="0" dirty="0" err="1">
                <a:latin typeface="Core Sans C 45 Regular" panose="020B0603030302020204"/>
              </a:rPr>
              <a:t>candidater</a:t>
            </a:r>
            <a:r>
              <a:rPr lang="en-US" sz="2400" b="0" dirty="0">
                <a:latin typeface="Core Sans C 45 Regular" panose="020B0603030302020204"/>
              </a:rPr>
              <a:t> à un </a:t>
            </a:r>
            <a:r>
              <a:rPr lang="en-US" sz="2400" b="0" dirty="0" err="1">
                <a:latin typeface="Core Sans C 45 Regular" panose="020B0603030302020204"/>
              </a:rPr>
              <a:t>appel</a:t>
            </a:r>
            <a:r>
              <a:rPr lang="en-US" sz="2400" b="0" dirty="0">
                <a:latin typeface="Core Sans C 45 Regular" panose="020B0603030302020204"/>
              </a:rPr>
              <a:t> à </a:t>
            </a:r>
            <a:r>
              <a:rPr lang="en-US" sz="2400" b="0" dirty="0" err="1">
                <a:latin typeface="Core Sans C 45 Regular" panose="020B0603030302020204"/>
              </a:rPr>
              <a:t>réseaux</a:t>
            </a:r>
            <a:r>
              <a:rPr lang="en-US" sz="2400" b="0" dirty="0">
                <a:latin typeface="Core Sans C 45 Regular" panose="020B0603030302020204"/>
              </a:rPr>
              <a:t> </a:t>
            </a:r>
            <a:r>
              <a:rPr lang="en-US" sz="2400" b="0" dirty="0" err="1">
                <a:latin typeface="Core Sans C 45 Regular" panose="020B0603030302020204"/>
              </a:rPr>
              <a:t>d’action</a:t>
            </a:r>
            <a:r>
              <a:rPr lang="en-US" sz="2400" b="0" dirty="0">
                <a:latin typeface="Core Sans C 45 Regular" panose="020B0603030302020204"/>
              </a:rPr>
              <a:t> URBACT : </a:t>
            </a:r>
            <a:r>
              <a:rPr lang="fr-FR" sz="2400" b="0" dirty="0">
                <a:latin typeface="Core Sans C 45 Regular" panose="020B0603030302020204"/>
                <a:hlinkClick r:id="rId11"/>
              </a:rPr>
              <a:t>Pourquoi candidater à l'appel à réseaux d'action d'URBACT ? | urbact.eu</a:t>
            </a:r>
            <a:endParaRPr lang="fr-FR" sz="2400" b="0" i="1" dirty="0">
              <a:latin typeface="Core Sans C 45 Regular" panose="020B0603030302020204"/>
            </a:endParaRPr>
          </a:p>
        </p:txBody>
      </p:sp>
      <p:sp>
        <p:nvSpPr>
          <p:cNvPr id="7" name="Rectangle 6">
            <a:extLst>
              <a:ext uri="{FF2B5EF4-FFF2-40B4-BE49-F238E27FC236}">
                <a16:creationId xmlns:a16="http://schemas.microsoft.com/office/drawing/2014/main" id="{68619060-B70A-43C4-8327-F8AA9350FD06}"/>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 coins arrondis 7">
            <a:extLst>
              <a:ext uri="{FF2B5EF4-FFF2-40B4-BE49-F238E27FC236}">
                <a16:creationId xmlns:a16="http://schemas.microsoft.com/office/drawing/2014/main" id="{1A716BD5-164E-4DB1-B05A-7DAD717D5A43}"/>
              </a:ext>
            </a:extLst>
          </p:cNvPr>
          <p:cNvSpPr/>
          <p:nvPr/>
        </p:nvSpPr>
        <p:spPr>
          <a:xfrm>
            <a:off x="11361234" y="1608487"/>
            <a:ext cx="4876800" cy="1066800"/>
          </a:xfrm>
          <a:prstGeom prst="roundRect">
            <a:avLst/>
          </a:prstGeom>
          <a:solidFill>
            <a:srgbClr val="C700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Accompagnement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3200" b="1" dirty="0">
                <a:solidFill>
                  <a:prstClr val="white"/>
                </a:solidFill>
                <a:latin typeface="Core Sans C 45 Regular"/>
              </a:rPr>
              <a:t>de votre PCN</a:t>
            </a:r>
            <a:endParaRPr kumimoji="0" lang="fr-FR" sz="3200" b="1" i="1" u="none" strike="noStrike" kern="1200" cap="none" spc="0" normalizeH="0" baseline="0" noProof="0" dirty="0">
              <a:ln>
                <a:noFill/>
              </a:ln>
              <a:solidFill>
                <a:prstClr val="white"/>
              </a:solidFill>
              <a:effectLst/>
              <a:uLnTx/>
              <a:uFillTx/>
              <a:latin typeface="Core Sans C 45 Regular"/>
            </a:endParaRPr>
          </a:p>
        </p:txBody>
      </p:sp>
      <p:sp>
        <p:nvSpPr>
          <p:cNvPr id="9" name="Rectangle 8">
            <a:extLst>
              <a:ext uri="{FF2B5EF4-FFF2-40B4-BE49-F238E27FC236}">
                <a16:creationId xmlns:a16="http://schemas.microsoft.com/office/drawing/2014/main" id="{A0135314-C043-4A0E-9FB8-F7E216D017A6}"/>
              </a:ext>
            </a:extLst>
          </p:cNvPr>
          <p:cNvSpPr/>
          <p:nvPr/>
        </p:nvSpPr>
        <p:spPr>
          <a:xfrm>
            <a:off x="9708108" y="8984310"/>
            <a:ext cx="7467600" cy="954107"/>
          </a:xfrm>
          <a:prstGeom prst="rect">
            <a:avLst/>
          </a:prstGeom>
        </p:spPr>
        <p:txBody>
          <a:bodyPr wrap="square">
            <a:spAutoFit/>
          </a:bodyPr>
          <a:lstStyle/>
          <a:p>
            <a:r>
              <a:rPr lang="fr-FR" sz="2800" dirty="0">
                <a:solidFill>
                  <a:prstClr val="black"/>
                </a:solidFill>
                <a:latin typeface="Core Sans C 45 Regular" panose="020B0603030302020204" pitchFamily="34" charset="0"/>
              </a:rPr>
              <a:t>Contacts : </a:t>
            </a:r>
            <a:r>
              <a:rPr lang="fr-FR" sz="2800" dirty="0">
                <a:solidFill>
                  <a:srgbClr val="C70075"/>
                </a:solidFill>
                <a:latin typeface="Core Sans C 45 Regular" panose="020B0603030302020204" pitchFamily="34" charset="0"/>
                <a:hlinkClick r:id="rId12">
                  <a:extLst>
                    <a:ext uri="{A12FA001-AC4F-418D-AE19-62706E023703}">
                      <ahyp:hlinkClr xmlns:ahyp="http://schemas.microsoft.com/office/drawing/2018/hyperlinkcolor" val="tx"/>
                    </a:ext>
                  </a:extLst>
                </a:hlinkClick>
              </a:rPr>
              <a:t>lauryn.pignarre@anct.gouv.fr</a:t>
            </a:r>
            <a:r>
              <a:rPr lang="fr-FR" sz="2800" dirty="0">
                <a:solidFill>
                  <a:srgbClr val="C70075"/>
                </a:solidFill>
                <a:latin typeface="Core Sans C 45 Regular" panose="020B0603030302020204" pitchFamily="34" charset="0"/>
              </a:rPr>
              <a:t> ; </a:t>
            </a:r>
            <a:r>
              <a:rPr lang="fr-FR" sz="2800" dirty="0">
                <a:solidFill>
                  <a:srgbClr val="C70075"/>
                </a:solidFill>
                <a:latin typeface="Core Sans C 45 Regular" panose="020B0603030302020204" pitchFamily="34" charset="0"/>
                <a:hlinkClick r:id="rId13">
                  <a:extLst>
                    <a:ext uri="{A12FA001-AC4F-418D-AE19-62706E023703}">
                      <ahyp:hlinkClr xmlns:ahyp="http://schemas.microsoft.com/office/drawing/2018/hyperlinkcolor" val="tx"/>
                    </a:ext>
                  </a:extLst>
                </a:hlinkClick>
              </a:rPr>
              <a:t>urbact-fr-lux@anct.gouv.fr</a:t>
            </a:r>
            <a:r>
              <a:rPr lang="fr-FR" sz="2800" dirty="0">
                <a:solidFill>
                  <a:srgbClr val="C70075"/>
                </a:solidFill>
                <a:latin typeface="Core Sans C 45 Regular" panose="020B0603030302020204" pitchFamily="34" charset="0"/>
              </a:rPr>
              <a:t> </a:t>
            </a:r>
          </a:p>
        </p:txBody>
      </p:sp>
    </p:spTree>
    <p:extLst>
      <p:ext uri="{BB962C8B-B14F-4D97-AF65-F5344CB8AC3E}">
        <p14:creationId xmlns:p14="http://schemas.microsoft.com/office/powerpoint/2010/main" val="37282195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20985E-4B7F-4982-A020-31AC30343B35}"/>
              </a:ext>
            </a:extLst>
          </p:cNvPr>
          <p:cNvSpPr>
            <a:spLocks noGrp="1"/>
          </p:cNvSpPr>
          <p:nvPr>
            <p:ph type="title"/>
          </p:nvPr>
        </p:nvSpPr>
        <p:spPr>
          <a:xfrm>
            <a:off x="1371600" y="495300"/>
            <a:ext cx="16471574" cy="867266"/>
          </a:xfrm>
        </p:spPr>
        <p:txBody>
          <a:bodyPr/>
          <a:lstStyle/>
          <a:p>
            <a:r>
              <a:rPr lang="fr-FR" sz="4000" dirty="0">
                <a:solidFill>
                  <a:schemeClr val="tx1"/>
                </a:solidFill>
              </a:rPr>
              <a:t>Last but not least! </a:t>
            </a:r>
          </a:p>
        </p:txBody>
      </p:sp>
      <p:sp>
        <p:nvSpPr>
          <p:cNvPr id="5" name="Rounded Rectangle 1">
            <a:extLst>
              <a:ext uri="{FF2B5EF4-FFF2-40B4-BE49-F238E27FC236}">
                <a16:creationId xmlns:a16="http://schemas.microsoft.com/office/drawing/2014/main" id="{72F0166A-EE6A-48A8-8E15-6E4E71766361}"/>
              </a:ext>
            </a:extLst>
          </p:cNvPr>
          <p:cNvSpPr/>
          <p:nvPr/>
        </p:nvSpPr>
        <p:spPr>
          <a:xfrm>
            <a:off x="685700" y="7741258"/>
            <a:ext cx="11071860" cy="956110"/>
          </a:xfrm>
          <a:prstGeom prst="roundRect">
            <a:avLst/>
          </a:prstGeom>
          <a:solidFill>
            <a:srgbClr val="A3A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fr-FR" sz="2800" b="1" dirty="0">
                <a:solidFill>
                  <a:srgbClr val="FFFFFF"/>
                </a:solidFill>
                <a:latin typeface="Ubuntu" panose="020B0504030602030204" pitchFamily="34" charset="0"/>
              </a:rPr>
              <a:t>Comptez-vous candidater à cet appel ? </a:t>
            </a:r>
          </a:p>
        </p:txBody>
      </p:sp>
      <p:sp>
        <p:nvSpPr>
          <p:cNvPr id="7" name="ZoneTexte 21">
            <a:extLst>
              <a:ext uri="{FF2B5EF4-FFF2-40B4-BE49-F238E27FC236}">
                <a16:creationId xmlns:a16="http://schemas.microsoft.com/office/drawing/2014/main" id="{1208903D-D856-49E3-B20B-F2222DB744F4}"/>
              </a:ext>
            </a:extLst>
          </p:cNvPr>
          <p:cNvSpPr txBox="1"/>
          <p:nvPr/>
        </p:nvSpPr>
        <p:spPr>
          <a:xfrm>
            <a:off x="762000" y="2443502"/>
            <a:ext cx="13727111" cy="901593"/>
          </a:xfrm>
          <a:prstGeom prst="rect">
            <a:avLst/>
          </a:prstGeom>
          <a:noFill/>
        </p:spPr>
        <p:txBody>
          <a:bodyPr wrap="square" rtlCol="0">
            <a:spAutoFit/>
          </a:bodyPr>
          <a:lstStyle/>
          <a:p>
            <a:pPr defTabSz="1371600">
              <a:lnSpc>
                <a:spcPct val="150000"/>
              </a:lnSpc>
            </a:pPr>
            <a:r>
              <a:rPr lang="fr-FR" sz="4000" b="1" dirty="0">
                <a:solidFill>
                  <a:srgbClr val="C70075"/>
                </a:solidFill>
                <a:latin typeface="Ubuntu" panose="020B0504030602030204" pitchFamily="34" charset="0"/>
              </a:rPr>
              <a:t>1. Derniers conseils</a:t>
            </a:r>
            <a:endParaRPr lang="en-GB" sz="2000" dirty="0">
              <a:solidFill>
                <a:srgbClr val="C70075"/>
              </a:solidFill>
              <a:latin typeface="Ubuntu" panose="020B0504030602030204" pitchFamily="34" charset="0"/>
            </a:endParaRPr>
          </a:p>
        </p:txBody>
      </p:sp>
      <p:sp>
        <p:nvSpPr>
          <p:cNvPr id="8" name="Rounded Rectangle 1">
            <a:extLst>
              <a:ext uri="{FF2B5EF4-FFF2-40B4-BE49-F238E27FC236}">
                <a16:creationId xmlns:a16="http://schemas.microsoft.com/office/drawing/2014/main" id="{160DED97-F667-4648-AE38-AB2F5FAED49B}"/>
              </a:ext>
            </a:extLst>
          </p:cNvPr>
          <p:cNvSpPr/>
          <p:nvPr/>
        </p:nvSpPr>
        <p:spPr>
          <a:xfrm>
            <a:off x="672805" y="6591098"/>
            <a:ext cx="11049000" cy="956110"/>
          </a:xfrm>
          <a:prstGeom prst="roundRect">
            <a:avLst/>
          </a:prstGeom>
          <a:solidFill>
            <a:srgbClr val="A3AD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fr-FR" sz="2800" b="1" dirty="0">
                <a:solidFill>
                  <a:srgbClr val="FFFFFF"/>
                </a:solidFill>
                <a:latin typeface="Ubuntu" panose="020B0504030602030204" pitchFamily="34" charset="0"/>
              </a:rPr>
              <a:t>Souhaitez-vous une prochaine session d’accompagnement ?</a:t>
            </a:r>
          </a:p>
        </p:txBody>
      </p:sp>
      <p:sp>
        <p:nvSpPr>
          <p:cNvPr id="10" name="ZoneTexte 21">
            <a:extLst>
              <a:ext uri="{FF2B5EF4-FFF2-40B4-BE49-F238E27FC236}">
                <a16:creationId xmlns:a16="http://schemas.microsoft.com/office/drawing/2014/main" id="{F5823DD4-51EA-4A06-BBA1-A45379889F32}"/>
              </a:ext>
            </a:extLst>
          </p:cNvPr>
          <p:cNvSpPr txBox="1"/>
          <p:nvPr/>
        </p:nvSpPr>
        <p:spPr>
          <a:xfrm>
            <a:off x="761999" y="4391702"/>
            <a:ext cx="13727111" cy="901593"/>
          </a:xfrm>
          <a:prstGeom prst="rect">
            <a:avLst/>
          </a:prstGeom>
          <a:noFill/>
        </p:spPr>
        <p:txBody>
          <a:bodyPr wrap="square" rtlCol="0">
            <a:spAutoFit/>
          </a:bodyPr>
          <a:lstStyle/>
          <a:p>
            <a:pPr defTabSz="1371600">
              <a:lnSpc>
                <a:spcPct val="150000"/>
              </a:lnSpc>
            </a:pPr>
            <a:r>
              <a:rPr lang="fr-FR" sz="4000" b="1" dirty="0">
                <a:solidFill>
                  <a:srgbClr val="C70075"/>
                </a:solidFill>
                <a:latin typeface="Ubuntu" panose="020B0504030602030204" pitchFamily="34" charset="0"/>
              </a:rPr>
              <a:t>2. Qu’en pensez-vous ?</a:t>
            </a:r>
            <a:endParaRPr lang="en-GB" sz="2000" dirty="0">
              <a:solidFill>
                <a:srgbClr val="C70075"/>
              </a:solidFill>
              <a:latin typeface="Ubuntu" panose="020B0504030602030204" pitchFamily="34" charset="0"/>
            </a:endParaRPr>
          </a:p>
        </p:txBody>
      </p:sp>
      <p:pic>
        <p:nvPicPr>
          <p:cNvPr id="5122" name="Picture 2" descr="https://urbact.eu/sites/default/files/styles/nup_main_img/public/2026-03/Visuel%20AN%20-%20new.png?itok=ODPIpt5C">
            <a:extLst>
              <a:ext uri="{FF2B5EF4-FFF2-40B4-BE49-F238E27FC236}">
                <a16:creationId xmlns:a16="http://schemas.microsoft.com/office/drawing/2014/main" id="{BCFF6B74-5173-4429-AFA4-94953DC04E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483571"/>
            <a:ext cx="8699174" cy="4542902"/>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21">
            <a:extLst>
              <a:ext uri="{FF2B5EF4-FFF2-40B4-BE49-F238E27FC236}">
                <a16:creationId xmlns:a16="http://schemas.microsoft.com/office/drawing/2014/main" id="{775A5A72-87B6-4891-B6EF-58F7A8F81F69}"/>
              </a:ext>
            </a:extLst>
          </p:cNvPr>
          <p:cNvSpPr txBox="1"/>
          <p:nvPr/>
        </p:nvSpPr>
        <p:spPr>
          <a:xfrm>
            <a:off x="12162872" y="6522577"/>
            <a:ext cx="5415756" cy="1323439"/>
          </a:xfrm>
          <a:prstGeom prst="rect">
            <a:avLst/>
          </a:prstGeom>
          <a:noFill/>
        </p:spPr>
        <p:txBody>
          <a:bodyPr wrap="square" rtlCol="0">
            <a:spAutoFit/>
          </a:bodyPr>
          <a:lstStyle/>
          <a:p>
            <a:pPr algn="ctr" defTabSz="1371600"/>
            <a:r>
              <a:rPr lang="fr-FR" sz="4000" b="1" dirty="0">
                <a:solidFill>
                  <a:srgbClr val="C70075"/>
                </a:solidFill>
                <a:latin typeface="Ubuntu" panose="020B0504030602030204" pitchFamily="34" charset="0"/>
              </a:rPr>
              <a:t>Un grand merci pour votre attention ! </a:t>
            </a:r>
            <a:endParaRPr lang="en-GB" sz="2000" dirty="0">
              <a:solidFill>
                <a:srgbClr val="C70075"/>
              </a:solidFill>
              <a:latin typeface="Ubuntu" panose="020B0504030602030204" pitchFamily="34" charset="0"/>
            </a:endParaRPr>
          </a:p>
        </p:txBody>
      </p:sp>
    </p:spTree>
    <p:extLst>
      <p:ext uri="{BB962C8B-B14F-4D97-AF65-F5344CB8AC3E}">
        <p14:creationId xmlns:p14="http://schemas.microsoft.com/office/powerpoint/2010/main" val="156353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0F158BB-D4AD-41F7-9131-14CDDA337A9A}"/>
              </a:ext>
            </a:extLst>
          </p:cNvPr>
          <p:cNvSpPr/>
          <p:nvPr/>
        </p:nvSpPr>
        <p:spPr>
          <a:xfrm>
            <a:off x="11887200" y="9029700"/>
            <a:ext cx="6400800" cy="1257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ore Sans C 45 Regular"/>
            </a:endParaRPr>
          </a:p>
        </p:txBody>
      </p:sp>
      <p:sp>
        <p:nvSpPr>
          <p:cNvPr id="2" name="Titre 1">
            <a:extLst>
              <a:ext uri="{FF2B5EF4-FFF2-40B4-BE49-F238E27FC236}">
                <a16:creationId xmlns:a16="http://schemas.microsoft.com/office/drawing/2014/main" id="{36FA9232-C9D9-4BB3-A41B-17C0ECABE38C}"/>
              </a:ext>
            </a:extLst>
          </p:cNvPr>
          <p:cNvSpPr>
            <a:spLocks noGrp="1"/>
          </p:cNvSpPr>
          <p:nvPr>
            <p:ph type="title"/>
          </p:nvPr>
        </p:nvSpPr>
        <p:spPr/>
        <p:txBody>
          <a:bodyPr/>
          <a:lstStyle/>
          <a:p>
            <a:r>
              <a:rPr lang="fr-FR" dirty="0">
                <a:solidFill>
                  <a:schemeClr val="tx1"/>
                </a:solidFill>
              </a:rPr>
              <a:t>Autres opportunités européennes</a:t>
            </a:r>
          </a:p>
        </p:txBody>
      </p:sp>
      <p:sp>
        <p:nvSpPr>
          <p:cNvPr id="5" name="Rounded Rectangle 1">
            <a:extLst>
              <a:ext uri="{FF2B5EF4-FFF2-40B4-BE49-F238E27FC236}">
                <a16:creationId xmlns:a16="http://schemas.microsoft.com/office/drawing/2014/main" id="{A3DCCD06-6E26-48BD-BDB4-C463ACEDA6CD}"/>
              </a:ext>
            </a:extLst>
          </p:cNvPr>
          <p:cNvSpPr/>
          <p:nvPr/>
        </p:nvSpPr>
        <p:spPr>
          <a:xfrm>
            <a:off x="12954000" y="2251898"/>
            <a:ext cx="4267200" cy="774648"/>
          </a:xfrm>
          <a:prstGeom prst="roundRect">
            <a:avLst/>
          </a:prstGeom>
          <a:solidFill>
            <a:srgbClr val="16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2550" b="1" dirty="0">
                <a:solidFill>
                  <a:srgbClr val="FFFFFF"/>
                </a:solidFill>
                <a:latin typeface="Ubuntu" panose="020B0504030602030204" pitchFamily="34" charset="0"/>
              </a:rPr>
              <a:t>Peer </a:t>
            </a:r>
            <a:r>
              <a:rPr lang="fr-FR" sz="2550" b="1" dirty="0" err="1">
                <a:solidFill>
                  <a:srgbClr val="FFFFFF"/>
                </a:solidFill>
                <a:latin typeface="Ubuntu" panose="020B0504030602030204" pitchFamily="34" charset="0"/>
              </a:rPr>
              <a:t>Reviews</a:t>
            </a:r>
            <a:r>
              <a:rPr lang="fr-FR" sz="2550" b="1" dirty="0">
                <a:solidFill>
                  <a:srgbClr val="FFFFFF"/>
                </a:solidFill>
                <a:latin typeface="Ubuntu" panose="020B0504030602030204" pitchFamily="34" charset="0"/>
              </a:rPr>
              <a:t> - EUI</a:t>
            </a:r>
          </a:p>
        </p:txBody>
      </p:sp>
      <p:sp>
        <p:nvSpPr>
          <p:cNvPr id="6" name="Rounded Rectangle 1">
            <a:extLst>
              <a:ext uri="{FF2B5EF4-FFF2-40B4-BE49-F238E27FC236}">
                <a16:creationId xmlns:a16="http://schemas.microsoft.com/office/drawing/2014/main" id="{44C879AE-5EFD-4DE9-8DA4-DDE9DCB690B2}"/>
              </a:ext>
            </a:extLst>
          </p:cNvPr>
          <p:cNvSpPr/>
          <p:nvPr/>
        </p:nvSpPr>
        <p:spPr>
          <a:xfrm>
            <a:off x="7230502" y="2300740"/>
            <a:ext cx="4680679" cy="774648"/>
          </a:xfrm>
          <a:prstGeom prst="roundRect">
            <a:avLst/>
          </a:prstGeom>
          <a:solidFill>
            <a:srgbClr val="16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2550" b="1" dirty="0">
                <a:solidFill>
                  <a:srgbClr val="FFFFFF"/>
                </a:solidFill>
                <a:latin typeface="Ubuntu" panose="020B0504030602030204" pitchFamily="34" charset="0"/>
              </a:rPr>
              <a:t>Echanges City-to-City - EUI</a:t>
            </a:r>
          </a:p>
        </p:txBody>
      </p:sp>
      <p:sp>
        <p:nvSpPr>
          <p:cNvPr id="7" name="ZoneTexte 21">
            <a:extLst>
              <a:ext uri="{FF2B5EF4-FFF2-40B4-BE49-F238E27FC236}">
                <a16:creationId xmlns:a16="http://schemas.microsoft.com/office/drawing/2014/main" id="{29CD407D-CE7A-4D3C-B66E-DF8E2998C9F1}"/>
              </a:ext>
            </a:extLst>
          </p:cNvPr>
          <p:cNvSpPr txBox="1"/>
          <p:nvPr/>
        </p:nvSpPr>
        <p:spPr>
          <a:xfrm>
            <a:off x="7532492" y="8109031"/>
            <a:ext cx="4076700" cy="1938992"/>
          </a:xfrm>
          <a:prstGeom prst="rect">
            <a:avLst/>
          </a:prstGeom>
          <a:noFill/>
        </p:spPr>
        <p:txBody>
          <a:bodyPr wrap="square" rtlCol="0">
            <a:spAutoFit/>
          </a:bodyPr>
          <a:lstStyle/>
          <a:p>
            <a:pPr marL="342900" indent="-342900" defTabSz="1371600">
              <a:buFont typeface="Arial" panose="020B0604020202020204" pitchFamily="34" charset="0"/>
              <a:buChar char="•"/>
            </a:pPr>
            <a:r>
              <a:rPr lang="fr-FR" sz="2400" b="1" dirty="0">
                <a:solidFill>
                  <a:srgbClr val="0C114D"/>
                </a:solidFill>
                <a:latin typeface="Core Sans C 45 Regular"/>
              </a:rPr>
              <a:t>Ouvert en continu</a:t>
            </a:r>
          </a:p>
          <a:p>
            <a:pPr marL="342900" indent="-342900" defTabSz="1371600">
              <a:buFont typeface="Arial" panose="020B0604020202020204" pitchFamily="34" charset="0"/>
              <a:buChar char="•"/>
            </a:pPr>
            <a:r>
              <a:rPr lang="fr-FR" sz="2400" b="1" dirty="0">
                <a:solidFill>
                  <a:srgbClr val="0C114D"/>
                </a:solidFill>
                <a:latin typeface="Core Sans C 45 Regular"/>
              </a:rPr>
              <a:t>Visites</a:t>
            </a:r>
            <a:r>
              <a:rPr lang="fr-FR" sz="2400" dirty="0">
                <a:solidFill>
                  <a:srgbClr val="0C114D"/>
                </a:solidFill>
                <a:latin typeface="Core Sans C 45 Regular"/>
              </a:rPr>
              <a:t> bilatérales autour d’un enjeu urbain</a:t>
            </a:r>
          </a:p>
          <a:p>
            <a:pPr marL="342900" indent="-342900" defTabSz="1371600">
              <a:buFont typeface="Arial" panose="020B0604020202020204" pitchFamily="34" charset="0"/>
              <a:buChar char="•"/>
            </a:pPr>
            <a:r>
              <a:rPr lang="fr-FR" sz="2400" b="1" dirty="0">
                <a:solidFill>
                  <a:srgbClr val="0C114D"/>
                </a:solidFill>
                <a:latin typeface="Core Sans C 45 Regular"/>
              </a:rPr>
              <a:t>Service d’aide </a:t>
            </a:r>
            <a:r>
              <a:rPr lang="fr-FR" sz="2400" dirty="0">
                <a:solidFill>
                  <a:srgbClr val="0C114D"/>
                </a:solidFill>
                <a:latin typeface="Core Sans C 45 Regular"/>
              </a:rPr>
              <a:t>pour trouver ses partenaires </a:t>
            </a:r>
            <a:endParaRPr lang="en-GB" sz="1200" dirty="0">
              <a:solidFill>
                <a:srgbClr val="0C114D"/>
              </a:solidFill>
              <a:latin typeface="Core Sans C 45 Regular"/>
            </a:endParaRPr>
          </a:p>
        </p:txBody>
      </p:sp>
      <p:pic>
        <p:nvPicPr>
          <p:cNvPr id="8" name="Image 7">
            <a:extLst>
              <a:ext uri="{FF2B5EF4-FFF2-40B4-BE49-F238E27FC236}">
                <a16:creationId xmlns:a16="http://schemas.microsoft.com/office/drawing/2014/main" id="{0F7F89C3-2232-49FB-AC24-A9C2A3C501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54970" y="3597600"/>
            <a:ext cx="4241654" cy="4241654"/>
          </a:xfrm>
          <a:prstGeom prst="rect">
            <a:avLst/>
          </a:prstGeom>
        </p:spPr>
      </p:pic>
      <p:pic>
        <p:nvPicPr>
          <p:cNvPr id="9" name="Image 8">
            <a:extLst>
              <a:ext uri="{FF2B5EF4-FFF2-40B4-BE49-F238E27FC236}">
                <a16:creationId xmlns:a16="http://schemas.microsoft.com/office/drawing/2014/main" id="{90FF6AEF-C679-4FD9-AD49-2FFFA4F5B2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54000" y="3572054"/>
            <a:ext cx="4267200" cy="4267200"/>
          </a:xfrm>
          <a:prstGeom prst="rect">
            <a:avLst/>
          </a:prstGeom>
        </p:spPr>
      </p:pic>
      <p:sp>
        <p:nvSpPr>
          <p:cNvPr id="10" name="ZoneTexte 21">
            <a:extLst>
              <a:ext uri="{FF2B5EF4-FFF2-40B4-BE49-F238E27FC236}">
                <a16:creationId xmlns:a16="http://schemas.microsoft.com/office/drawing/2014/main" id="{D1DA804F-5267-4F66-A2CC-3766AB3E7548}"/>
              </a:ext>
            </a:extLst>
          </p:cNvPr>
          <p:cNvSpPr txBox="1"/>
          <p:nvPr/>
        </p:nvSpPr>
        <p:spPr>
          <a:xfrm>
            <a:off x="13144500" y="8164161"/>
            <a:ext cx="3848100" cy="1569660"/>
          </a:xfrm>
          <a:prstGeom prst="rect">
            <a:avLst/>
          </a:prstGeom>
          <a:noFill/>
        </p:spPr>
        <p:txBody>
          <a:bodyPr wrap="square" rtlCol="0">
            <a:spAutoFit/>
          </a:bodyPr>
          <a:lstStyle/>
          <a:p>
            <a:pPr marL="342900" indent="-342900" defTabSz="1371600">
              <a:buFont typeface="Arial" panose="020B0604020202020204" pitchFamily="34" charset="0"/>
              <a:buChar char="•"/>
            </a:pPr>
            <a:r>
              <a:rPr lang="fr-FR" sz="2400" dirty="0">
                <a:solidFill>
                  <a:srgbClr val="0C114D"/>
                </a:solidFill>
                <a:latin typeface="Core Sans C 45 Regular"/>
              </a:rPr>
              <a:t>Appel jusqu’au 22 avril</a:t>
            </a:r>
            <a:endParaRPr lang="fr-FR" sz="2400" b="1" dirty="0">
              <a:solidFill>
                <a:srgbClr val="0C114D"/>
              </a:solidFill>
              <a:latin typeface="Core Sans C 45 Regular"/>
            </a:endParaRPr>
          </a:p>
          <a:p>
            <a:pPr marL="342900" indent="-342900" defTabSz="1371600">
              <a:buFont typeface="Arial" panose="020B0604020202020204" pitchFamily="34" charset="0"/>
              <a:buChar char="•"/>
            </a:pPr>
            <a:r>
              <a:rPr lang="fr-FR" sz="2400" b="1" dirty="0">
                <a:solidFill>
                  <a:srgbClr val="0C114D"/>
                </a:solidFill>
                <a:latin typeface="Core Sans C 45 Regular"/>
              </a:rPr>
              <a:t>Appui</a:t>
            </a:r>
            <a:r>
              <a:rPr lang="fr-FR" sz="2400" dirty="0">
                <a:solidFill>
                  <a:srgbClr val="0C114D"/>
                </a:solidFill>
                <a:latin typeface="Core Sans C 45 Regular"/>
              </a:rPr>
              <a:t> dans la conception et mise en œuvre de sa </a:t>
            </a:r>
            <a:r>
              <a:rPr lang="fr-FR" sz="2400" b="1" dirty="0">
                <a:solidFill>
                  <a:srgbClr val="0C114D"/>
                </a:solidFill>
                <a:latin typeface="Core Sans C 45 Regular"/>
              </a:rPr>
              <a:t>stratégie urbaine intégrée</a:t>
            </a:r>
            <a:endParaRPr lang="en-GB" sz="1200" b="1" dirty="0">
              <a:solidFill>
                <a:srgbClr val="0C114D"/>
              </a:solidFill>
              <a:latin typeface="Core Sans C 45 Regular"/>
            </a:endParaRPr>
          </a:p>
        </p:txBody>
      </p:sp>
      <p:sp>
        <p:nvSpPr>
          <p:cNvPr id="11" name="Rounded Rectangle 1">
            <a:extLst>
              <a:ext uri="{FF2B5EF4-FFF2-40B4-BE49-F238E27FC236}">
                <a16:creationId xmlns:a16="http://schemas.microsoft.com/office/drawing/2014/main" id="{678861A1-C666-490F-828F-820A8540B582}"/>
              </a:ext>
            </a:extLst>
          </p:cNvPr>
          <p:cNvSpPr/>
          <p:nvPr/>
        </p:nvSpPr>
        <p:spPr>
          <a:xfrm>
            <a:off x="885892" y="2300740"/>
            <a:ext cx="5643741" cy="774648"/>
          </a:xfrm>
          <a:prstGeom prst="roundRect">
            <a:avLst/>
          </a:prstGeom>
          <a:solidFill>
            <a:srgbClr val="16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fr-FR" sz="2550" b="1" dirty="0">
                <a:solidFill>
                  <a:srgbClr val="FFFFFF"/>
                </a:solidFill>
                <a:latin typeface="Ubuntu" panose="020B0504030602030204" pitchFamily="34" charset="0"/>
              </a:rPr>
              <a:t>Actions Innovantes - EUI</a:t>
            </a:r>
          </a:p>
        </p:txBody>
      </p:sp>
      <p:sp>
        <p:nvSpPr>
          <p:cNvPr id="13" name="ZoneTexte 12">
            <a:extLst>
              <a:ext uri="{FF2B5EF4-FFF2-40B4-BE49-F238E27FC236}">
                <a16:creationId xmlns:a16="http://schemas.microsoft.com/office/drawing/2014/main" id="{5D1F254F-A88E-4339-850C-428287ACFD25}"/>
              </a:ext>
            </a:extLst>
          </p:cNvPr>
          <p:cNvSpPr txBox="1"/>
          <p:nvPr/>
        </p:nvSpPr>
        <p:spPr>
          <a:xfrm>
            <a:off x="1062283" y="7986260"/>
            <a:ext cx="5467350" cy="1938992"/>
          </a:xfrm>
          <a:prstGeom prst="rect">
            <a:avLst/>
          </a:prstGeom>
          <a:noFill/>
        </p:spPr>
        <p:txBody>
          <a:bodyPr wrap="square" rtlCol="0">
            <a:spAutoFit/>
          </a:bodyPr>
          <a:lstStyle/>
          <a:p>
            <a:pPr marL="342900" indent="-342900" defTabSz="1371600">
              <a:buFont typeface="Arial" panose="020B0604020202020204" pitchFamily="34" charset="0"/>
              <a:buChar char="•"/>
            </a:pPr>
            <a:r>
              <a:rPr lang="fr-FR" sz="2400" dirty="0">
                <a:solidFill>
                  <a:srgbClr val="0C114D"/>
                </a:solidFill>
                <a:latin typeface="Core Sans C 45 Regular"/>
              </a:rPr>
              <a:t>Jusqu’au 15 juin</a:t>
            </a:r>
            <a:endParaRPr lang="fr-FR" sz="2400" b="1" dirty="0">
              <a:solidFill>
                <a:srgbClr val="0C114D"/>
              </a:solidFill>
              <a:latin typeface="Core Sans C 45 Regular"/>
            </a:endParaRPr>
          </a:p>
          <a:p>
            <a:pPr marL="342900" indent="-342900" defTabSz="1371600">
              <a:buFont typeface="Arial" panose="020B0604020202020204" pitchFamily="34" charset="0"/>
              <a:buChar char="•"/>
            </a:pPr>
            <a:r>
              <a:rPr lang="fr-FR" sz="2400" dirty="0">
                <a:solidFill>
                  <a:srgbClr val="0C114D"/>
                </a:solidFill>
                <a:latin typeface="Core Sans C 45 Regular"/>
              </a:rPr>
              <a:t>Financement de </a:t>
            </a:r>
            <a:r>
              <a:rPr lang="fr-FR" sz="2400" b="1" dirty="0">
                <a:solidFill>
                  <a:srgbClr val="0C114D"/>
                </a:solidFill>
                <a:latin typeface="Core Sans C 45 Regular"/>
              </a:rPr>
              <a:t>projets locaux innovants </a:t>
            </a:r>
            <a:r>
              <a:rPr lang="fr-FR" sz="2400" dirty="0">
                <a:solidFill>
                  <a:srgbClr val="0C114D"/>
                </a:solidFill>
                <a:latin typeface="Core Sans C 45 Regular"/>
              </a:rPr>
              <a:t>mis en œuvre avec </a:t>
            </a:r>
            <a:r>
              <a:rPr lang="fr-FR" sz="2400" b="1" dirty="0">
                <a:solidFill>
                  <a:srgbClr val="0C114D"/>
                </a:solidFill>
                <a:latin typeface="Core Sans C 45 Regular"/>
              </a:rPr>
              <a:t>un partenariat uniquement local</a:t>
            </a:r>
            <a:endParaRPr lang="fr-FR" sz="2400" dirty="0">
              <a:solidFill>
                <a:srgbClr val="0C114D"/>
              </a:solidFill>
              <a:latin typeface="Core Sans C 45 Regular"/>
            </a:endParaRPr>
          </a:p>
          <a:p>
            <a:pPr marL="342900" indent="-342900" defTabSz="1371600">
              <a:buFont typeface="Arial" panose="020B0604020202020204" pitchFamily="34" charset="0"/>
              <a:buChar char="•"/>
            </a:pPr>
            <a:r>
              <a:rPr lang="fr-FR" sz="2400" dirty="0">
                <a:solidFill>
                  <a:srgbClr val="0C114D"/>
                </a:solidFill>
                <a:latin typeface="Core Sans C 45 Regular"/>
              </a:rPr>
              <a:t>Jusqu’à </a:t>
            </a:r>
            <a:r>
              <a:rPr lang="fr-FR" sz="2400" b="1" dirty="0">
                <a:solidFill>
                  <a:srgbClr val="0C114D"/>
                </a:solidFill>
                <a:latin typeface="Core Sans C 45 Regular"/>
              </a:rPr>
              <a:t>2M €</a:t>
            </a:r>
            <a:r>
              <a:rPr lang="fr-FR" sz="2400" dirty="0">
                <a:solidFill>
                  <a:srgbClr val="0C114D"/>
                </a:solidFill>
                <a:latin typeface="Core Sans C 45 Regular"/>
              </a:rPr>
              <a:t> de cofinancement</a:t>
            </a:r>
            <a:endParaRPr lang="en-GB" sz="1200" b="1" dirty="0">
              <a:solidFill>
                <a:srgbClr val="0C114D"/>
              </a:solidFill>
              <a:latin typeface="Core Sans C 45 Regular"/>
            </a:endParaRPr>
          </a:p>
        </p:txBody>
      </p:sp>
      <p:pic>
        <p:nvPicPr>
          <p:cNvPr id="4098" name="Picture 2" descr="L'appel Actions Innovantes est lancé !">
            <a:extLst>
              <a:ext uri="{FF2B5EF4-FFF2-40B4-BE49-F238E27FC236}">
                <a16:creationId xmlns:a16="http://schemas.microsoft.com/office/drawing/2014/main" id="{9C9397EC-8463-4FA6-B6B1-ACDDDF9C6E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758344"/>
            <a:ext cx="5843833" cy="38958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3072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7E164-66FA-4FBC-87DB-C4DFBECD9AEF}"/>
              </a:ext>
            </a:extLst>
          </p:cNvPr>
          <p:cNvSpPr>
            <a:spLocks noGrp="1"/>
          </p:cNvSpPr>
          <p:nvPr>
            <p:ph type="title"/>
          </p:nvPr>
        </p:nvSpPr>
        <p:spPr/>
        <p:txBody>
          <a:bodyPr/>
          <a:lstStyle/>
          <a:p>
            <a:r>
              <a:rPr lang="fr-FR" dirty="0">
                <a:solidFill>
                  <a:schemeClr val="tx1"/>
                </a:solidFill>
              </a:rPr>
              <a:t>Contacts</a:t>
            </a:r>
          </a:p>
        </p:txBody>
      </p:sp>
      <p:sp>
        <p:nvSpPr>
          <p:cNvPr id="5" name="ZoneTexte 2">
            <a:extLst>
              <a:ext uri="{FF2B5EF4-FFF2-40B4-BE49-F238E27FC236}">
                <a16:creationId xmlns:a16="http://schemas.microsoft.com/office/drawing/2014/main" id="{DE64E139-F183-409D-815A-E86139D112E7}"/>
              </a:ext>
            </a:extLst>
          </p:cNvPr>
          <p:cNvSpPr txBox="1"/>
          <p:nvPr/>
        </p:nvSpPr>
        <p:spPr>
          <a:xfrm>
            <a:off x="1062283" y="2324100"/>
            <a:ext cx="13016346" cy="1815882"/>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4800" b="1" i="0" u="none" strike="noStrike" kern="1200" cap="none" spc="0" normalizeH="0" baseline="0" noProof="0" dirty="0">
                <a:ln>
                  <a:noFill/>
                </a:ln>
                <a:effectLst/>
                <a:uLnTx/>
                <a:uFillTx/>
                <a:latin typeface="Core Sans C 45 Regular"/>
                <a:ea typeface="Tahoma" panose="020B0604030504040204" pitchFamily="34" charset="0"/>
                <a:cs typeface="Tahoma" panose="020B0604030504040204" pitchFamily="34" charset="0"/>
              </a:rPr>
              <a:t>LAURYN PIGNARRE</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164194"/>
                </a:solidFill>
                <a:effectLst/>
                <a:uLnTx/>
                <a:uFillTx/>
                <a:latin typeface="Core Sans C 45 Regular"/>
                <a:ea typeface="Tahoma" panose="020B0604030504040204" pitchFamily="34" charset="0"/>
                <a:cs typeface="Tahoma" panose="020B0604030504040204" pitchFamily="34" charset="0"/>
              </a:rPr>
              <a:t>Point de contact national pour la France et le Luxembourg –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164194"/>
                </a:solidFill>
                <a:effectLst/>
                <a:uLnTx/>
                <a:uFillTx/>
                <a:latin typeface="Core Sans C 45 Regular"/>
                <a:ea typeface="Tahoma" panose="020B0604030504040204" pitchFamily="34" charset="0"/>
                <a:cs typeface="Tahoma" panose="020B0604030504040204" pitchFamily="34" charset="0"/>
              </a:rPr>
              <a:t>URBACT &amp; Initiative urbaine européenne</a:t>
            </a:r>
          </a:p>
        </p:txBody>
      </p:sp>
      <p:sp>
        <p:nvSpPr>
          <p:cNvPr id="6" name="Rectangle 5">
            <a:extLst>
              <a:ext uri="{FF2B5EF4-FFF2-40B4-BE49-F238E27FC236}">
                <a16:creationId xmlns:a16="http://schemas.microsoft.com/office/drawing/2014/main" id="{10F7E31C-22C8-460D-943A-806AD1C2063D}"/>
              </a:ext>
            </a:extLst>
          </p:cNvPr>
          <p:cNvSpPr/>
          <p:nvPr/>
        </p:nvSpPr>
        <p:spPr>
          <a:xfrm>
            <a:off x="1062283" y="4597197"/>
            <a:ext cx="12160113" cy="2554545"/>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70075"/>
                </a:solidFill>
                <a:effectLst/>
                <a:uLnTx/>
                <a:uFillTx/>
                <a:latin typeface="Core Sans C 45 Regular"/>
              </a:rPr>
              <a:t>Mail : </a:t>
            </a:r>
            <a:r>
              <a:rPr kumimoji="0" lang="fr-FR" sz="3200" b="0" i="0" u="none" strike="noStrike" kern="1200" cap="none" spc="0" normalizeH="0" baseline="0" noProof="0" dirty="0">
                <a:ln>
                  <a:noFill/>
                </a:ln>
                <a:effectLst/>
                <a:uLnTx/>
                <a:uFillTx/>
                <a:latin typeface="Core Sans C 45 Regular"/>
                <a:hlinkClick r:id="rId2">
                  <a:extLst>
                    <a:ext uri="{A12FA001-AC4F-418D-AE19-62706E023703}">
                      <ahyp:hlinkClr xmlns:ahyp="http://schemas.microsoft.com/office/drawing/2018/hyperlinkcolor" val="tx"/>
                    </a:ext>
                  </a:extLst>
                </a:hlinkClick>
              </a:rPr>
              <a:t>urbact-fr-lux@anct.gouv.fr</a:t>
            </a:r>
            <a:r>
              <a:rPr kumimoji="0" lang="fr-FR" sz="3200" b="0" i="0" u="none" strike="noStrike" kern="1200" cap="none" spc="0" normalizeH="0" baseline="0" noProof="0" dirty="0">
                <a:ln>
                  <a:noFill/>
                </a:ln>
                <a:effectLst/>
                <a:uLnTx/>
                <a:uFillTx/>
                <a:latin typeface="Core Sans C 45 Regular"/>
              </a:rPr>
              <a:t> ; </a:t>
            </a:r>
            <a:r>
              <a:rPr kumimoji="0" lang="fr-FR" sz="3200" b="0" i="0" u="none" strike="noStrike" kern="1200" cap="none" spc="0" normalizeH="0" baseline="0" noProof="0" dirty="0">
                <a:ln>
                  <a:noFill/>
                </a:ln>
                <a:effectLst/>
                <a:uLnTx/>
                <a:uFillTx/>
                <a:latin typeface="Core Sans C 45 Regular"/>
                <a:hlinkClick r:id="rId3">
                  <a:extLst>
                    <a:ext uri="{A12FA001-AC4F-418D-AE19-62706E023703}">
                      <ahyp:hlinkClr xmlns:ahyp="http://schemas.microsoft.com/office/drawing/2018/hyperlinkcolor" val="tx"/>
                    </a:ext>
                  </a:extLst>
                </a:hlinkClick>
              </a:rPr>
              <a:t>lauryn.pignarre@anct.gouv.fr</a:t>
            </a:r>
            <a:r>
              <a:rPr kumimoji="0" lang="fr-FR" sz="3200" b="0" i="0" u="none" strike="noStrike" kern="1200" cap="none" spc="0" normalizeH="0" baseline="0" noProof="0" dirty="0">
                <a:ln>
                  <a:noFill/>
                </a:ln>
                <a:effectLst/>
                <a:uLnTx/>
                <a:uFillTx/>
                <a:latin typeface="Core Sans C 45 Regular"/>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70075"/>
                </a:solidFill>
                <a:effectLst/>
                <a:uLnTx/>
                <a:uFillTx/>
                <a:latin typeface="Core Sans C 45 Regular"/>
              </a:rPr>
              <a:t>Site internet :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effectLst/>
                <a:uLnTx/>
                <a:uFillTx/>
                <a:latin typeface="Core Sans C 45 Regular"/>
                <a:hlinkClick r:id="rId4">
                  <a:extLst>
                    <a:ext uri="{A12FA001-AC4F-418D-AE19-62706E023703}">
                      <ahyp:hlinkClr xmlns:ahyp="http://schemas.microsoft.com/office/drawing/2018/hyperlinkcolor" val="tx"/>
                    </a:ext>
                  </a:extLst>
                </a:hlinkClick>
              </a:rPr>
              <a:t>https://urbact.eu/france-et-luxembourg</a:t>
            </a:r>
            <a:r>
              <a:rPr kumimoji="0" lang="fr-FR" sz="3200" b="0" i="0" u="none" strike="noStrike" kern="1200" cap="none" spc="0" normalizeH="0" baseline="0" noProof="0" dirty="0">
                <a:ln>
                  <a:noFill/>
                </a:ln>
                <a:effectLst/>
                <a:uLnTx/>
                <a:uFillTx/>
                <a:latin typeface="Core Sans C 45 Regular"/>
              </a:rPr>
              <a:t> </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70075"/>
                </a:solidFill>
                <a:effectLst/>
                <a:uLnTx/>
                <a:uFillTx/>
                <a:latin typeface="Core Sans C 45 Regular"/>
              </a:rPr>
              <a:t>LinkedIn : </a:t>
            </a:r>
            <a:r>
              <a:rPr kumimoji="0" lang="fr-FR" sz="3200" b="0" i="0" u="none" strike="noStrike" kern="1200" cap="none" spc="0" normalizeH="0" baseline="0" noProof="0" dirty="0">
                <a:ln>
                  <a:noFill/>
                </a:ln>
                <a:effectLst/>
                <a:uLnTx/>
                <a:uFillTx/>
                <a:latin typeface="Core Sans C 45 Regular"/>
              </a:rPr>
              <a:t>@URBACT &amp; EUI - France Luxembourg</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C70075"/>
                </a:solidFill>
                <a:effectLst/>
                <a:uLnTx/>
                <a:uFillTx/>
                <a:latin typeface="Core Sans C 45 Regular"/>
              </a:rPr>
              <a:t>Newsletter :</a:t>
            </a:r>
            <a:endParaRPr kumimoji="0" lang="fr-FR" sz="3200" b="0" i="0" u="none" strike="noStrike" kern="1200" cap="none" spc="0" normalizeH="0" baseline="0" noProof="0" dirty="0">
              <a:ln>
                <a:noFill/>
              </a:ln>
              <a:solidFill>
                <a:srgbClr val="C70075"/>
              </a:solidFill>
              <a:effectLst/>
              <a:uLnTx/>
              <a:uFillTx/>
              <a:latin typeface="Core Sans C 45 Regular"/>
            </a:endParaRPr>
          </a:p>
        </p:txBody>
      </p:sp>
      <p:pic>
        <p:nvPicPr>
          <p:cNvPr id="7" name="Image 7">
            <a:extLst>
              <a:ext uri="{FF2B5EF4-FFF2-40B4-BE49-F238E27FC236}">
                <a16:creationId xmlns:a16="http://schemas.microsoft.com/office/drawing/2014/main" id="{96FF5AC5-7920-46D9-84DD-A1FF580F8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3799" y="6745660"/>
            <a:ext cx="3408539" cy="3408539"/>
          </a:xfrm>
          <a:prstGeom prst="rect">
            <a:avLst/>
          </a:prstGeom>
        </p:spPr>
      </p:pic>
      <p:sp>
        <p:nvSpPr>
          <p:cNvPr id="8" name="ZoneTexte 7">
            <a:extLst>
              <a:ext uri="{FF2B5EF4-FFF2-40B4-BE49-F238E27FC236}">
                <a16:creationId xmlns:a16="http://schemas.microsoft.com/office/drawing/2014/main" id="{C8142E3C-8604-4D45-B75C-D18610AF45A4}"/>
              </a:ext>
            </a:extLst>
          </p:cNvPr>
          <p:cNvSpPr txBox="1"/>
          <p:nvPr/>
        </p:nvSpPr>
        <p:spPr>
          <a:xfrm>
            <a:off x="8773250" y="9486900"/>
            <a:ext cx="10610757" cy="1015663"/>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fr-FR" sz="3000" b="0" i="0" u="none" strike="noStrike" kern="1200" cap="none" spc="0" normalizeH="0" baseline="0" noProof="0" dirty="0">
                <a:ln>
                  <a:noFill/>
                </a:ln>
                <a:solidFill>
                  <a:srgbClr val="767676"/>
                </a:solidFill>
                <a:effectLst/>
                <a:uLnTx/>
                <a:uFillTx/>
                <a:latin typeface="Tahoma" panose="020B0604030504040204" pitchFamily="34" charset="0"/>
                <a:ea typeface="+mn-ea"/>
                <a:cs typeface="+mn-cs"/>
                <a:hlinkClick r:id="rId6"/>
              </a:rPr>
              <a:t>www.urbact.eu</a:t>
            </a:r>
            <a:r>
              <a:rPr kumimoji="0" lang="fr-FR" sz="3000" b="0" i="0" u="none" strike="noStrike" kern="1200" cap="none" spc="0" normalizeH="0" baseline="0" noProof="0" dirty="0">
                <a:ln>
                  <a:noFill/>
                </a:ln>
                <a:solidFill>
                  <a:srgbClr val="767676"/>
                </a:solidFill>
                <a:effectLst/>
                <a:uLnTx/>
                <a:uFillTx/>
                <a:latin typeface="Tahoma" panose="020B0604030504040204" pitchFamily="34" charset="0"/>
                <a:ea typeface="+mn-ea"/>
                <a:cs typeface="+mn-cs"/>
              </a:rPr>
              <a:t>  </a:t>
            </a:r>
            <a:endParaRPr kumimoji="0" lang="fr-FR" sz="3000" b="0" i="0" u="none" strike="noStrike" kern="1200" cap="none" spc="0" normalizeH="0" baseline="0" noProof="0" dirty="0">
              <a:ln>
                <a:noFill/>
              </a:ln>
              <a:solidFill>
                <a:srgbClr val="767676"/>
              </a:solidFill>
              <a:effectLst/>
              <a:uLnTx/>
              <a:uFillTx/>
              <a:latin typeface="Calibri" panose="020F0502020204030204"/>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fr-FR" sz="3000" b="0" i="0" u="none" strike="noStrike" kern="1200" cap="none" spc="0" normalizeH="0" baseline="0" noProof="0" dirty="0">
              <a:ln>
                <a:noFill/>
              </a:ln>
              <a:solidFill>
                <a:srgbClr val="767676"/>
              </a:solidFill>
              <a:effectLst/>
              <a:uLnTx/>
              <a:uFillTx/>
              <a:latin typeface="Calibri" panose="020F0502020204030204"/>
              <a:ea typeface="+mn-ea"/>
              <a:cs typeface="+mn-cs"/>
            </a:endParaRPr>
          </a:p>
        </p:txBody>
      </p:sp>
      <p:pic>
        <p:nvPicPr>
          <p:cNvPr id="9" name="Picture 2" descr="Lauryn Pignarre - Point de contact national de programmes européens (URBACT  et Initiative urbaine européenne) - ANCTerritoires | LinkedIn">
            <a:extLst>
              <a:ext uri="{FF2B5EF4-FFF2-40B4-BE49-F238E27FC236}">
                <a16:creationId xmlns:a16="http://schemas.microsoft.com/office/drawing/2014/main" id="{83AF9DB1-B4A0-4EEB-B563-C51C9E837824}"/>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4078628" y="2023561"/>
            <a:ext cx="2416959" cy="241695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05323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70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5CE4EF-55CF-4F6E-BE23-06C2920467D8}"/>
              </a:ext>
            </a:extLst>
          </p:cNvPr>
          <p:cNvSpPr/>
          <p:nvPr/>
        </p:nvSpPr>
        <p:spPr>
          <a:xfrm>
            <a:off x="1387731" y="2022244"/>
            <a:ext cx="15959419" cy="7172092"/>
          </a:xfrm>
          <a:prstGeom prst="rect">
            <a:avLst/>
          </a:prstGeom>
        </p:spPr>
        <p:txBody>
          <a:bodyPr wrap="square">
            <a:spAutoFit/>
          </a:bodyPr>
          <a:lstStyle/>
          <a:p>
            <a:pPr defTabSz="914378">
              <a:defRPr/>
            </a:pPr>
            <a:r>
              <a:rPr lang="fr-FR" sz="4001" b="1" dirty="0">
                <a:solidFill>
                  <a:srgbClr val="164194"/>
                </a:solidFill>
                <a:latin typeface="Core Sans C 45 Regular" panose="020B0603030302020204"/>
              </a:rPr>
              <a:t>Depuis 2002, Programme de Coopération Territoriale Européenne</a:t>
            </a:r>
          </a:p>
          <a:p>
            <a:pPr defTabSz="914378">
              <a:defRPr/>
            </a:pPr>
            <a:r>
              <a:rPr lang="fr-FR" sz="3600" dirty="0">
                <a:solidFill>
                  <a:srgbClr val="164194"/>
                </a:solidFill>
                <a:latin typeface="Core Sans C 45 Regular" panose="020B0603030302020204"/>
              </a:rPr>
              <a:t>co-financé par :</a:t>
            </a:r>
          </a:p>
          <a:p>
            <a:pPr marL="571485" indent="-571485" defTabSz="914378">
              <a:buFontTx/>
              <a:buChar char="-"/>
              <a:defRPr/>
            </a:pPr>
            <a:endParaRPr lang="fr-FR" sz="3600" dirty="0">
              <a:solidFill>
                <a:srgbClr val="164194"/>
              </a:solidFill>
              <a:latin typeface="Core Sans C 45 Regular" panose="020B0603030302020204"/>
            </a:endParaRPr>
          </a:p>
          <a:p>
            <a:pPr defTabSz="914378">
              <a:defRPr/>
            </a:pPr>
            <a:endParaRPr lang="fr-FR" sz="3600" dirty="0">
              <a:solidFill>
                <a:srgbClr val="164194"/>
              </a:solidFill>
              <a:latin typeface="Core Sans C 45 Regular" panose="020B0603030302020204"/>
            </a:endParaRPr>
          </a:p>
          <a:p>
            <a:pPr defTabSz="914378">
              <a:defRPr/>
            </a:pPr>
            <a:endParaRPr lang="fr-FR" sz="3600" b="1" dirty="0">
              <a:solidFill>
                <a:srgbClr val="164194"/>
              </a:solidFill>
              <a:latin typeface="Core Sans C 45 Regular" panose="020B0603030302020204"/>
            </a:endParaRPr>
          </a:p>
          <a:p>
            <a:pPr defTabSz="914378">
              <a:defRPr/>
            </a:pPr>
            <a:endParaRPr lang="fr-FR" sz="3600" b="1" dirty="0">
              <a:solidFill>
                <a:srgbClr val="164194"/>
              </a:solidFill>
              <a:latin typeface="Core Sans C 45 Regular" panose="020B0603030302020204"/>
            </a:endParaRPr>
          </a:p>
          <a:p>
            <a:pPr defTabSz="914378">
              <a:defRPr/>
            </a:pPr>
            <a:endParaRPr lang="fr-FR" sz="4001" b="1" dirty="0">
              <a:solidFill>
                <a:srgbClr val="4472C4"/>
              </a:solidFill>
              <a:latin typeface="Core Sans C 45 Regular" panose="020B0603030302020204"/>
            </a:endParaRPr>
          </a:p>
          <a:p>
            <a:pPr algn="ctr" defTabSz="914378">
              <a:defRPr/>
            </a:pPr>
            <a:endParaRPr lang="fr-FR" sz="4001" b="1" u="sng" dirty="0">
              <a:solidFill>
                <a:srgbClr val="C60075"/>
              </a:solidFill>
              <a:latin typeface="Core Sans C 45 Regular" panose="020B0603030302020204"/>
            </a:endParaRPr>
          </a:p>
          <a:p>
            <a:pPr defTabSz="914378">
              <a:defRPr/>
            </a:pPr>
            <a:endParaRPr lang="fr-FR" sz="4001" b="1" u="sng" dirty="0">
              <a:solidFill>
                <a:srgbClr val="C60075"/>
              </a:solidFill>
              <a:latin typeface="Core Sans C 45 Regular" panose="020B0603030302020204"/>
            </a:endParaRPr>
          </a:p>
          <a:p>
            <a:pPr algn="ctr" defTabSz="914378">
              <a:defRPr/>
            </a:pPr>
            <a:r>
              <a:rPr lang="fr-FR" sz="4001" dirty="0">
                <a:solidFill>
                  <a:srgbClr val="164194"/>
                </a:solidFill>
                <a:latin typeface="Core Sans C 45 Regular" panose="020B0603030302020204"/>
              </a:rPr>
              <a:t>Budget 2021 – 2027 : 110 M€</a:t>
            </a:r>
          </a:p>
          <a:p>
            <a:pPr algn="ctr" defTabSz="914378">
              <a:defRPr/>
            </a:pPr>
            <a:endParaRPr lang="fr-FR" sz="4001" dirty="0">
              <a:solidFill>
                <a:srgbClr val="164194"/>
              </a:solidFill>
              <a:latin typeface="Core Sans C 45 Regular" panose="020B0603030302020204"/>
            </a:endParaRPr>
          </a:p>
          <a:p>
            <a:pPr defTabSz="914378">
              <a:defRPr/>
            </a:pPr>
            <a:r>
              <a:rPr lang="fr-FR" sz="4001" b="1" u="sng" dirty="0">
                <a:solidFill>
                  <a:srgbClr val="C60075"/>
                </a:solidFill>
                <a:latin typeface="Core Sans C 45 Regular" panose="020B0603030302020204"/>
              </a:rPr>
              <a:t>Objectif : </a:t>
            </a:r>
            <a:r>
              <a:rPr lang="fr-FR" sz="4001" b="1" dirty="0">
                <a:solidFill>
                  <a:srgbClr val="164194"/>
                </a:solidFill>
                <a:latin typeface="Core Sans C 45 Regular" panose="020B0603030302020204"/>
              </a:rPr>
              <a:t>Promouvoir le développement urbain durable en Europe</a:t>
            </a:r>
          </a:p>
        </p:txBody>
      </p:sp>
      <p:pic>
        <p:nvPicPr>
          <p:cNvPr id="15" name="Image 14">
            <a:extLst>
              <a:ext uri="{FF2B5EF4-FFF2-40B4-BE49-F238E27FC236}">
                <a16:creationId xmlns:a16="http://schemas.microsoft.com/office/drawing/2014/main" id="{1FDEA3A2-A5A4-4BC7-BCF1-9F94262E39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4137" y="56683"/>
            <a:ext cx="6099725" cy="2122553"/>
          </a:xfrm>
          <a:prstGeom prst="rect">
            <a:avLst/>
          </a:prstGeom>
        </p:spPr>
      </p:pic>
      <p:sp>
        <p:nvSpPr>
          <p:cNvPr id="5" name="Titre 1">
            <a:extLst>
              <a:ext uri="{FF2B5EF4-FFF2-40B4-BE49-F238E27FC236}">
                <a16:creationId xmlns:a16="http://schemas.microsoft.com/office/drawing/2014/main" id="{B5662387-65B5-493A-B9C5-86A287DA8351}"/>
              </a:ext>
            </a:extLst>
          </p:cNvPr>
          <p:cNvSpPr txBox="1">
            <a:spLocks/>
          </p:cNvSpPr>
          <p:nvPr/>
        </p:nvSpPr>
        <p:spPr>
          <a:xfrm>
            <a:off x="1905000" y="9371898"/>
            <a:ext cx="9003922" cy="540387"/>
          </a:xfrm>
          <a:prstGeom prst="rect">
            <a:avLst/>
          </a:prstGeom>
          <a:solidFill>
            <a:srgbClr val="A3ADD8"/>
          </a:solidFill>
          <a:ln>
            <a:solidFill>
              <a:srgbClr val="164194"/>
            </a:solidFill>
          </a:ln>
        </p:spPr>
        <p:txBody>
          <a:bodyPr vert="horz" lIns="0" tIns="0" rIns="0" bIns="0" rtlCol="0" anchor="ctr">
            <a:noAutofit/>
          </a:bodyPr>
          <a:lstStyle>
            <a:lvl1pPr algn="l" defTabSz="685800" rtl="0" eaLnBrk="1" latinLnBrk="0" hangingPunct="1">
              <a:lnSpc>
                <a:spcPct val="90000"/>
              </a:lnSpc>
              <a:spcBef>
                <a:spcPct val="0"/>
              </a:spcBef>
              <a:buNone/>
              <a:defRPr sz="2300" b="1" i="0" kern="1200">
                <a:solidFill>
                  <a:srgbClr val="000000"/>
                </a:solidFill>
                <a:latin typeface="Century Gothic" panose="020B0502020202020204" pitchFamily="34" charset="0"/>
                <a:ea typeface="+mj-ea"/>
                <a:cs typeface="+mj-cs"/>
              </a:defRPr>
            </a:lvl1pPr>
          </a:lstStyle>
          <a:p>
            <a:pPr algn="ctr" defTabSz="1371566">
              <a:defRPr/>
            </a:pPr>
            <a:r>
              <a:rPr lang="fr-FR" sz="2400" b="0" i="1" dirty="0">
                <a:solidFill>
                  <a:prstClr val="black"/>
                </a:solidFill>
                <a:latin typeface="Core Sans C 45 Regular" panose="020B0603030302020204"/>
              </a:rPr>
              <a:t>Ne finance pas des dépenses d’infrastructures ou d’investissement</a:t>
            </a:r>
            <a:endParaRPr lang="fr-FR" sz="2100" b="0" i="1" dirty="0">
              <a:solidFill>
                <a:prstClr val="black"/>
              </a:solidFill>
              <a:latin typeface="Core Sans C 45 Regular" panose="020B0603030302020204"/>
            </a:endParaRPr>
          </a:p>
        </p:txBody>
      </p:sp>
      <p:pic>
        <p:nvPicPr>
          <p:cNvPr id="6" name="Image 5">
            <a:extLst>
              <a:ext uri="{FF2B5EF4-FFF2-40B4-BE49-F238E27FC236}">
                <a16:creationId xmlns:a16="http://schemas.microsoft.com/office/drawing/2014/main" id="{3F71A636-0157-4254-BCDC-8886F13EBA3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534" y="9194336"/>
            <a:ext cx="1224632" cy="895512"/>
          </a:xfrm>
          <a:prstGeom prst="rect">
            <a:avLst/>
          </a:prstGeom>
        </p:spPr>
      </p:pic>
      <p:sp>
        <p:nvSpPr>
          <p:cNvPr id="3" name="Rectangle : coins arrondis 2">
            <a:extLst>
              <a:ext uri="{FF2B5EF4-FFF2-40B4-BE49-F238E27FC236}">
                <a16:creationId xmlns:a16="http://schemas.microsoft.com/office/drawing/2014/main" id="{5620C8D0-8DD4-43B3-8DCE-9DEA2829E5C6}"/>
              </a:ext>
            </a:extLst>
          </p:cNvPr>
          <p:cNvSpPr/>
          <p:nvPr/>
        </p:nvSpPr>
        <p:spPr>
          <a:xfrm>
            <a:off x="1905000" y="3562705"/>
            <a:ext cx="14706600" cy="762000"/>
          </a:xfrm>
          <a:prstGeom prst="roundRect">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latin typeface="Core Sans C 45 Regular" panose="020B0603030302020204"/>
              </a:rPr>
              <a:t>le Fonds européen de développement régional (FEDER)</a:t>
            </a:r>
          </a:p>
        </p:txBody>
      </p:sp>
      <p:sp>
        <p:nvSpPr>
          <p:cNvPr id="8" name="Rectangle : coins arrondis 7">
            <a:extLst>
              <a:ext uri="{FF2B5EF4-FFF2-40B4-BE49-F238E27FC236}">
                <a16:creationId xmlns:a16="http://schemas.microsoft.com/office/drawing/2014/main" id="{2922F16A-4AD1-41CF-A5ED-4BC33F425378}"/>
              </a:ext>
            </a:extLst>
          </p:cNvPr>
          <p:cNvSpPr/>
          <p:nvPr/>
        </p:nvSpPr>
        <p:spPr>
          <a:xfrm>
            <a:off x="1905000" y="4664355"/>
            <a:ext cx="14706600" cy="762000"/>
          </a:xfrm>
          <a:prstGeom prst="roundRect">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latin typeface="Core Sans C 45 Regular" panose="020B0603030302020204"/>
              </a:rPr>
              <a:t>l'instrument d'aide de préadhésion (IAP)</a:t>
            </a:r>
          </a:p>
        </p:txBody>
      </p:sp>
      <p:sp>
        <p:nvSpPr>
          <p:cNvPr id="9" name="Rectangle : coins arrondis 8">
            <a:extLst>
              <a:ext uri="{FF2B5EF4-FFF2-40B4-BE49-F238E27FC236}">
                <a16:creationId xmlns:a16="http://schemas.microsoft.com/office/drawing/2014/main" id="{E564C8FF-2112-401D-BC38-74C0B865022E}"/>
              </a:ext>
            </a:extLst>
          </p:cNvPr>
          <p:cNvSpPr/>
          <p:nvPr/>
        </p:nvSpPr>
        <p:spPr>
          <a:xfrm>
            <a:off x="1905000" y="5706066"/>
            <a:ext cx="14706600" cy="1154600"/>
          </a:xfrm>
          <a:prstGeom prst="roundRect">
            <a:avLst/>
          </a:prstGeom>
          <a:solidFill>
            <a:srgbClr val="A3ADD8"/>
          </a:solidFill>
          <a:ln>
            <a:solidFill>
              <a:srgbClr val="A3A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600" b="1" dirty="0">
                <a:solidFill>
                  <a:schemeClr val="bg1"/>
                </a:solidFill>
                <a:latin typeface="Core Sans C 45 Regular" panose="020B0603030302020204"/>
              </a:rPr>
              <a:t>l'instrument de voisinage, de développement et de coopération internationale (NDICI)</a:t>
            </a:r>
          </a:p>
        </p:txBody>
      </p:sp>
    </p:spTree>
    <p:extLst>
      <p:ext uri="{BB962C8B-B14F-4D97-AF65-F5344CB8AC3E}">
        <p14:creationId xmlns:p14="http://schemas.microsoft.com/office/powerpoint/2010/main" val="274885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 coins arrondis 1">
            <a:extLst>
              <a:ext uri="{FF2B5EF4-FFF2-40B4-BE49-F238E27FC236}">
                <a16:creationId xmlns:a16="http://schemas.microsoft.com/office/drawing/2014/main" id="{DD2AF0CB-9CEE-4525-96AE-645774FF324D}"/>
              </a:ext>
            </a:extLst>
          </p:cNvPr>
          <p:cNvSpPr/>
          <p:nvPr/>
        </p:nvSpPr>
        <p:spPr>
          <a:xfrm>
            <a:off x="13659978" y="2401132"/>
            <a:ext cx="40386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Secrétariat conjoint</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itre 1">
            <a:extLst>
              <a:ext uri="{FF2B5EF4-FFF2-40B4-BE49-F238E27FC236}">
                <a16:creationId xmlns:a16="http://schemas.microsoft.com/office/drawing/2014/main" id="{29989941-600C-4667-866F-FE2589C94502}"/>
              </a:ext>
            </a:extLst>
          </p:cNvPr>
          <p:cNvSpPr txBox="1">
            <a:spLocks/>
          </p:cNvSpPr>
          <p:nvPr/>
        </p:nvSpPr>
        <p:spPr>
          <a:xfrm>
            <a:off x="1673429" y="565623"/>
            <a:ext cx="14941142" cy="1970630"/>
          </a:xfrm>
          <a:prstGeom prst="rect">
            <a:avLst/>
          </a:prstGeom>
        </p:spPr>
        <p:txBody>
          <a:bodyPr/>
          <a:lstStyle>
            <a:lvl1pPr algn="l" defTabSz="1371600" rtl="0" eaLnBrk="1" latinLnBrk="0" hangingPunct="1">
              <a:lnSpc>
                <a:spcPct val="90000"/>
              </a:lnSpc>
              <a:spcBef>
                <a:spcPct val="0"/>
              </a:spcBef>
              <a:buNone/>
              <a:defRPr sz="4600" b="1" i="0" kern="1200">
                <a:solidFill>
                  <a:srgbClr val="595959"/>
                </a:solidFill>
                <a:latin typeface="Century Gothic" panose="020B0502020202020204" pitchFamily="34" charset="0"/>
                <a:ea typeface="+mj-ea"/>
                <a:cs typeface="+mj-cs"/>
              </a:defRPr>
            </a:lvl1pPr>
          </a:lstStyle>
          <a:p>
            <a:r>
              <a:rPr lang="fr-FR" dirty="0">
                <a:solidFill>
                  <a:schemeClr val="tx1"/>
                </a:solidFill>
              </a:rPr>
              <a:t>Gouvernance</a:t>
            </a:r>
          </a:p>
        </p:txBody>
      </p:sp>
      <p:sp>
        <p:nvSpPr>
          <p:cNvPr id="5" name="Rectangle : coins arrondis 4">
            <a:extLst>
              <a:ext uri="{FF2B5EF4-FFF2-40B4-BE49-F238E27FC236}">
                <a16:creationId xmlns:a16="http://schemas.microsoft.com/office/drawing/2014/main" id="{D24D9650-BA7D-48D8-B7B6-CF1649CDB917}"/>
              </a:ext>
            </a:extLst>
          </p:cNvPr>
          <p:cNvSpPr/>
          <p:nvPr/>
        </p:nvSpPr>
        <p:spPr>
          <a:xfrm>
            <a:off x="9058858" y="2401132"/>
            <a:ext cx="434934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Autorité de gestion</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Rectangle : coins arrondis 5">
            <a:extLst>
              <a:ext uri="{FF2B5EF4-FFF2-40B4-BE49-F238E27FC236}">
                <a16:creationId xmlns:a16="http://schemas.microsoft.com/office/drawing/2014/main" id="{A6861612-20A1-47A9-9B04-3C457FB9090F}"/>
              </a:ext>
            </a:extLst>
          </p:cNvPr>
          <p:cNvSpPr/>
          <p:nvPr/>
        </p:nvSpPr>
        <p:spPr>
          <a:xfrm>
            <a:off x="457200" y="2401133"/>
            <a:ext cx="40386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Commission européenne – DG REGIO</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Rectangle : coins arrondis 6">
            <a:extLst>
              <a:ext uri="{FF2B5EF4-FFF2-40B4-BE49-F238E27FC236}">
                <a16:creationId xmlns:a16="http://schemas.microsoft.com/office/drawing/2014/main" id="{6F5059BA-23F4-49A9-8ED3-D8C34B8CD815}"/>
              </a:ext>
            </a:extLst>
          </p:cNvPr>
          <p:cNvSpPr/>
          <p:nvPr/>
        </p:nvSpPr>
        <p:spPr>
          <a:xfrm>
            <a:off x="4719033" y="2401132"/>
            <a:ext cx="4038600" cy="1066800"/>
          </a:xfrm>
          <a:prstGeom prst="roundRect">
            <a:avLst/>
          </a:prstGeom>
          <a:solidFill>
            <a:srgbClr val="C70075"/>
          </a:solidFill>
          <a:ln>
            <a:solidFill>
              <a:srgbClr val="C700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Comité de suivi</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Espace réservé du texte 2">
            <a:extLst>
              <a:ext uri="{FF2B5EF4-FFF2-40B4-BE49-F238E27FC236}">
                <a16:creationId xmlns:a16="http://schemas.microsoft.com/office/drawing/2014/main" id="{1E4AE65F-87BF-4F67-B796-61C556CCC38E}"/>
              </a:ext>
            </a:extLst>
          </p:cNvPr>
          <p:cNvSpPr txBox="1">
            <a:spLocks/>
          </p:cNvSpPr>
          <p:nvPr/>
        </p:nvSpPr>
        <p:spPr>
          <a:xfrm>
            <a:off x="457200" y="3822157"/>
            <a:ext cx="3733800" cy="1840817"/>
          </a:xfrm>
          <a:prstGeom prst="rect">
            <a:avLst/>
          </a:prstGeom>
        </p:spPr>
        <p:txBody>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r>
              <a:rPr lang="fr-FR" sz="2000" b="0" dirty="0">
                <a:latin typeface="Core Sans C 45 Regular"/>
              </a:rPr>
              <a:t>Supervise URBACT</a:t>
            </a:r>
          </a:p>
          <a:p>
            <a:pPr marL="457200" indent="-457200">
              <a:buFont typeface="Arial" panose="020B0604020202020204" pitchFamily="34" charset="0"/>
              <a:buChar char="•"/>
            </a:pPr>
            <a:r>
              <a:rPr lang="fr-FR" sz="2000" b="0" dirty="0">
                <a:latin typeface="Core Sans C 45 Regular"/>
              </a:rPr>
              <a:t>Garantit que les activités sont en lien avec la politique de cohésion de l’UE</a:t>
            </a:r>
          </a:p>
        </p:txBody>
      </p:sp>
      <p:sp>
        <p:nvSpPr>
          <p:cNvPr id="9" name="Espace réservé du texte 2">
            <a:extLst>
              <a:ext uri="{FF2B5EF4-FFF2-40B4-BE49-F238E27FC236}">
                <a16:creationId xmlns:a16="http://schemas.microsoft.com/office/drawing/2014/main" id="{F988C77B-7C9B-4364-AD93-42A907844A2A}"/>
              </a:ext>
            </a:extLst>
          </p:cNvPr>
          <p:cNvSpPr txBox="1">
            <a:spLocks/>
          </p:cNvSpPr>
          <p:nvPr/>
        </p:nvSpPr>
        <p:spPr>
          <a:xfrm>
            <a:off x="4763858" y="3757252"/>
            <a:ext cx="3993776" cy="2772496"/>
          </a:xfrm>
          <a:prstGeom prst="rect">
            <a:avLst/>
          </a:prstGeom>
        </p:spPr>
        <p:txBody>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r>
              <a:rPr lang="fr-FR" sz="2000" b="0" dirty="0">
                <a:latin typeface="Core Sans C 45 Regular"/>
              </a:rPr>
              <a:t>Composé par les Autorités Nationales des EM de l’UE, partenaires, IPA, NDICI et la Commission européenne</a:t>
            </a:r>
          </a:p>
          <a:p>
            <a:pPr marL="457200" indent="-457200">
              <a:buFont typeface="Arial" panose="020B0604020202020204" pitchFamily="34" charset="0"/>
              <a:buChar char="•"/>
            </a:pPr>
            <a:r>
              <a:rPr lang="fr-FR" sz="2000" b="0" dirty="0">
                <a:latin typeface="Core Sans C 45 Regular"/>
              </a:rPr>
              <a:t>Chargé de veiller à l'efficacité et à la qualité du programme, et à la sélection des projets. </a:t>
            </a:r>
          </a:p>
          <a:p>
            <a:pPr marL="457200" indent="-457200">
              <a:buFont typeface="Arial" panose="020B0604020202020204" pitchFamily="34" charset="0"/>
              <a:buChar char="•"/>
            </a:pPr>
            <a:r>
              <a:rPr lang="fr-FR" sz="2000" b="0" dirty="0">
                <a:latin typeface="Core Sans C 45 Regular"/>
              </a:rPr>
              <a:t>Se réunit tous les 6 mois</a:t>
            </a:r>
          </a:p>
        </p:txBody>
      </p:sp>
      <p:sp>
        <p:nvSpPr>
          <p:cNvPr id="10" name="Espace réservé du texte 2">
            <a:extLst>
              <a:ext uri="{FF2B5EF4-FFF2-40B4-BE49-F238E27FC236}">
                <a16:creationId xmlns:a16="http://schemas.microsoft.com/office/drawing/2014/main" id="{4D879ED3-2DF8-4343-89BE-EEE3DA92EB71}"/>
              </a:ext>
            </a:extLst>
          </p:cNvPr>
          <p:cNvSpPr txBox="1">
            <a:spLocks/>
          </p:cNvSpPr>
          <p:nvPr/>
        </p:nvSpPr>
        <p:spPr>
          <a:xfrm>
            <a:off x="13751414" y="3757252"/>
            <a:ext cx="3866022" cy="2772496"/>
          </a:xfrm>
          <a:prstGeom prst="rect">
            <a:avLst/>
          </a:prstGeom>
        </p:spPr>
        <p:txBody>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r>
              <a:rPr lang="fr-FR" sz="2000" b="0" dirty="0">
                <a:latin typeface="Core Sans C 45 Regular"/>
              </a:rPr>
              <a:t>Assure la gestion au quotidien des trois volets d’activités</a:t>
            </a:r>
          </a:p>
          <a:p>
            <a:pPr marL="457200" indent="-457200">
              <a:buFont typeface="Arial" panose="020B0604020202020204" pitchFamily="34" charset="0"/>
              <a:buChar char="•"/>
            </a:pPr>
            <a:r>
              <a:rPr lang="fr-FR" sz="2000" b="0" dirty="0">
                <a:latin typeface="Core Sans C 45 Regular"/>
              </a:rPr>
              <a:t>Siège à l’ANCT à Paris, DG Politique de la ville</a:t>
            </a:r>
          </a:p>
        </p:txBody>
      </p:sp>
      <p:sp>
        <p:nvSpPr>
          <p:cNvPr id="11" name="Espace réservé du texte 2">
            <a:extLst>
              <a:ext uri="{FF2B5EF4-FFF2-40B4-BE49-F238E27FC236}">
                <a16:creationId xmlns:a16="http://schemas.microsoft.com/office/drawing/2014/main" id="{A1D0BBAC-DC36-4EE2-970C-50FD224C6B05}"/>
              </a:ext>
            </a:extLst>
          </p:cNvPr>
          <p:cNvSpPr txBox="1">
            <a:spLocks/>
          </p:cNvSpPr>
          <p:nvPr/>
        </p:nvSpPr>
        <p:spPr>
          <a:xfrm>
            <a:off x="9144000" y="3728659"/>
            <a:ext cx="4607414" cy="2772496"/>
          </a:xfrm>
          <a:prstGeom prst="rect">
            <a:avLst/>
          </a:prstGeom>
        </p:spPr>
        <p:txBody>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r>
              <a:rPr lang="fr-FR" sz="2000" b="0" dirty="0">
                <a:latin typeface="Core Sans C 45 Regular"/>
              </a:rPr>
              <a:t>Chargé de gérer et mettre en œuvre le programme au nom des EM : responsabilité administrative et financière</a:t>
            </a:r>
          </a:p>
          <a:p>
            <a:pPr marL="457200" indent="-457200">
              <a:buFont typeface="Arial" panose="020B0604020202020204" pitchFamily="34" charset="0"/>
              <a:buChar char="•"/>
            </a:pPr>
            <a:r>
              <a:rPr lang="fr-FR" sz="2000" b="0" dirty="0">
                <a:latin typeface="Core Sans C 45 Regular"/>
              </a:rPr>
              <a:t>Siège à l’ANCT à Paris, Programme Cadre de vie, logement, mobilité et tranquillité publique (DG Politique de la ville)</a:t>
            </a:r>
          </a:p>
        </p:txBody>
      </p:sp>
      <p:sp>
        <p:nvSpPr>
          <p:cNvPr id="12" name="Rectangle : coins arrondis 11">
            <a:extLst>
              <a:ext uri="{FF2B5EF4-FFF2-40B4-BE49-F238E27FC236}">
                <a16:creationId xmlns:a16="http://schemas.microsoft.com/office/drawing/2014/main" id="{8CF8DF6F-E58F-4D56-A42F-7E69C1BC8EE6}"/>
              </a:ext>
            </a:extLst>
          </p:cNvPr>
          <p:cNvSpPr/>
          <p:nvPr/>
        </p:nvSpPr>
        <p:spPr>
          <a:xfrm>
            <a:off x="3040599" y="6948878"/>
            <a:ext cx="4038600" cy="1066800"/>
          </a:xfrm>
          <a:prstGeom prst="roundRect">
            <a:avLst/>
          </a:prstGeom>
          <a:solidFill>
            <a:srgbClr val="16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Autorité nationale</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 coins arrondis 12">
            <a:extLst>
              <a:ext uri="{FF2B5EF4-FFF2-40B4-BE49-F238E27FC236}">
                <a16:creationId xmlns:a16="http://schemas.microsoft.com/office/drawing/2014/main" id="{30A74C34-1064-4F13-8EBD-8B1E72B3CDA6}"/>
              </a:ext>
            </a:extLst>
          </p:cNvPr>
          <p:cNvSpPr/>
          <p:nvPr/>
        </p:nvSpPr>
        <p:spPr>
          <a:xfrm>
            <a:off x="9621378" y="6933566"/>
            <a:ext cx="4038600" cy="1063199"/>
          </a:xfrm>
          <a:prstGeom prst="roundRect">
            <a:avLst/>
          </a:prstGeom>
          <a:solidFill>
            <a:srgbClr val="1641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b="1" dirty="0">
                <a:solidFill>
                  <a:prstClr val="white"/>
                </a:solidFill>
                <a:latin typeface="Century Gothic" panose="020B0502020202020204" pitchFamily="34" charset="0"/>
              </a:rPr>
              <a:t>Point de contact national</a:t>
            </a:r>
            <a:endParaRPr kumimoji="0" lang="fr-FR"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Espace réservé du texte 2">
            <a:extLst>
              <a:ext uri="{FF2B5EF4-FFF2-40B4-BE49-F238E27FC236}">
                <a16:creationId xmlns:a16="http://schemas.microsoft.com/office/drawing/2014/main" id="{E1B22B41-2A1E-433D-822D-286C4F206948}"/>
              </a:ext>
            </a:extLst>
          </p:cNvPr>
          <p:cNvSpPr txBox="1">
            <a:spLocks/>
          </p:cNvSpPr>
          <p:nvPr/>
        </p:nvSpPr>
        <p:spPr>
          <a:xfrm>
            <a:off x="3192999" y="8322802"/>
            <a:ext cx="3733800" cy="1840817"/>
          </a:xfrm>
          <a:prstGeom prst="rect">
            <a:avLst/>
          </a:prstGeom>
        </p:spPr>
        <p:txBody>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r>
              <a:rPr lang="fr-FR" sz="2000" b="0" dirty="0">
                <a:latin typeface="Core Sans C 45 Regular"/>
              </a:rPr>
              <a:t>Représente la France au Comité de suivi</a:t>
            </a:r>
          </a:p>
          <a:p>
            <a:pPr marL="457200" indent="-457200">
              <a:buFont typeface="Arial" panose="020B0604020202020204" pitchFamily="34" charset="0"/>
              <a:buChar char="•"/>
            </a:pPr>
            <a:r>
              <a:rPr lang="fr-FR" sz="2000" b="0" dirty="0">
                <a:latin typeface="Core Sans C 45 Regular"/>
              </a:rPr>
              <a:t>Duo : Pôle de politique de cohésion européenne à l’ANCT et la DGALN</a:t>
            </a:r>
          </a:p>
        </p:txBody>
      </p:sp>
      <p:sp>
        <p:nvSpPr>
          <p:cNvPr id="15" name="Espace réservé du texte 2">
            <a:extLst>
              <a:ext uri="{FF2B5EF4-FFF2-40B4-BE49-F238E27FC236}">
                <a16:creationId xmlns:a16="http://schemas.microsoft.com/office/drawing/2014/main" id="{EDDDCB8E-8218-4656-A648-1F01A6DD82FB}"/>
              </a:ext>
            </a:extLst>
          </p:cNvPr>
          <p:cNvSpPr txBox="1">
            <a:spLocks/>
          </p:cNvSpPr>
          <p:nvPr/>
        </p:nvSpPr>
        <p:spPr>
          <a:xfrm>
            <a:off x="9144000" y="8285039"/>
            <a:ext cx="4503573" cy="1840817"/>
          </a:xfrm>
          <a:prstGeom prst="rect">
            <a:avLst/>
          </a:prstGeom>
          <a:solidFill>
            <a:schemeClr val="bg1"/>
          </a:solidFill>
        </p:spPr>
        <p:txBody>
          <a:bodyPr/>
          <a:lstStyle>
            <a:lvl1pPr marL="0" indent="0" algn="l" defTabSz="1371600" rtl="0" eaLnBrk="1" latinLnBrk="0" hangingPunct="1">
              <a:lnSpc>
                <a:spcPct val="100000"/>
              </a:lnSpc>
              <a:spcBef>
                <a:spcPts val="1200"/>
              </a:spcBef>
              <a:buFont typeface="Arial" panose="020B0604020202020204" pitchFamily="34" charset="0"/>
              <a:buNone/>
              <a:defRPr sz="5600" b="1" i="0" kern="1200">
                <a:solidFill>
                  <a:srgbClr val="164194"/>
                </a:solidFill>
                <a:latin typeface="Century Gothic" panose="020B0502020202020204" pitchFamily="34" charset="0"/>
                <a:ea typeface="+mn-ea"/>
                <a:cs typeface="+mn-cs"/>
              </a:defRPr>
            </a:lvl1pPr>
            <a:lvl2pPr marL="0" indent="0" algn="l" defTabSz="1371600" rtl="0" eaLnBrk="1" latinLnBrk="0" hangingPunct="1">
              <a:lnSpc>
                <a:spcPct val="100000"/>
              </a:lnSpc>
              <a:spcBef>
                <a:spcPts val="1200"/>
              </a:spcBef>
              <a:buFont typeface="Arial" panose="020B0604020202020204" pitchFamily="34" charset="0"/>
              <a:buNone/>
              <a:tabLst/>
              <a:defRPr sz="4800" b="0" i="0" kern="1200">
                <a:solidFill>
                  <a:srgbClr val="C60075"/>
                </a:solidFill>
                <a:latin typeface="Arial" panose="020B0604020202020204" pitchFamily="34" charset="0"/>
                <a:ea typeface="+mn-ea"/>
                <a:cs typeface="Arial" panose="020B0604020202020204" pitchFamily="34" charset="0"/>
              </a:defRPr>
            </a:lvl2pPr>
            <a:lvl3pPr marL="981076" indent="-530226" algn="l" defTabSz="1371600" rtl="0" eaLnBrk="1" latinLnBrk="0" hangingPunct="1">
              <a:lnSpc>
                <a:spcPct val="100000"/>
              </a:lnSpc>
              <a:spcBef>
                <a:spcPts val="1200"/>
              </a:spcBef>
              <a:buClr>
                <a:srgbClr val="164194"/>
              </a:buClr>
              <a:buSzPct val="90000"/>
              <a:buFont typeface=".PingFang SC Regular"/>
              <a:buChar char="◆"/>
              <a:tabLst/>
              <a:defRPr sz="4800" b="1" i="0" kern="1200">
                <a:solidFill>
                  <a:srgbClr val="595959"/>
                </a:solidFill>
                <a:latin typeface="Arial" panose="020B0604020202020204" pitchFamily="34" charset="0"/>
                <a:ea typeface="+mn-ea"/>
                <a:cs typeface="Arial" panose="020B0604020202020204" pitchFamily="34" charset="0"/>
              </a:defRPr>
            </a:lvl3pPr>
            <a:lvl4pPr marL="984250" indent="-358776" algn="l" defTabSz="1371600" rtl="0" eaLnBrk="1" latinLnBrk="0" hangingPunct="1">
              <a:lnSpc>
                <a:spcPct val="100000"/>
              </a:lnSpc>
              <a:spcBef>
                <a:spcPts val="1200"/>
              </a:spcBef>
              <a:buClr>
                <a:srgbClr val="C60075"/>
              </a:buClr>
              <a:buSzPct val="100000"/>
              <a:buFont typeface="Adelle Sans Extrabold" pitchFamily="2" charset="77"/>
              <a:buChar char=")"/>
              <a:tabLst/>
              <a:defRPr sz="4800" b="1" i="0" kern="1200">
                <a:solidFill>
                  <a:srgbClr val="595959"/>
                </a:solidFill>
                <a:latin typeface="Arial" panose="020B0604020202020204" pitchFamily="34" charset="0"/>
                <a:ea typeface="+mn-ea"/>
                <a:cs typeface="Arial" panose="020B0604020202020204" pitchFamily="34" charset="0"/>
              </a:defRPr>
            </a:lvl4pPr>
            <a:lvl5pPr marL="536576" indent="0" algn="l" defTabSz="1371600" rtl="0" eaLnBrk="1" latinLnBrk="0" hangingPunct="1">
              <a:lnSpc>
                <a:spcPct val="100000"/>
              </a:lnSpc>
              <a:spcBef>
                <a:spcPts val="1200"/>
              </a:spcBef>
              <a:buFont typeface="Arial" panose="020B0604020202020204" pitchFamily="34" charset="0"/>
              <a:buNone/>
              <a:tabLst/>
              <a:defRPr sz="4400" kern="1200">
                <a:solidFill>
                  <a:srgbClr val="595959"/>
                </a:solidFill>
                <a:latin typeface="Arial" panose="020B0604020202020204" pitchFamily="34" charset="0"/>
                <a:ea typeface="+mn-ea"/>
                <a:cs typeface="Arial" panose="020B0604020202020204" pitchFamily="34" charset="0"/>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457200" indent="-457200">
              <a:buFont typeface="Arial" panose="020B0604020202020204" pitchFamily="34" charset="0"/>
              <a:buChar char="•"/>
            </a:pPr>
            <a:r>
              <a:rPr lang="fr-FR" sz="2000" b="0" dirty="0">
                <a:latin typeface="Core Sans C 45 Regular"/>
              </a:rPr>
              <a:t>Relai/Ambassadeur du programme sur le territoire</a:t>
            </a:r>
          </a:p>
          <a:p>
            <a:pPr marL="457200" indent="-457200">
              <a:buFont typeface="Arial" panose="020B0604020202020204" pitchFamily="34" charset="0"/>
              <a:buChar char="•"/>
            </a:pPr>
            <a:r>
              <a:rPr lang="fr-FR" sz="2000" b="0" dirty="0">
                <a:latin typeface="Core Sans C 45 Regular"/>
              </a:rPr>
              <a:t>DG Politique de la ville de l’ANCT, Mission Grande équipe de la Réussite républicaine</a:t>
            </a:r>
          </a:p>
        </p:txBody>
      </p:sp>
      <p:pic>
        <p:nvPicPr>
          <p:cNvPr id="16" name="Image 15">
            <a:extLst>
              <a:ext uri="{FF2B5EF4-FFF2-40B4-BE49-F238E27FC236}">
                <a16:creationId xmlns:a16="http://schemas.microsoft.com/office/drawing/2014/main" id="{05836B5D-EA57-4BC5-9EF6-93FF3E5EB2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647573" y="8861587"/>
            <a:ext cx="4484898" cy="1412122"/>
          </a:xfrm>
          <a:prstGeom prst="rect">
            <a:avLst/>
          </a:prstGeom>
        </p:spPr>
      </p:pic>
    </p:spTree>
    <p:extLst>
      <p:ext uri="{BB962C8B-B14F-4D97-AF65-F5344CB8AC3E}">
        <p14:creationId xmlns:p14="http://schemas.microsoft.com/office/powerpoint/2010/main" val="3736394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BCA881B-0CF0-4FD0-B068-34F272E395EB}"/>
              </a:ext>
            </a:extLst>
          </p:cNvPr>
          <p:cNvPicPr>
            <a:picLocks noChangeAspect="1"/>
          </p:cNvPicPr>
          <p:nvPr/>
        </p:nvPicPr>
        <p:blipFill>
          <a:blip r:embed="rId4"/>
          <a:stretch>
            <a:fillRect/>
          </a:stretch>
        </p:blipFill>
        <p:spPr>
          <a:xfrm>
            <a:off x="11095130" y="3171648"/>
            <a:ext cx="7106920" cy="7115352"/>
          </a:xfrm>
          <a:prstGeom prst="rect">
            <a:avLst/>
          </a:prstGeom>
        </p:spPr>
      </p:pic>
      <p:sp>
        <p:nvSpPr>
          <p:cNvPr id="9" name="ZoneTexte 8">
            <a:extLst>
              <a:ext uri="{FF2B5EF4-FFF2-40B4-BE49-F238E27FC236}">
                <a16:creationId xmlns:a16="http://schemas.microsoft.com/office/drawing/2014/main" id="{B42E8845-44CF-48AA-8F21-7E99B81B47C4}"/>
              </a:ext>
            </a:extLst>
          </p:cNvPr>
          <p:cNvSpPr txBox="1"/>
          <p:nvPr/>
        </p:nvSpPr>
        <p:spPr>
          <a:xfrm>
            <a:off x="1603983" y="155944"/>
            <a:ext cx="10622126" cy="2246769"/>
          </a:xfrm>
          <a:prstGeom prst="rect">
            <a:avLst/>
          </a:prstGeom>
          <a:noFill/>
        </p:spPr>
        <p:txBody>
          <a:bodyPr wrap="square" rtlCol="0">
            <a:spAutoFit/>
          </a:bodyPr>
          <a:lstStyle/>
          <a:p>
            <a:endParaRPr lang="en-US" sz="2800" dirty="0">
              <a:solidFill>
                <a:srgbClr val="164194"/>
              </a:solidFill>
              <a:latin typeface="Core Sans C 45 Regular" panose="020B0603030302020204" pitchFamily="34" charset="0"/>
              <a:ea typeface="Tahoma" panose="020B0604030504040204" pitchFamily="34" charset="0"/>
              <a:cs typeface="Tahoma" panose="020B0604030504040204" pitchFamily="34" charset="0"/>
            </a:endParaRPr>
          </a:p>
          <a:p>
            <a:pPr algn="just"/>
            <a:r>
              <a:rPr lang="fr-FR" sz="2800" b="1" u="sng" dirty="0">
                <a:solidFill>
                  <a:srgbClr val="164194"/>
                </a:solidFill>
                <a:latin typeface="Core Sans C 45 Regular" panose="020B0603030302020204" pitchFamily="34" charset="0"/>
                <a:ea typeface="Tahoma" panose="020B0604030504040204" pitchFamily="34" charset="0"/>
                <a:cs typeface="Tahoma" panose="020B0604030504040204" pitchFamily="34" charset="0"/>
              </a:rPr>
              <a:t>Bénéficiaires </a:t>
            </a:r>
            <a:r>
              <a:rPr lang="fr-FR" sz="2800" dirty="0">
                <a:solidFill>
                  <a:srgbClr val="164194"/>
                </a:solidFill>
                <a:latin typeface="Core Sans C 45 Regular" panose="020B0603030302020204" pitchFamily="34" charset="0"/>
                <a:ea typeface="Tahoma" panose="020B0604030504040204" pitchFamily="34" charset="0"/>
                <a:cs typeface="Tahoma" panose="020B0604030504040204" pitchFamily="34" charset="0"/>
              </a:rPr>
              <a:t>: </a:t>
            </a:r>
          </a:p>
          <a:p>
            <a:r>
              <a:rPr lang="fr-FR" sz="2800" b="1" dirty="0">
                <a:solidFill>
                  <a:srgbClr val="164194"/>
                </a:solidFill>
                <a:latin typeface="Core Sans C 45 Regular" panose="020B0603030302020204" pitchFamily="34" charset="0"/>
                <a:ea typeface="Tahoma" panose="020B0604030504040204" pitchFamily="34" charset="0"/>
                <a:cs typeface="Tahoma" panose="020B0604030504040204" pitchFamily="34" charset="0"/>
              </a:rPr>
              <a:t>Villes et communes</a:t>
            </a:r>
            <a:r>
              <a:rPr lang="fr-FR" sz="2800" dirty="0">
                <a:solidFill>
                  <a:srgbClr val="164194"/>
                </a:solidFill>
                <a:latin typeface="Core Sans C 45 Regular" panose="020B0603030302020204" pitchFamily="34" charset="0"/>
                <a:ea typeface="Tahoma" panose="020B0604030504040204" pitchFamily="34" charset="0"/>
                <a:cs typeface="Tahoma" panose="020B0604030504040204" pitchFamily="34" charset="0"/>
              </a:rPr>
              <a:t>, zones métropolitaines, organismes municipaux spécialisés, districts et arrondissements, ainsi que les partenaires non municipaux, le cas échéant, de la zone couverte par le programme </a:t>
            </a:r>
            <a:endParaRPr lang="en-US" sz="2800" dirty="0">
              <a:solidFill>
                <a:srgbClr val="164194"/>
              </a:solidFill>
              <a:latin typeface="Core Sans C 45 Regular" panose="020B0603030302020204" pitchFamily="34" charset="0"/>
              <a:ea typeface="Tahoma" panose="020B0604030504040204" pitchFamily="34" charset="0"/>
              <a:cs typeface="Tahoma" panose="020B0604030504040204" pitchFamily="34" charset="0"/>
            </a:endParaRPr>
          </a:p>
        </p:txBody>
      </p:sp>
      <p:pic>
        <p:nvPicPr>
          <p:cNvPr id="6" name="Image 5">
            <a:extLst>
              <a:ext uri="{FF2B5EF4-FFF2-40B4-BE49-F238E27FC236}">
                <a16:creationId xmlns:a16="http://schemas.microsoft.com/office/drawing/2014/main" id="{0CEDF053-F18D-4FD6-BC0A-68A622EEE3DB}"/>
              </a:ext>
            </a:extLst>
          </p:cNvPr>
          <p:cNvPicPr>
            <a:picLocks noChangeAspect="1"/>
          </p:cNvPicPr>
          <p:nvPr/>
        </p:nvPicPr>
        <p:blipFill rotWithShape="1">
          <a:blip r:embed="rId5"/>
          <a:srcRect l="31306" t="24545" r="35340" b="54822"/>
          <a:stretch/>
        </p:blipFill>
        <p:spPr>
          <a:xfrm>
            <a:off x="12226109" y="0"/>
            <a:ext cx="5975942" cy="2122552"/>
          </a:xfrm>
          <a:prstGeom prst="rect">
            <a:avLst/>
          </a:prstGeom>
        </p:spPr>
      </p:pic>
      <p:graphicFrame>
        <p:nvGraphicFramePr>
          <p:cNvPr id="4" name="Objet 3">
            <a:extLst>
              <a:ext uri="{FF2B5EF4-FFF2-40B4-BE49-F238E27FC236}">
                <a16:creationId xmlns:a16="http://schemas.microsoft.com/office/drawing/2014/main" id="{9648037A-6270-4A17-9A14-F0180D0891BA}"/>
              </a:ext>
            </a:extLst>
          </p:cNvPr>
          <p:cNvGraphicFramePr>
            <a:graphicFrameLocks noChangeAspect="1"/>
          </p:cNvGraphicFramePr>
          <p:nvPr>
            <p:extLst>
              <p:ext uri="{D42A27DB-BD31-4B8C-83A1-F6EECF244321}">
                <p14:modId xmlns:p14="http://schemas.microsoft.com/office/powerpoint/2010/main" val="2446928597"/>
              </p:ext>
            </p:extLst>
          </p:nvPr>
        </p:nvGraphicFramePr>
        <p:xfrm>
          <a:off x="533400" y="2927350"/>
          <a:ext cx="14366875" cy="7604125"/>
        </p:xfrm>
        <a:graphic>
          <a:graphicData uri="http://schemas.openxmlformats.org/presentationml/2006/ole">
            <mc:AlternateContent xmlns:mc="http://schemas.openxmlformats.org/markup-compatibility/2006">
              <mc:Choice xmlns:v="urn:schemas-microsoft-com:vml" Requires="v">
                <p:oleObj spid="_x0000_s2108" name="Document" r:id="rId6" imgW="8905461" imgH="4706637" progId="Word.Document.12">
                  <p:embed/>
                </p:oleObj>
              </mc:Choice>
              <mc:Fallback>
                <p:oleObj name="Document" r:id="rId6" imgW="8905461" imgH="4706637" progId="Word.Document.12">
                  <p:embed/>
                  <p:pic>
                    <p:nvPicPr>
                      <p:cNvPr id="4" name="Objet 3">
                        <a:extLst>
                          <a:ext uri="{FF2B5EF4-FFF2-40B4-BE49-F238E27FC236}">
                            <a16:creationId xmlns:a16="http://schemas.microsoft.com/office/drawing/2014/main" id="{9648037A-6270-4A17-9A14-F0180D0891BA}"/>
                          </a:ext>
                        </a:extLst>
                      </p:cNvPr>
                      <p:cNvPicPr/>
                      <p:nvPr/>
                    </p:nvPicPr>
                    <p:blipFill>
                      <a:blip r:embed="rId7"/>
                      <a:stretch>
                        <a:fillRect/>
                      </a:stretch>
                    </p:blipFill>
                    <p:spPr>
                      <a:xfrm>
                        <a:off x="533400" y="2927350"/>
                        <a:ext cx="14366875" cy="7604125"/>
                      </a:xfrm>
                      <a:prstGeom prst="rect">
                        <a:avLst/>
                      </a:prstGeom>
                    </p:spPr>
                  </p:pic>
                </p:oleObj>
              </mc:Fallback>
            </mc:AlternateContent>
          </a:graphicData>
        </a:graphic>
      </p:graphicFrame>
    </p:spTree>
    <p:extLst>
      <p:ext uri="{BB962C8B-B14F-4D97-AF65-F5344CB8AC3E}">
        <p14:creationId xmlns:p14="http://schemas.microsoft.com/office/powerpoint/2010/main" val="1132414304"/>
      </p:ext>
    </p:extLst>
  </p:cSld>
  <p:clrMapOvr>
    <a:masterClrMapping/>
  </p:clrMapOvr>
</p:sld>
</file>

<file path=ppt/theme/theme1.xml><?xml version="1.0" encoding="utf-8"?>
<a:theme xmlns:a="http://schemas.openxmlformats.org/drawingml/2006/main" name="URBAC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bact-Identity-GabaritPPT-220930-VB" id="{C0B8035D-F93B-2045-80A6-22C0ABA821C4}" vid="{7CCFB6F0-B4A0-9842-A836-2F2760CB3EC4}"/>
    </a:ext>
  </a:extLst>
</a:theme>
</file>

<file path=ppt/theme/theme2.xml><?xml version="1.0" encoding="utf-8"?>
<a:theme xmlns:a="http://schemas.openxmlformats.org/drawingml/2006/main" name="2_URBAC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bact-Identity-GabaritPPT-220930-VB" id="{C0B8035D-F93B-2045-80A6-22C0ABA821C4}" vid="{7CCFB6F0-B4A0-9842-A836-2F2760CB3EC4}"/>
    </a:ext>
  </a:extLst>
</a:theme>
</file>

<file path=ppt/theme/theme3.xml><?xml version="1.0" encoding="utf-8"?>
<a:theme xmlns:a="http://schemas.openxmlformats.org/drawingml/2006/main" name="3_URBAC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bact-Identity-GabaritPPT-220930-VB" id="{C0B8035D-F93B-2045-80A6-22C0ABA821C4}" vid="{7CCFB6F0-B4A0-9842-A836-2F2760CB3EC4}"/>
    </a:ext>
  </a:extLst>
</a:theme>
</file>

<file path=ppt/theme/theme4.xml><?xml version="1.0" encoding="utf-8"?>
<a:theme xmlns:a="http://schemas.openxmlformats.org/drawingml/2006/main" name="EUI CONTENT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EUI CONTENT SLIDES">
  <a:themeElements>
    <a:clrScheme name="EUI ">
      <a:dk1>
        <a:srgbClr val="000000"/>
      </a:dk1>
      <a:lt1>
        <a:srgbClr val="FFFFFF"/>
      </a:lt1>
      <a:dk2>
        <a:srgbClr val="0C114D"/>
      </a:dk2>
      <a:lt2>
        <a:srgbClr val="E1E0DA"/>
      </a:lt2>
      <a:accent1>
        <a:srgbClr val="0C114D"/>
      </a:accent1>
      <a:accent2>
        <a:srgbClr val="1CAF96"/>
      </a:accent2>
      <a:accent3>
        <a:srgbClr val="C61B38"/>
      </a:accent3>
      <a:accent4>
        <a:srgbClr val="F67428"/>
      </a:accent4>
      <a:accent5>
        <a:srgbClr val="E1E0DA"/>
      </a:accent5>
      <a:accent6>
        <a:srgbClr val="8B8783"/>
      </a:accent6>
      <a:hlink>
        <a:srgbClr val="1CAF96"/>
      </a:hlink>
      <a:folHlink>
        <a:srgbClr val="0C114D"/>
      </a:folHlink>
    </a:clrScheme>
    <a:fontScheme name="EUI">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UI-URBACT SIMPLIFIED Skylin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41806D6-7038-834D-A9BC-7402692B245F}" vid="{CFC461B8-7B09-1248-B284-18C6137CFA65}"/>
    </a:ext>
  </a:extLst>
</a:theme>
</file>

<file path=ppt/theme/theme7.xml><?xml version="1.0" encoding="utf-8"?>
<a:theme xmlns:a="http://schemas.openxmlformats.org/drawingml/2006/main" name="EUI-URBACT neutral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ésentation1" id="{341806D6-7038-834D-A9BC-7402692B245F}" vid="{B08DF121-684D-BE43-9940-F15A905F0D16}"/>
    </a:ext>
  </a:extLst>
</a:theme>
</file>

<file path=ppt/theme/theme8.xml><?xml version="1.0" encoding="utf-8"?>
<a:theme xmlns:a="http://schemas.openxmlformats.org/drawingml/2006/main" name="1_URBACT">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rbact-Identity-GabaritPPT-220930-VB" id="{C0B8035D-F93B-2045-80A6-22C0ABA821C4}" vid="{7CCFB6F0-B4A0-9842-A836-2F2760CB3EC4}"/>
    </a:ext>
  </a:extLst>
</a:theme>
</file>

<file path=ppt/theme/theme9.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29b9b01-a41b-4cdd-ba34-21bb9c415350">
      <Terms xmlns="http://schemas.microsoft.com/office/infopath/2007/PartnerControls"/>
    </lcf76f155ced4ddcb4097134ff3c332f>
    <TaxCatchAll xmlns="150bf796-665d-42d8-bec5-8541ade9752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1D7CDCA61137D46922835CA98C0641D" ma:contentTypeVersion="18" ma:contentTypeDescription="Create a new document." ma:contentTypeScope="" ma:versionID="52f3e0bdd23740c4921d8009fef2c7ea">
  <xsd:schema xmlns:xsd="http://www.w3.org/2001/XMLSchema" xmlns:xs="http://www.w3.org/2001/XMLSchema" xmlns:p="http://schemas.microsoft.com/office/2006/metadata/properties" xmlns:ns2="b29b9b01-a41b-4cdd-ba34-21bb9c415350" xmlns:ns3="150bf796-665d-42d8-bec5-8541ade97521" targetNamespace="http://schemas.microsoft.com/office/2006/metadata/properties" ma:root="true" ma:fieldsID="fb46af665218fa672c7cf81ecb21bd73" ns2:_="" ns3:_="">
    <xsd:import namespace="b29b9b01-a41b-4cdd-ba34-21bb9c415350"/>
    <xsd:import namespace="150bf796-665d-42d8-bec5-8541ade9752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LengthInSeconds" minOccurs="0"/>
                <xsd:element ref="ns2:MediaServiceLocation"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9b9b01-a41b-4cdd-ba34-21bb9c4153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0bf796-665d-42d8-bec5-8541ade9752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c526a6e4-9c73-4189-a5af-884867bc9b5b}" ma:internalName="TaxCatchAll" ma:showField="CatchAllData" ma:web="150bf796-665d-42d8-bec5-8541ade9752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F9D3AA-D774-4912-ACBE-41EDCD34A1A4}">
  <ds:schemaRefs>
    <ds:schemaRef ds:uri="http://schemas.microsoft.com/office/2006/metadata/properties"/>
    <ds:schemaRef ds:uri="150bf796-665d-42d8-bec5-8541ade97521"/>
    <ds:schemaRef ds:uri="http://schemas.microsoft.com/office/2006/documentManagement/types"/>
    <ds:schemaRef ds:uri="http://www.w3.org/XML/1998/namespace"/>
    <ds:schemaRef ds:uri="http://schemas.openxmlformats.org/package/2006/metadata/core-properties"/>
    <ds:schemaRef ds:uri="http://purl.org/dc/elements/1.1/"/>
    <ds:schemaRef ds:uri="http://purl.org/dc/dcmitype/"/>
    <ds:schemaRef ds:uri="http://schemas.microsoft.com/office/infopath/2007/PartnerControls"/>
    <ds:schemaRef ds:uri="b29b9b01-a41b-4cdd-ba34-21bb9c415350"/>
    <ds:schemaRef ds:uri="http://purl.org/dc/terms/"/>
  </ds:schemaRefs>
</ds:datastoreItem>
</file>

<file path=customXml/itemProps2.xml><?xml version="1.0" encoding="utf-8"?>
<ds:datastoreItem xmlns:ds="http://schemas.openxmlformats.org/officeDocument/2006/customXml" ds:itemID="{7DE7FF24-5094-4BF8-BDD3-C089FD66BBAD}">
  <ds:schemaRefs>
    <ds:schemaRef ds:uri="http://schemas.microsoft.com/sharepoint/v3/contenttype/forms"/>
  </ds:schemaRefs>
</ds:datastoreItem>
</file>

<file path=customXml/itemProps3.xml><?xml version="1.0" encoding="utf-8"?>
<ds:datastoreItem xmlns:ds="http://schemas.openxmlformats.org/officeDocument/2006/customXml" ds:itemID="{B2532D4D-DD85-41BA-B31D-3296AE2B8E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9b9b01-a41b-4cdd-ba34-21bb9c415350"/>
    <ds:schemaRef ds:uri="150bf796-665d-42d8-bec5-8541ade975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4864</TotalTime>
  <Words>6083</Words>
  <Application>Microsoft Office PowerPoint</Application>
  <PresentationFormat>Personnalisé</PresentationFormat>
  <Paragraphs>621</Paragraphs>
  <Slides>68</Slides>
  <Notes>31</Notes>
  <HiddenSlides>0</HiddenSlides>
  <MMClips>0</MMClips>
  <ScaleCrop>false</ScaleCrop>
  <HeadingPairs>
    <vt:vector size="8" baseType="variant">
      <vt:variant>
        <vt:lpstr>Polices utilisées</vt:lpstr>
      </vt:variant>
      <vt:variant>
        <vt:i4>13</vt:i4>
      </vt:variant>
      <vt:variant>
        <vt:lpstr>Thème</vt:lpstr>
      </vt:variant>
      <vt:variant>
        <vt:i4>8</vt:i4>
      </vt:variant>
      <vt:variant>
        <vt:lpstr>Serveurs OLE incorporés</vt:lpstr>
      </vt:variant>
      <vt:variant>
        <vt:i4>1</vt:i4>
      </vt:variant>
      <vt:variant>
        <vt:lpstr>Titres des diapositives</vt:lpstr>
      </vt:variant>
      <vt:variant>
        <vt:i4>68</vt:i4>
      </vt:variant>
    </vt:vector>
  </HeadingPairs>
  <TitlesOfParts>
    <vt:vector size="90" baseType="lpstr">
      <vt:lpstr>Calibri Light</vt:lpstr>
      <vt:lpstr>Times New Roman</vt:lpstr>
      <vt:lpstr>Century Gothic</vt:lpstr>
      <vt:lpstr>Core Sans C 35 Light</vt:lpstr>
      <vt:lpstr>Symbol</vt:lpstr>
      <vt:lpstr>Arial</vt:lpstr>
      <vt:lpstr>Adelle Sans Extrabold</vt:lpstr>
      <vt:lpstr>Wingdings</vt:lpstr>
      <vt:lpstr>Tahoma</vt:lpstr>
      <vt:lpstr>Ubuntu</vt:lpstr>
      <vt:lpstr>Core Sans C 45 Regular</vt:lpstr>
      <vt:lpstr>.PingFang SC Regular</vt:lpstr>
      <vt:lpstr>Calibri</vt:lpstr>
      <vt:lpstr>URBACT</vt:lpstr>
      <vt:lpstr>2_URBACT</vt:lpstr>
      <vt:lpstr>3_URBACT</vt:lpstr>
      <vt:lpstr>EUI CONTENT SLIDES</vt:lpstr>
      <vt:lpstr>1_EUI CONTENT SLIDES</vt:lpstr>
      <vt:lpstr>1_EUI-URBACT SIMPLIFIED Skyline slide</vt:lpstr>
      <vt:lpstr>EUI-URBACT neutral slide</vt:lpstr>
      <vt:lpstr>1_URBACT</vt:lpstr>
      <vt:lpstr>Document</vt:lpstr>
      <vt:lpstr>Présentation PowerPoint</vt:lpstr>
      <vt:lpstr>Qui est présent aujourd’hui ?</vt:lpstr>
      <vt:lpstr>Formulaire d’inscription</vt:lpstr>
      <vt:lpstr>Notre agenda</vt:lpstr>
      <vt:lpstr>Les intervenants d’aujourd’hui</vt:lpstr>
      <vt:lpstr>Présentation PowerPoint</vt:lpstr>
      <vt:lpstr>Présentation PowerPoint</vt:lpstr>
      <vt:lpstr>Présentation PowerPoint</vt:lpstr>
      <vt:lpstr>Présentation PowerPoint</vt:lpstr>
      <vt:lpstr>Présentation PowerPoint</vt:lpstr>
      <vt:lpstr>Présentation PowerPoint</vt:lpstr>
      <vt:lpstr>Décryptage de l’appel à Réseaux d’actions  Action Networks call</vt:lpstr>
      <vt:lpstr>Qu’est-ce qu’un appel à réseaux d’action ?</vt:lpstr>
      <vt:lpstr>Pourquoi un appel à réseaux d’action au sein d’URBACT ?</vt:lpstr>
      <vt:lpstr>Principales caractéristiques de l’appel</vt:lpstr>
      <vt:lpstr>Quel type d’actions ?</vt:lpstr>
      <vt:lpstr>Présentation PowerPoint</vt:lpstr>
      <vt:lpstr>Présentation PowerPoint</vt:lpstr>
      <vt:lpstr>Bénéficiaires éligibles</vt:lpstr>
      <vt:lpstr> Quelles sont les priorités thématiques ?</vt:lpstr>
      <vt:lpstr>Partenariat : caractéristiques et critères</vt:lpstr>
      <vt:lpstr>Retours d’expériences   Bram, Agen, Lyon</vt:lpstr>
      <vt:lpstr>Ville de Bram</vt:lpstr>
      <vt:lpstr>Bram &amp; Beyond the Urban</vt:lpstr>
      <vt:lpstr>Présentation PowerPoint</vt:lpstr>
      <vt:lpstr>Présentation PowerPoint</vt:lpstr>
      <vt:lpstr>Lyon – One Health 4 Cities</vt:lpstr>
      <vt:lpstr>L’approche One Health</vt:lpstr>
      <vt:lpstr>Une visibilité locale, nationale, européenne et internationale</vt:lpstr>
      <vt:lpstr>Questions ?</vt:lpstr>
      <vt:lpstr>Construire son projet URBACT</vt:lpstr>
      <vt:lpstr>Activités et Work packages</vt:lpstr>
      <vt:lpstr>Activités et Work packages</vt:lpstr>
      <vt:lpstr>Les livrables</vt:lpstr>
      <vt:lpstr>Work packages</vt:lpstr>
      <vt:lpstr>Méthode URBACT et expertise</vt:lpstr>
      <vt:lpstr>Méthode URBACT et expertise</vt:lpstr>
      <vt:lpstr>Présentation PowerPoint</vt:lpstr>
      <vt:lpstr>Budget</vt:lpstr>
      <vt:lpstr>Cofinancement</vt:lpstr>
      <vt:lpstr>Scénarios</vt:lpstr>
      <vt:lpstr>Trouver ses partenaires européens</vt:lpstr>
      <vt:lpstr>Présentation PowerPoint</vt:lpstr>
      <vt:lpstr>Trouver ses partenaires européens</vt:lpstr>
      <vt:lpstr>Trouver ses partenaires européens</vt:lpstr>
      <vt:lpstr>CONSEILS – Construire son partenariat</vt:lpstr>
      <vt:lpstr>CONSEILS – Construire son partenariat</vt:lpstr>
      <vt:lpstr>Pourquoi candidater ?</vt:lpstr>
      <vt:lpstr>Retours d’expériences   Bram, Agen, Lyon</vt:lpstr>
      <vt:lpstr>Bram – Inspirations croisées</vt:lpstr>
      <vt:lpstr>Bram – TNM et ULG : un duo gagnant</vt:lpstr>
      <vt:lpstr>Agen – Breaking Isolation</vt:lpstr>
      <vt:lpstr>Lyon – One Health 4 Cities</vt:lpstr>
      <vt:lpstr>Questions ?</vt:lpstr>
      <vt:lpstr>Partagez-nous vos idées de projet dans le tchat !</vt:lpstr>
      <vt:lpstr>Préparer sa candidature</vt:lpstr>
      <vt:lpstr>Présentation PowerPoint</vt:lpstr>
      <vt:lpstr>Critères de sélection (Terms of Reference)</vt:lpstr>
      <vt:lpstr>Formalités administratives</vt:lpstr>
      <vt:lpstr>Présentation PowerPoint</vt:lpstr>
      <vt:lpstr>Règles en matière des aides d’Etat</vt:lpstr>
      <vt:lpstr>Prochaines étapes et accompagnement</vt:lpstr>
      <vt:lpstr>Prochaines étapes</vt:lpstr>
      <vt:lpstr>Accompagnements</vt:lpstr>
      <vt:lpstr>Last but not least! </vt:lpstr>
      <vt:lpstr>Autres opportunités européennes</vt:lpstr>
      <vt:lpstr>Contacts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PPT Convention des maires</dc:title>
  <dc:creator>SPECQ Tanguy (COMM-MARSEILLE)</dc:creator>
  <cp:lastModifiedBy>PIGNARRE Lauryn</cp:lastModifiedBy>
  <cp:revision>174</cp:revision>
  <cp:lastPrinted>2026-03-26T12:44:51Z</cp:lastPrinted>
  <dcterms:created xsi:type="dcterms:W3CDTF">2006-08-16T00:00:00Z</dcterms:created>
  <dcterms:modified xsi:type="dcterms:W3CDTF">2026-03-27T09:20:22Z</dcterms:modified>
  <dc:identifier>DAGVJiPS_SY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0x01010021D7CDCA61137D46922835CA98C0641D</vt:lpwstr>
  </property>
  <property fmtid="{D5CDD505-2E9C-101B-9397-08002B2CF9AE}" pid="3" name="MSIP_Label_6bd9ddd1-4d20-43f6-abfa-fc3c07406f94_Enabled">
    <vt:lpwstr>true</vt:lpwstr>
  </property>
  <property fmtid="{D5CDD505-2E9C-101B-9397-08002B2CF9AE}" pid="4" name="MSIP_Label_6bd9ddd1-4d20-43f6-abfa-fc3c07406f94_SetDate">
    <vt:lpwstr>2025-11-07T14:47:28Z</vt:lpwstr>
  </property>
  <property fmtid="{D5CDD505-2E9C-101B-9397-08002B2CF9AE}" pid="5" name="MSIP_Label_6bd9ddd1-4d20-43f6-abfa-fc3c07406f94_Method">
    <vt:lpwstr>Standard</vt:lpwstr>
  </property>
  <property fmtid="{D5CDD505-2E9C-101B-9397-08002B2CF9AE}" pid="6" name="MSIP_Label_6bd9ddd1-4d20-43f6-abfa-fc3c07406f94_Name">
    <vt:lpwstr>Commission Use</vt:lpwstr>
  </property>
  <property fmtid="{D5CDD505-2E9C-101B-9397-08002B2CF9AE}" pid="7" name="MSIP_Label_6bd9ddd1-4d20-43f6-abfa-fc3c07406f94_SiteId">
    <vt:lpwstr>b24c8b06-522c-46fe-9080-70926f8dddb1</vt:lpwstr>
  </property>
  <property fmtid="{D5CDD505-2E9C-101B-9397-08002B2CF9AE}" pid="8" name="MSIP_Label_6bd9ddd1-4d20-43f6-abfa-fc3c07406f94_ActionId">
    <vt:lpwstr>d1a5f835-c533-4479-97a0-4c0b0f0943c5</vt:lpwstr>
  </property>
  <property fmtid="{D5CDD505-2E9C-101B-9397-08002B2CF9AE}" pid="9" name="MSIP_Label_6bd9ddd1-4d20-43f6-abfa-fc3c07406f94_ContentBits">
    <vt:lpwstr>0</vt:lpwstr>
  </property>
  <property fmtid="{D5CDD505-2E9C-101B-9397-08002B2CF9AE}" pid="10" name="MSIP_Label_6bd9ddd1-4d20-43f6-abfa-fc3c07406f94_Tag">
    <vt:lpwstr>10, 3, 0, 2</vt:lpwstr>
  </property>
  <property fmtid="{D5CDD505-2E9C-101B-9397-08002B2CF9AE}" pid="11" name="MediaServiceImageTags">
    <vt:lpwstr/>
  </property>
</Properties>
</file>