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46"/>
  </p:notesMasterIdLst>
  <p:sldIdLst>
    <p:sldId id="606" r:id="rId5"/>
    <p:sldId id="607" r:id="rId6"/>
    <p:sldId id="609" r:id="rId7"/>
    <p:sldId id="2805" r:id="rId8"/>
    <p:sldId id="2798" r:id="rId9"/>
    <p:sldId id="566" r:id="rId10"/>
    <p:sldId id="2806" r:id="rId11"/>
    <p:sldId id="571" r:id="rId12"/>
    <p:sldId id="561" r:id="rId13"/>
    <p:sldId id="600" r:id="rId14"/>
    <p:sldId id="2800" r:id="rId15"/>
    <p:sldId id="601" r:id="rId16"/>
    <p:sldId id="564" r:id="rId17"/>
    <p:sldId id="322" r:id="rId18"/>
    <p:sldId id="260" r:id="rId19"/>
    <p:sldId id="2803" r:id="rId20"/>
    <p:sldId id="307" r:id="rId21"/>
    <p:sldId id="312" r:id="rId22"/>
    <p:sldId id="594" r:id="rId23"/>
    <p:sldId id="592" r:id="rId24"/>
    <p:sldId id="574" r:id="rId25"/>
    <p:sldId id="283" r:id="rId26"/>
    <p:sldId id="316" r:id="rId27"/>
    <p:sldId id="2807" r:id="rId28"/>
    <p:sldId id="347" r:id="rId29"/>
    <p:sldId id="591" r:id="rId30"/>
    <p:sldId id="512" r:id="rId31"/>
    <p:sldId id="318" r:id="rId32"/>
    <p:sldId id="588" r:id="rId33"/>
    <p:sldId id="306" r:id="rId34"/>
    <p:sldId id="2814" r:id="rId35"/>
    <p:sldId id="310" r:id="rId36"/>
    <p:sldId id="590" r:id="rId37"/>
    <p:sldId id="332" r:id="rId38"/>
    <p:sldId id="2808" r:id="rId39"/>
    <p:sldId id="2816" r:id="rId40"/>
    <p:sldId id="2809" r:id="rId41"/>
    <p:sldId id="2812" r:id="rId42"/>
    <p:sldId id="2813" r:id="rId43"/>
    <p:sldId id="2811" r:id="rId44"/>
    <p:sldId id="317" r:id="rId45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ADOJCIC Kristijan" initials="RK" lastIdx="10" clrIdx="0">
    <p:extLst>
      <p:ext uri="{19B8F6BF-5375-455C-9EA6-DF929625EA0E}">
        <p15:presenceInfo xmlns:p15="http://schemas.microsoft.com/office/powerpoint/2012/main" userId="S-1-5-21-4263876534-383102907-2404693950-2493" providerId="AD"/>
      </p:ext>
    </p:extLst>
  </p:cmAuthor>
  <p:cmAuthor id="2" name="ETHUIN Céline" initials="EC" lastIdx="6" clrIdx="1">
    <p:extLst>
      <p:ext uri="{19B8F6BF-5375-455C-9EA6-DF929625EA0E}">
        <p15:presenceInfo xmlns:p15="http://schemas.microsoft.com/office/powerpoint/2012/main" userId="S-1-5-21-4263876534-383102907-2404693950-2679" providerId="AD"/>
      </p:ext>
    </p:extLst>
  </p:cmAuthor>
  <p:cmAuthor id="3" name="JOMNI Naïma" initials="JN" lastIdx="1" clrIdx="2">
    <p:extLst>
      <p:ext uri="{19B8F6BF-5375-455C-9EA6-DF929625EA0E}">
        <p15:presenceInfo xmlns:p15="http://schemas.microsoft.com/office/powerpoint/2012/main" userId="JOMNI Naïma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60075"/>
    <a:srgbClr val="DEDEDE"/>
    <a:srgbClr val="E7E6E6"/>
    <a:srgbClr val="FF917F"/>
    <a:srgbClr val="164194"/>
    <a:srgbClr val="A3ADD8"/>
    <a:srgbClr val="FDE363"/>
    <a:srgbClr val="E0BB02"/>
    <a:srgbClr val="FDD719"/>
    <a:srgbClr val="6884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1DA69A-5B9F-4584-A108-271A432ABCED}" v="25" dt="2026-04-13T13:56:43.3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98" autoAdjust="0"/>
    <p:restoredTop sz="81053" autoAdjust="0"/>
  </p:normalViewPr>
  <p:slideViewPr>
    <p:cSldViewPr snapToGrid="0" showGuides="1">
      <p:cViewPr varScale="1">
        <p:scale>
          <a:sx n="88" d="100"/>
          <a:sy n="88" d="100"/>
        </p:scale>
        <p:origin x="1166" y="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3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commentAuthors" Target="commentAuthors.xml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ssart Fabian" userId="ad30496e-4b95-4fc4-a471-481070cc7ba5" providerId="ADAL" clId="{91E67A59-C811-4987-BC6F-D2651A62BCCF}"/>
    <pc:docChg chg="undo custSel addSld delSld modSld sldOrd">
      <pc:chgData name="Massart Fabian" userId="ad30496e-4b95-4fc4-a471-481070cc7ba5" providerId="ADAL" clId="{91E67A59-C811-4987-BC6F-D2651A62BCCF}" dt="2026-04-13T13:56:53.875" v="819" actId="20577"/>
      <pc:docMkLst>
        <pc:docMk/>
      </pc:docMkLst>
      <pc:sldChg chg="ord">
        <pc:chgData name="Massart Fabian" userId="ad30496e-4b95-4fc4-a471-481070cc7ba5" providerId="ADAL" clId="{91E67A59-C811-4987-BC6F-D2651A62BCCF}" dt="2026-04-13T13:03:17.314" v="608"/>
        <pc:sldMkLst>
          <pc:docMk/>
          <pc:sldMk cId="1170916001" sldId="283"/>
        </pc:sldMkLst>
      </pc:sldChg>
      <pc:sldChg chg="modSp mod">
        <pc:chgData name="Massart Fabian" userId="ad30496e-4b95-4fc4-a471-481070cc7ba5" providerId="ADAL" clId="{91E67A59-C811-4987-BC6F-D2651A62BCCF}" dt="2026-04-07T12:43:47.597" v="487"/>
        <pc:sldMkLst>
          <pc:docMk/>
          <pc:sldMk cId="3836798492" sldId="310"/>
        </pc:sldMkLst>
        <pc:spChg chg="mod">
          <ac:chgData name="Massart Fabian" userId="ad30496e-4b95-4fc4-a471-481070cc7ba5" providerId="ADAL" clId="{91E67A59-C811-4987-BC6F-D2651A62BCCF}" dt="2026-04-07T12:43:47.597" v="487"/>
          <ac:spMkLst>
            <pc:docMk/>
            <pc:sldMk cId="3836798492" sldId="310"/>
            <ac:spMk id="3" creationId="{D0D0C3ED-CC69-4E7D-B576-8D1654CC2F41}"/>
          </ac:spMkLst>
        </pc:spChg>
      </pc:sldChg>
      <pc:sldChg chg="modSp mod ord">
        <pc:chgData name="Massart Fabian" userId="ad30496e-4b95-4fc4-a471-481070cc7ba5" providerId="ADAL" clId="{91E67A59-C811-4987-BC6F-D2651A62BCCF}" dt="2026-04-13T13:04:03.006" v="613" actId="20577"/>
        <pc:sldMkLst>
          <pc:docMk/>
          <pc:sldMk cId="194852014" sldId="316"/>
        </pc:sldMkLst>
        <pc:spChg chg="mod">
          <ac:chgData name="Massart Fabian" userId="ad30496e-4b95-4fc4-a471-481070cc7ba5" providerId="ADAL" clId="{91E67A59-C811-4987-BC6F-D2651A62BCCF}" dt="2026-04-13T13:04:03.006" v="613" actId="20577"/>
          <ac:spMkLst>
            <pc:docMk/>
            <pc:sldMk cId="194852014" sldId="316"/>
            <ac:spMk id="3" creationId="{618589EE-1B2C-4BD7-995E-2BDA26D1A411}"/>
          </ac:spMkLst>
        </pc:spChg>
      </pc:sldChg>
      <pc:sldChg chg="ord">
        <pc:chgData name="Massart Fabian" userId="ad30496e-4b95-4fc4-a471-481070cc7ba5" providerId="ADAL" clId="{91E67A59-C811-4987-BC6F-D2651A62BCCF}" dt="2026-04-07T12:14:36.227" v="406"/>
        <pc:sldMkLst>
          <pc:docMk/>
          <pc:sldMk cId="1870702433" sldId="317"/>
        </pc:sldMkLst>
      </pc:sldChg>
      <pc:sldChg chg="addSp modSp add mod modNotesTx">
        <pc:chgData name="Massart Fabian" userId="ad30496e-4b95-4fc4-a471-481070cc7ba5" providerId="ADAL" clId="{91E67A59-C811-4987-BC6F-D2651A62BCCF}" dt="2026-04-09T09:44:18.708" v="601" actId="20577"/>
        <pc:sldMkLst>
          <pc:docMk/>
          <pc:sldMk cId="4081818501" sldId="347"/>
        </pc:sldMkLst>
        <pc:picChg chg="add mod">
          <ac:chgData name="Massart Fabian" userId="ad30496e-4b95-4fc4-a471-481070cc7ba5" providerId="ADAL" clId="{91E67A59-C811-4987-BC6F-D2651A62BCCF}" dt="2026-04-02T14:09:40.246" v="126" actId="1076"/>
          <ac:picMkLst>
            <pc:docMk/>
            <pc:sldMk cId="4081818501" sldId="347"/>
            <ac:picMk id="4098" creationId="{2A1305F9-9F6C-F79A-82D4-2EA941FF3430}"/>
          </ac:picMkLst>
        </pc:picChg>
        <pc:picChg chg="add mod">
          <ac:chgData name="Massart Fabian" userId="ad30496e-4b95-4fc4-a471-481070cc7ba5" providerId="ADAL" clId="{91E67A59-C811-4987-BC6F-D2651A62BCCF}" dt="2026-04-02T14:09:48.885" v="127" actId="1076"/>
          <ac:picMkLst>
            <pc:docMk/>
            <pc:sldMk cId="4081818501" sldId="347"/>
            <ac:picMk id="4100" creationId="{FFB54EF5-8DE4-2B92-EE73-FD25D855B395}"/>
          </ac:picMkLst>
        </pc:picChg>
        <pc:picChg chg="add mod">
          <ac:chgData name="Massart Fabian" userId="ad30496e-4b95-4fc4-a471-481070cc7ba5" providerId="ADAL" clId="{91E67A59-C811-4987-BC6F-D2651A62BCCF}" dt="2026-04-02T14:11:57.136" v="130" actId="2085"/>
          <ac:picMkLst>
            <pc:docMk/>
            <pc:sldMk cId="4081818501" sldId="347"/>
            <ac:picMk id="4102" creationId="{D39E0A95-98EE-0CF3-ADD9-BA992A44E985}"/>
          </ac:picMkLst>
        </pc:picChg>
      </pc:sldChg>
      <pc:sldChg chg="delSp modSp mod">
        <pc:chgData name="Massart Fabian" userId="ad30496e-4b95-4fc4-a471-481070cc7ba5" providerId="ADAL" clId="{91E67A59-C811-4987-BC6F-D2651A62BCCF}" dt="2026-04-07T12:41:33.101" v="455" actId="20577"/>
        <pc:sldMkLst>
          <pc:docMk/>
          <pc:sldMk cId="3728219580" sldId="590"/>
        </pc:sldMkLst>
        <pc:spChg chg="mod">
          <ac:chgData name="Massart Fabian" userId="ad30496e-4b95-4fc4-a471-481070cc7ba5" providerId="ADAL" clId="{91E67A59-C811-4987-BC6F-D2651A62BCCF}" dt="2026-04-07T12:41:33.101" v="455" actId="20577"/>
          <ac:spMkLst>
            <pc:docMk/>
            <pc:sldMk cId="3728219580" sldId="590"/>
            <ac:spMk id="2" creationId="{7020985E-4B7F-4982-A020-31AC30343B35}"/>
          </ac:spMkLst>
        </pc:spChg>
        <pc:spChg chg="mod">
          <ac:chgData name="Massart Fabian" userId="ad30496e-4b95-4fc4-a471-481070cc7ba5" providerId="ADAL" clId="{91E67A59-C811-4987-BC6F-D2651A62BCCF}" dt="2026-04-02T13:25:39.096" v="42" actId="20577"/>
          <ac:spMkLst>
            <pc:docMk/>
            <pc:sldMk cId="3728219580" sldId="590"/>
            <ac:spMk id="4" creationId="{BFC0B1A9-FA60-447C-8851-2C9510893E52}"/>
          </ac:spMkLst>
        </pc:spChg>
      </pc:sldChg>
      <pc:sldChg chg="modSp">
        <pc:chgData name="Massart Fabian" userId="ad30496e-4b95-4fc4-a471-481070cc7ba5" providerId="ADAL" clId="{91E67A59-C811-4987-BC6F-D2651A62BCCF}" dt="2026-04-07T13:57:58.206" v="566" actId="113"/>
        <pc:sldMkLst>
          <pc:docMk/>
          <pc:sldMk cId="3198647902" sldId="600"/>
        </pc:sldMkLst>
        <pc:spChg chg="mod">
          <ac:chgData name="Massart Fabian" userId="ad30496e-4b95-4fc4-a471-481070cc7ba5" providerId="ADAL" clId="{91E67A59-C811-4987-BC6F-D2651A62BCCF}" dt="2026-04-07T13:57:58.206" v="566" actId="113"/>
          <ac:spMkLst>
            <pc:docMk/>
            <pc:sldMk cId="3198647902" sldId="600"/>
            <ac:spMk id="13" creationId="{D58F247C-D2D3-42A8-BC79-C0223FE2ECB5}"/>
          </ac:spMkLst>
        </pc:spChg>
      </pc:sldChg>
      <pc:sldChg chg="modSp mod">
        <pc:chgData name="Massart Fabian" userId="ad30496e-4b95-4fc4-a471-481070cc7ba5" providerId="ADAL" clId="{91E67A59-C811-4987-BC6F-D2651A62BCCF}" dt="2026-04-02T13:09:45.243" v="30" actId="20577"/>
        <pc:sldMkLst>
          <pc:docMk/>
          <pc:sldMk cId="983323528" sldId="606"/>
        </pc:sldMkLst>
        <pc:spChg chg="mod">
          <ac:chgData name="Massart Fabian" userId="ad30496e-4b95-4fc4-a471-481070cc7ba5" providerId="ADAL" clId="{91E67A59-C811-4987-BC6F-D2651A62BCCF}" dt="2026-04-02T13:09:45.243" v="30" actId="20577"/>
          <ac:spMkLst>
            <pc:docMk/>
            <pc:sldMk cId="983323528" sldId="606"/>
            <ac:spMk id="3" creationId="{82A465A8-E88F-4739-9130-F83DB6ADC3C2}"/>
          </ac:spMkLst>
        </pc:spChg>
      </pc:sldChg>
      <pc:sldChg chg="delSp modSp add mod">
        <pc:chgData name="Massart Fabian" userId="ad30496e-4b95-4fc4-a471-481070cc7ba5" providerId="ADAL" clId="{91E67A59-C811-4987-BC6F-D2651A62BCCF}" dt="2026-04-02T13:43:02.767" v="79" actId="1076"/>
        <pc:sldMkLst>
          <pc:docMk/>
          <pc:sldMk cId="2400919439" sldId="607"/>
        </pc:sldMkLst>
        <pc:spChg chg="mod">
          <ac:chgData name="Massart Fabian" userId="ad30496e-4b95-4fc4-a471-481070cc7ba5" providerId="ADAL" clId="{91E67A59-C811-4987-BC6F-D2651A62BCCF}" dt="2026-04-02T13:43:02.767" v="79" actId="1076"/>
          <ac:spMkLst>
            <pc:docMk/>
            <pc:sldMk cId="2400919439" sldId="607"/>
            <ac:spMk id="3" creationId="{00000000-0000-0000-0000-000000000000}"/>
          </ac:spMkLst>
        </pc:spChg>
        <pc:picChg chg="mod">
          <ac:chgData name="Massart Fabian" userId="ad30496e-4b95-4fc4-a471-481070cc7ba5" providerId="ADAL" clId="{91E67A59-C811-4987-BC6F-D2651A62BCCF}" dt="2026-04-02T13:42:49.715" v="73" actId="1076"/>
          <ac:picMkLst>
            <pc:docMk/>
            <pc:sldMk cId="2400919439" sldId="607"/>
            <ac:picMk id="4" creationId="{548A8D1E-A4C0-E6B7-DD74-E7FDA061321C}"/>
          </ac:picMkLst>
        </pc:picChg>
        <pc:picChg chg="mod">
          <ac:chgData name="Massart Fabian" userId="ad30496e-4b95-4fc4-a471-481070cc7ba5" providerId="ADAL" clId="{91E67A59-C811-4987-BC6F-D2651A62BCCF}" dt="2026-04-02T13:42:44.608" v="72" actId="14100"/>
          <ac:picMkLst>
            <pc:docMk/>
            <pc:sldMk cId="2400919439" sldId="607"/>
            <ac:picMk id="6" creationId="{A55BDCEF-741E-45C7-D26F-FED55E352B00}"/>
          </ac:picMkLst>
        </pc:picChg>
      </pc:sldChg>
      <pc:sldChg chg="modSp add mod">
        <pc:chgData name="Massart Fabian" userId="ad30496e-4b95-4fc4-a471-481070cc7ba5" providerId="ADAL" clId="{91E67A59-C811-4987-BC6F-D2651A62BCCF}" dt="2026-04-07T13:40:53.582" v="565" actId="255"/>
        <pc:sldMkLst>
          <pc:docMk/>
          <pc:sldMk cId="1839879009" sldId="609"/>
        </pc:sldMkLst>
        <pc:spChg chg="mod">
          <ac:chgData name="Massart Fabian" userId="ad30496e-4b95-4fc4-a471-481070cc7ba5" providerId="ADAL" clId="{91E67A59-C811-4987-BC6F-D2651A62BCCF}" dt="2026-04-07T13:40:53.582" v="565" actId="255"/>
          <ac:spMkLst>
            <pc:docMk/>
            <pc:sldMk cId="1839879009" sldId="609"/>
            <ac:spMk id="11" creationId="{24C85DF1-349C-95CF-D021-8F6892273896}"/>
          </ac:spMkLst>
        </pc:spChg>
      </pc:sldChg>
      <pc:sldChg chg="modSp">
        <pc:chgData name="Massart Fabian" userId="ad30496e-4b95-4fc4-a471-481070cc7ba5" providerId="ADAL" clId="{91E67A59-C811-4987-BC6F-D2651A62BCCF}" dt="2026-04-02T13:11:33.969" v="32"/>
        <pc:sldMkLst>
          <pc:docMk/>
          <pc:sldMk cId="1132414304" sldId="2798"/>
        </pc:sldMkLst>
        <pc:graphicFrameChg chg="mod">
          <ac:chgData name="Massart Fabian" userId="ad30496e-4b95-4fc4-a471-481070cc7ba5" providerId="ADAL" clId="{91E67A59-C811-4987-BC6F-D2651A62BCCF}" dt="2026-04-02T13:11:33.969" v="32"/>
          <ac:graphicFrameMkLst>
            <pc:docMk/>
            <pc:sldMk cId="1132414304" sldId="2798"/>
            <ac:graphicFrameMk id="4" creationId="{9648037A-6270-4A17-9A14-F0180D0891BA}"/>
          </ac:graphicFrameMkLst>
        </pc:graphicFrameChg>
      </pc:sldChg>
      <pc:sldChg chg="del">
        <pc:chgData name="Massart Fabian" userId="ad30496e-4b95-4fc4-a471-481070cc7ba5" providerId="ADAL" clId="{91E67A59-C811-4987-BC6F-D2651A62BCCF}" dt="2026-04-13T12:54:59.375" v="602" actId="47"/>
        <pc:sldMkLst>
          <pc:docMk/>
          <pc:sldMk cId="3686746798" sldId="2801"/>
        </pc:sldMkLst>
      </pc:sldChg>
      <pc:sldChg chg="modSp mod">
        <pc:chgData name="Massart Fabian" userId="ad30496e-4b95-4fc4-a471-481070cc7ba5" providerId="ADAL" clId="{91E67A59-C811-4987-BC6F-D2651A62BCCF}" dt="2026-04-02T13:16:39.077" v="41" actId="20577"/>
        <pc:sldMkLst>
          <pc:docMk/>
          <pc:sldMk cId="371331281" sldId="2803"/>
        </pc:sldMkLst>
        <pc:spChg chg="mod">
          <ac:chgData name="Massart Fabian" userId="ad30496e-4b95-4fc4-a471-481070cc7ba5" providerId="ADAL" clId="{91E67A59-C811-4987-BC6F-D2651A62BCCF}" dt="2026-04-02T13:16:39.077" v="41" actId="20577"/>
          <ac:spMkLst>
            <pc:docMk/>
            <pc:sldMk cId="371331281" sldId="2803"/>
            <ac:spMk id="3" creationId="{716D6F74-D80E-478E-BFCD-0D449BDF3F5F}"/>
          </ac:spMkLst>
        </pc:spChg>
      </pc:sldChg>
      <pc:sldChg chg="addSp delSp modSp add mod">
        <pc:chgData name="Massart Fabian" userId="ad30496e-4b95-4fc4-a471-481070cc7ba5" providerId="ADAL" clId="{91E67A59-C811-4987-BC6F-D2651A62BCCF}" dt="2026-04-02T13:13:51.790" v="40" actId="207"/>
        <pc:sldMkLst>
          <pc:docMk/>
          <pc:sldMk cId="261384234" sldId="2806"/>
        </pc:sldMkLst>
        <pc:spChg chg="add mod">
          <ac:chgData name="Massart Fabian" userId="ad30496e-4b95-4fc4-a471-481070cc7ba5" providerId="ADAL" clId="{91E67A59-C811-4987-BC6F-D2651A62BCCF}" dt="2026-04-02T13:13:51.790" v="40" actId="207"/>
          <ac:spMkLst>
            <pc:docMk/>
            <pc:sldMk cId="261384234" sldId="2806"/>
            <ac:spMk id="3" creationId="{C50F1E56-3733-32F1-56C3-6357135F01E8}"/>
          </ac:spMkLst>
        </pc:spChg>
      </pc:sldChg>
      <pc:sldChg chg="add">
        <pc:chgData name="Massart Fabian" userId="ad30496e-4b95-4fc4-a471-481070cc7ba5" providerId="ADAL" clId="{91E67A59-C811-4987-BC6F-D2651A62BCCF}" dt="2026-04-02T13:44:19.688" v="81"/>
        <pc:sldMkLst>
          <pc:docMk/>
          <pc:sldMk cId="1312656621" sldId="2807"/>
        </pc:sldMkLst>
      </pc:sldChg>
      <pc:sldChg chg="addSp modSp new mod modClrScheme chgLayout">
        <pc:chgData name="Massart Fabian" userId="ad30496e-4b95-4fc4-a471-481070cc7ba5" providerId="ADAL" clId="{91E67A59-C811-4987-BC6F-D2651A62BCCF}" dt="2026-04-07T12:25:33.207" v="429" actId="20577"/>
        <pc:sldMkLst>
          <pc:docMk/>
          <pc:sldMk cId="387994041" sldId="2808"/>
        </pc:sldMkLst>
        <pc:spChg chg="add mod">
          <ac:chgData name="Massart Fabian" userId="ad30496e-4b95-4fc4-a471-481070cc7ba5" providerId="ADAL" clId="{91E67A59-C811-4987-BC6F-D2651A62BCCF}" dt="2026-04-07T12:25:33.207" v="429" actId="20577"/>
          <ac:spMkLst>
            <pc:docMk/>
            <pc:sldMk cId="387994041" sldId="2808"/>
            <ac:spMk id="2" creationId="{33A78F23-1870-9C49-7CE5-9099B32BF4BA}"/>
          </ac:spMkLst>
        </pc:spChg>
        <pc:spChg chg="add mod">
          <ac:chgData name="Massart Fabian" userId="ad30496e-4b95-4fc4-a471-481070cc7ba5" providerId="ADAL" clId="{91E67A59-C811-4987-BC6F-D2651A62BCCF}" dt="2026-04-07T12:01:17.041" v="132" actId="700"/>
          <ac:spMkLst>
            <pc:docMk/>
            <pc:sldMk cId="387994041" sldId="2808"/>
            <ac:spMk id="3" creationId="{B9AA5E56-2AA5-DEB5-11A8-5115DB65EA2C}"/>
          </ac:spMkLst>
        </pc:spChg>
      </pc:sldChg>
      <pc:sldChg chg="addSp delSp modSp add mod">
        <pc:chgData name="Massart Fabian" userId="ad30496e-4b95-4fc4-a471-481070cc7ba5" providerId="ADAL" clId="{91E67A59-C811-4987-BC6F-D2651A62BCCF}" dt="2026-04-07T12:07:14.737" v="234" actId="21"/>
        <pc:sldMkLst>
          <pc:docMk/>
          <pc:sldMk cId="908764497" sldId="2809"/>
        </pc:sldMkLst>
        <pc:spChg chg="mod">
          <ac:chgData name="Massart Fabian" userId="ad30496e-4b95-4fc4-a471-481070cc7ba5" providerId="ADAL" clId="{91E67A59-C811-4987-BC6F-D2651A62BCCF}" dt="2026-04-07T12:06:03.113" v="228" actId="20577"/>
          <ac:spMkLst>
            <pc:docMk/>
            <pc:sldMk cId="908764497" sldId="2809"/>
            <ac:spMk id="2" creationId="{652642AA-2286-39F7-AF52-504FCA7465A4}"/>
          </ac:spMkLst>
        </pc:spChg>
      </pc:sldChg>
      <pc:sldChg chg="delSp modSp add mod ord">
        <pc:chgData name="Massart Fabian" userId="ad30496e-4b95-4fc4-a471-481070cc7ba5" providerId="ADAL" clId="{91E67A59-C811-4987-BC6F-D2651A62BCCF}" dt="2026-04-07T12:09:07.402" v="350" actId="20577"/>
        <pc:sldMkLst>
          <pc:docMk/>
          <pc:sldMk cId="2543349390" sldId="2811"/>
        </pc:sldMkLst>
        <pc:spChg chg="mod">
          <ac:chgData name="Massart Fabian" userId="ad30496e-4b95-4fc4-a471-481070cc7ba5" providerId="ADAL" clId="{91E67A59-C811-4987-BC6F-D2651A62BCCF}" dt="2026-04-07T12:08:17.344" v="286" actId="20577"/>
          <ac:spMkLst>
            <pc:docMk/>
            <pc:sldMk cId="2543349390" sldId="2811"/>
            <ac:spMk id="2" creationId="{3C0302C1-A0C7-B749-6663-F0ECE42D46B8}"/>
          </ac:spMkLst>
        </pc:spChg>
        <pc:spChg chg="mod">
          <ac:chgData name="Massart Fabian" userId="ad30496e-4b95-4fc4-a471-481070cc7ba5" providerId="ADAL" clId="{91E67A59-C811-4987-BC6F-D2651A62BCCF}" dt="2026-04-07T12:09:07.402" v="350" actId="20577"/>
          <ac:spMkLst>
            <pc:docMk/>
            <pc:sldMk cId="2543349390" sldId="2811"/>
            <ac:spMk id="4" creationId="{1290C9BC-DE5C-292F-27AB-641974A663C0}"/>
          </ac:spMkLst>
        </pc:spChg>
      </pc:sldChg>
      <pc:sldChg chg="modSp add mod ord">
        <pc:chgData name="Massart Fabian" userId="ad30496e-4b95-4fc4-a471-481070cc7ba5" providerId="ADAL" clId="{91E67A59-C811-4987-BC6F-D2651A62BCCF}" dt="2026-04-07T12:14:03.622" v="396" actId="20577"/>
        <pc:sldMkLst>
          <pc:docMk/>
          <pc:sldMk cId="3129586860" sldId="2812"/>
        </pc:sldMkLst>
        <pc:spChg chg="mod">
          <ac:chgData name="Massart Fabian" userId="ad30496e-4b95-4fc4-a471-481070cc7ba5" providerId="ADAL" clId="{91E67A59-C811-4987-BC6F-D2651A62BCCF}" dt="2026-04-07T12:14:03.622" v="396" actId="20577"/>
          <ac:spMkLst>
            <pc:docMk/>
            <pc:sldMk cId="3129586860" sldId="2812"/>
            <ac:spMk id="2" creationId="{CDE7953E-92CD-399E-02E2-A6FACB5517A8}"/>
          </ac:spMkLst>
        </pc:spChg>
        <pc:spChg chg="mod">
          <ac:chgData name="Massart Fabian" userId="ad30496e-4b95-4fc4-a471-481070cc7ba5" providerId="ADAL" clId="{91E67A59-C811-4987-BC6F-D2651A62BCCF}" dt="2026-04-07T12:13:18.305" v="386" actId="20577"/>
          <ac:spMkLst>
            <pc:docMk/>
            <pc:sldMk cId="3129586860" sldId="2812"/>
            <ac:spMk id="4" creationId="{2B51702E-E5C1-D11F-B3F2-20C91592D53E}"/>
          </ac:spMkLst>
        </pc:spChg>
      </pc:sldChg>
      <pc:sldChg chg="modSp add mod">
        <pc:chgData name="Massart Fabian" userId="ad30496e-4b95-4fc4-a471-481070cc7ba5" providerId="ADAL" clId="{91E67A59-C811-4987-BC6F-D2651A62BCCF}" dt="2026-04-07T12:14:10.190" v="404" actId="20577"/>
        <pc:sldMkLst>
          <pc:docMk/>
          <pc:sldMk cId="2715917135" sldId="2813"/>
        </pc:sldMkLst>
        <pc:spChg chg="mod">
          <ac:chgData name="Massart Fabian" userId="ad30496e-4b95-4fc4-a471-481070cc7ba5" providerId="ADAL" clId="{91E67A59-C811-4987-BC6F-D2651A62BCCF}" dt="2026-04-07T12:14:10.190" v="404" actId="20577"/>
          <ac:spMkLst>
            <pc:docMk/>
            <pc:sldMk cId="2715917135" sldId="2813"/>
            <ac:spMk id="2" creationId="{CA0C4AAF-5AA2-277B-AB25-347D3A9F52EA}"/>
          </ac:spMkLst>
        </pc:spChg>
        <pc:spChg chg="mod">
          <ac:chgData name="Massart Fabian" userId="ad30496e-4b95-4fc4-a471-481070cc7ba5" providerId="ADAL" clId="{91E67A59-C811-4987-BC6F-D2651A62BCCF}" dt="2026-04-07T12:13:55.136" v="388"/>
          <ac:spMkLst>
            <pc:docMk/>
            <pc:sldMk cId="2715917135" sldId="2813"/>
            <ac:spMk id="4" creationId="{4FEBEC1F-F880-FD27-228C-D8AA6B3052C8}"/>
          </ac:spMkLst>
        </pc:spChg>
      </pc:sldChg>
      <pc:sldChg chg="addSp delSp modSp add mod ord">
        <pc:chgData name="Massart Fabian" userId="ad30496e-4b95-4fc4-a471-481070cc7ba5" providerId="ADAL" clId="{91E67A59-C811-4987-BC6F-D2651A62BCCF}" dt="2026-04-07T12:51:19.354" v="563" actId="20577"/>
        <pc:sldMkLst>
          <pc:docMk/>
          <pc:sldMk cId="1869423378" sldId="2814"/>
        </pc:sldMkLst>
        <pc:spChg chg="mod">
          <ac:chgData name="Massart Fabian" userId="ad30496e-4b95-4fc4-a471-481070cc7ba5" providerId="ADAL" clId="{91E67A59-C811-4987-BC6F-D2651A62BCCF}" dt="2026-04-07T12:51:19.354" v="563" actId="20577"/>
          <ac:spMkLst>
            <pc:docMk/>
            <pc:sldMk cId="1869423378" sldId="2814"/>
            <ac:spMk id="2" creationId="{0865A037-C39F-58BC-914E-5ADAA28C6149}"/>
          </ac:spMkLst>
        </pc:spChg>
        <pc:spChg chg="mod">
          <ac:chgData name="Massart Fabian" userId="ad30496e-4b95-4fc4-a471-481070cc7ba5" providerId="ADAL" clId="{91E67A59-C811-4987-BC6F-D2651A62BCCF}" dt="2026-04-07T12:46:32.791" v="524" actId="20577"/>
          <ac:spMkLst>
            <pc:docMk/>
            <pc:sldMk cId="1869423378" sldId="2814"/>
            <ac:spMk id="4" creationId="{B13AA4D4-E728-998A-062F-C6BFF3A373AB}"/>
          </ac:spMkLst>
        </pc:spChg>
        <pc:spChg chg="add mod">
          <ac:chgData name="Massart Fabian" userId="ad30496e-4b95-4fc4-a471-481070cc7ba5" providerId="ADAL" clId="{91E67A59-C811-4987-BC6F-D2651A62BCCF}" dt="2026-04-07T12:50:44.863" v="562" actId="14100"/>
          <ac:spMkLst>
            <pc:docMk/>
            <pc:sldMk cId="1869423378" sldId="2814"/>
            <ac:spMk id="14" creationId="{AAF7BED9-795A-617F-24B1-94E649DB91BB}"/>
          </ac:spMkLst>
        </pc:spChg>
        <pc:picChg chg="add mod">
          <ac:chgData name="Massart Fabian" userId="ad30496e-4b95-4fc4-a471-481070cc7ba5" providerId="ADAL" clId="{91E67A59-C811-4987-BC6F-D2651A62BCCF}" dt="2026-04-07T12:47:29.578" v="529" actId="14100"/>
          <ac:picMkLst>
            <pc:docMk/>
            <pc:sldMk cId="1869423378" sldId="2814"/>
            <ac:picMk id="5" creationId="{97E5A275-346B-5C9A-0EA7-3E5B94AA09CF}"/>
          </ac:picMkLst>
        </pc:picChg>
        <pc:picChg chg="add mod">
          <ac:chgData name="Massart Fabian" userId="ad30496e-4b95-4fc4-a471-481070cc7ba5" providerId="ADAL" clId="{91E67A59-C811-4987-BC6F-D2651A62BCCF}" dt="2026-04-07T12:47:51.920" v="532" actId="1076"/>
          <ac:picMkLst>
            <pc:docMk/>
            <pc:sldMk cId="1869423378" sldId="2814"/>
            <ac:picMk id="6" creationId="{7422031D-2808-814F-1AAD-85281703F325}"/>
          </ac:picMkLst>
        </pc:picChg>
        <pc:picChg chg="add mod modCrop">
          <ac:chgData name="Massart Fabian" userId="ad30496e-4b95-4fc4-a471-481070cc7ba5" providerId="ADAL" clId="{91E67A59-C811-4987-BC6F-D2651A62BCCF}" dt="2026-04-07T12:49:46.992" v="547" actId="1076"/>
          <ac:picMkLst>
            <pc:docMk/>
            <pc:sldMk cId="1869423378" sldId="2814"/>
            <ac:picMk id="10" creationId="{7BA366FC-F300-41BD-42DB-31AD097CB794}"/>
          </ac:picMkLst>
        </pc:picChg>
        <pc:picChg chg="add mod modCrop">
          <ac:chgData name="Massart Fabian" userId="ad30496e-4b95-4fc4-a471-481070cc7ba5" providerId="ADAL" clId="{91E67A59-C811-4987-BC6F-D2651A62BCCF}" dt="2026-04-07T12:50:14.824" v="555" actId="1076"/>
          <ac:picMkLst>
            <pc:docMk/>
            <pc:sldMk cId="1869423378" sldId="2814"/>
            <ac:picMk id="12" creationId="{C9505A2B-6DBA-530C-F8E6-E8D287D30D22}"/>
          </ac:picMkLst>
        </pc:picChg>
      </pc:sldChg>
      <pc:sldChg chg="addSp delSp modSp add mod ord">
        <pc:chgData name="Massart Fabian" userId="ad30496e-4b95-4fc4-a471-481070cc7ba5" providerId="ADAL" clId="{91E67A59-C811-4987-BC6F-D2651A62BCCF}" dt="2026-04-13T13:07:37.104" v="651" actId="20577"/>
        <pc:sldMkLst>
          <pc:docMk/>
          <pc:sldMk cId="2399958523" sldId="2815"/>
        </pc:sldMkLst>
        <pc:spChg chg="mod">
          <ac:chgData name="Massart Fabian" userId="ad30496e-4b95-4fc4-a471-481070cc7ba5" providerId="ADAL" clId="{91E67A59-C811-4987-BC6F-D2651A62BCCF}" dt="2026-04-13T13:07:37.104" v="651" actId="20577"/>
          <ac:spMkLst>
            <pc:docMk/>
            <pc:sldMk cId="2399958523" sldId="2815"/>
            <ac:spMk id="2" creationId="{A5E764B5-958D-B577-159A-A3FAA77192E4}"/>
          </ac:spMkLst>
        </pc:spChg>
        <pc:picChg chg="add mod">
          <ac:chgData name="Massart Fabian" userId="ad30496e-4b95-4fc4-a471-481070cc7ba5" providerId="ADAL" clId="{91E67A59-C811-4987-BC6F-D2651A62BCCF}" dt="2026-04-07T15:07:54.395" v="596" actId="1076"/>
          <ac:picMkLst>
            <pc:docMk/>
            <pc:sldMk cId="2399958523" sldId="2815"/>
            <ac:picMk id="6" creationId="{B3D2D488-F000-5ED7-CD62-515FCA15B1D4}"/>
          </ac:picMkLst>
        </pc:picChg>
      </pc:sldChg>
      <pc:sldChg chg="modSp add mod ord">
        <pc:chgData name="Massart Fabian" userId="ad30496e-4b95-4fc4-a471-481070cc7ba5" providerId="ADAL" clId="{91E67A59-C811-4987-BC6F-D2651A62BCCF}" dt="2026-04-13T13:56:53.875" v="819" actId="20577"/>
        <pc:sldMkLst>
          <pc:docMk/>
          <pc:sldMk cId="3308579489" sldId="2816"/>
        </pc:sldMkLst>
        <pc:spChg chg="mod">
          <ac:chgData name="Massart Fabian" userId="ad30496e-4b95-4fc4-a471-481070cc7ba5" providerId="ADAL" clId="{91E67A59-C811-4987-BC6F-D2651A62BCCF}" dt="2026-04-13T13:06:17.166" v="634" actId="20577"/>
          <ac:spMkLst>
            <pc:docMk/>
            <pc:sldMk cId="3308579489" sldId="2816"/>
            <ac:spMk id="2" creationId="{14C001C5-E9D7-14C0-E106-0BDAD6293133}"/>
          </ac:spMkLst>
        </pc:spChg>
        <pc:spChg chg="mod">
          <ac:chgData name="Massart Fabian" userId="ad30496e-4b95-4fc4-a471-481070cc7ba5" providerId="ADAL" clId="{91E67A59-C811-4987-BC6F-D2651A62BCCF}" dt="2026-04-13T13:56:53.875" v="819" actId="20577"/>
          <ac:spMkLst>
            <pc:docMk/>
            <pc:sldMk cId="3308579489" sldId="2816"/>
            <ac:spMk id="4" creationId="{654486F4-4D82-FC34-AD4D-AF9D87DCF7EA}"/>
          </ac:spMkLst>
        </pc:spChg>
      </pc:sldChg>
      <pc:sldChg chg="add del">
        <pc:chgData name="Massart Fabian" userId="ad30496e-4b95-4fc4-a471-481070cc7ba5" providerId="ADAL" clId="{91E67A59-C811-4987-BC6F-D2651A62BCCF}" dt="2026-04-13T13:13:56.767" v="653" actId="47"/>
        <pc:sldMkLst>
          <pc:docMk/>
          <pc:sldMk cId="881775660" sldId="2817"/>
        </pc:sldMkLst>
      </pc:sldChg>
      <pc:sldChg chg="addSp delSp modSp add mod ord">
        <pc:chgData name="Massart Fabian" userId="ad30496e-4b95-4fc4-a471-481070cc7ba5" providerId="ADAL" clId="{91E67A59-C811-4987-BC6F-D2651A62BCCF}" dt="2026-04-13T13:28:03.509" v="744" actId="113"/>
        <pc:sldMkLst>
          <pc:docMk/>
          <pc:sldMk cId="1321890114" sldId="2817"/>
        </pc:sldMkLst>
        <pc:spChg chg="mod">
          <ac:chgData name="Massart Fabian" userId="ad30496e-4b95-4fc4-a471-481070cc7ba5" providerId="ADAL" clId="{91E67A59-C811-4987-BC6F-D2651A62BCCF}" dt="2026-04-13T13:14:17.766" v="660" actId="20577"/>
          <ac:spMkLst>
            <pc:docMk/>
            <pc:sldMk cId="1321890114" sldId="2817"/>
            <ac:spMk id="2" creationId="{27B27CE8-A0D5-D96E-959B-15BA07C91742}"/>
          </ac:spMkLst>
        </pc:spChg>
        <pc:spChg chg="del">
          <ac:chgData name="Massart Fabian" userId="ad30496e-4b95-4fc4-a471-481070cc7ba5" providerId="ADAL" clId="{91E67A59-C811-4987-BC6F-D2651A62BCCF}" dt="2026-04-13T13:14:37.874" v="666" actId="478"/>
          <ac:spMkLst>
            <pc:docMk/>
            <pc:sldMk cId="1321890114" sldId="2817"/>
            <ac:spMk id="4" creationId="{3D215205-9948-6606-3E3A-F699D285F5A5}"/>
          </ac:spMkLst>
        </pc:spChg>
        <pc:spChg chg="add mod">
          <ac:chgData name="Massart Fabian" userId="ad30496e-4b95-4fc4-a471-481070cc7ba5" providerId="ADAL" clId="{91E67A59-C811-4987-BC6F-D2651A62BCCF}" dt="2026-04-13T13:28:03.509" v="744" actId="113"/>
          <ac:spMkLst>
            <pc:docMk/>
            <pc:sldMk cId="1321890114" sldId="2817"/>
            <ac:spMk id="6" creationId="{C8F99972-3561-5B56-0AB7-C12335BD55B0}"/>
          </ac:spMkLst>
        </pc:spChg>
        <pc:spChg chg="add mod">
          <ac:chgData name="Massart Fabian" userId="ad30496e-4b95-4fc4-a471-481070cc7ba5" providerId="ADAL" clId="{91E67A59-C811-4987-BC6F-D2651A62BCCF}" dt="2026-04-13T13:14:37.874" v="666" actId="478"/>
          <ac:spMkLst>
            <pc:docMk/>
            <pc:sldMk cId="1321890114" sldId="2817"/>
            <ac:spMk id="8" creationId="{3111F596-0F90-5179-882E-D530FA6DDF3A}"/>
          </ac:spMkLst>
        </pc:spChg>
        <pc:spChg chg="add mod">
          <ac:chgData name="Massart Fabian" userId="ad30496e-4b95-4fc4-a471-481070cc7ba5" providerId="ADAL" clId="{91E67A59-C811-4987-BC6F-D2651A62BCCF}" dt="2026-04-13T13:17:14.754" v="702" actId="1036"/>
          <ac:spMkLst>
            <pc:docMk/>
            <pc:sldMk cId="1321890114" sldId="2817"/>
            <ac:spMk id="17" creationId="{D9BE78D1-E838-9AAA-A878-E031A3C123F5}"/>
          </ac:spMkLst>
        </pc:spChg>
        <pc:spChg chg="add mod">
          <ac:chgData name="Massart Fabian" userId="ad30496e-4b95-4fc4-a471-481070cc7ba5" providerId="ADAL" clId="{91E67A59-C811-4987-BC6F-D2651A62BCCF}" dt="2026-04-13T13:17:43.059" v="709" actId="14100"/>
          <ac:spMkLst>
            <pc:docMk/>
            <pc:sldMk cId="1321890114" sldId="2817"/>
            <ac:spMk id="18" creationId="{429C1A97-C902-5DFF-AF72-D6D1DFEBF3F6}"/>
          </ac:spMkLst>
        </pc:spChg>
        <pc:picChg chg="add mod">
          <ac:chgData name="Massart Fabian" userId="ad30496e-4b95-4fc4-a471-481070cc7ba5" providerId="ADAL" clId="{91E67A59-C811-4987-BC6F-D2651A62BCCF}" dt="2026-04-13T13:14:26.619" v="663" actId="1076"/>
          <ac:picMkLst>
            <pc:docMk/>
            <pc:sldMk cId="1321890114" sldId="2817"/>
            <ac:picMk id="3" creationId="{A88E0958-8EB4-C17F-44A4-750C05C1EE67}"/>
          </ac:picMkLst>
        </pc:picChg>
        <pc:picChg chg="add mod">
          <ac:chgData name="Massart Fabian" userId="ad30496e-4b95-4fc4-a471-481070cc7ba5" providerId="ADAL" clId="{91E67A59-C811-4987-BC6F-D2651A62BCCF}" dt="2026-04-13T13:15:59.080" v="679" actId="1076"/>
          <ac:picMkLst>
            <pc:docMk/>
            <pc:sldMk cId="1321890114" sldId="2817"/>
            <ac:picMk id="10" creationId="{912263D8-A469-E2AC-EE0D-8F77FC5A1B0E}"/>
          </ac:picMkLst>
        </pc:picChg>
        <pc:picChg chg="add mod">
          <ac:chgData name="Massart Fabian" userId="ad30496e-4b95-4fc4-a471-481070cc7ba5" providerId="ADAL" clId="{91E67A59-C811-4987-BC6F-D2651A62BCCF}" dt="2026-04-13T13:15:56.819" v="678" actId="1076"/>
          <ac:picMkLst>
            <pc:docMk/>
            <pc:sldMk cId="1321890114" sldId="2817"/>
            <ac:picMk id="12" creationId="{37C7C42D-6B56-D863-9263-5D9556F66196}"/>
          </ac:picMkLst>
        </pc:picChg>
        <pc:cxnChg chg="add mod">
          <ac:chgData name="Massart Fabian" userId="ad30496e-4b95-4fc4-a471-481070cc7ba5" providerId="ADAL" clId="{91E67A59-C811-4987-BC6F-D2651A62BCCF}" dt="2026-04-13T13:17:17.847" v="703" actId="1076"/>
          <ac:cxnSpMkLst>
            <pc:docMk/>
            <pc:sldMk cId="1321890114" sldId="2817"/>
            <ac:cxnSpMk id="14" creationId="{B432F839-2431-AFE3-97E7-E9C523290A87}"/>
          </ac:cxnSpMkLst>
        </pc:cxnChg>
        <pc:cxnChg chg="add mod">
          <ac:chgData name="Massart Fabian" userId="ad30496e-4b95-4fc4-a471-481070cc7ba5" providerId="ADAL" clId="{91E67A59-C811-4987-BC6F-D2651A62BCCF}" dt="2026-04-13T13:17:29.047" v="707" actId="1076"/>
          <ac:cxnSpMkLst>
            <pc:docMk/>
            <pc:sldMk cId="1321890114" sldId="2817"/>
            <ac:cxnSpMk id="16" creationId="{50F45671-5286-A236-EBA2-55ED1FED8B4E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84E4A9-DFFC-4437-B331-52F5134BD823}" type="datetimeFigureOut">
              <a:rPr lang="fr-FR" smtClean="0"/>
              <a:t>17/04/2026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D84470-A55D-400F-B26F-D0DE4F464A2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539542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D84470-A55D-400F-B26F-D0DE4F464A23}" type="slidenum">
              <a:rPr lang="fr-FR" smtClean="0"/>
              <a:t>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313335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D84470-A55D-400F-B26F-D0DE4F464A23}" type="slidenum">
              <a:rPr lang="fr-FR" smtClean="0"/>
              <a:t>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665039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Launched in 2002, URBACT is the European Territorial Cooperation </a:t>
            </a:r>
            <a:r>
              <a:rPr lang="en-US" dirty="0" err="1"/>
              <a:t>programme</a:t>
            </a:r>
            <a:r>
              <a:rPr lang="en-US" dirty="0"/>
              <a:t> co-financed by the European Regional Development Funds to promote </a:t>
            </a:r>
          </a:p>
          <a:p>
            <a:r>
              <a:rPr lang="en-US" dirty="0"/>
              <a:t>integrated urban development in Europe. Its main focus is on capacity building supporting cities of all kinds to better address together their common challenges. The 3 main activities of URBACT </a:t>
            </a:r>
            <a:r>
              <a:rPr lang="en-US" dirty="0" err="1"/>
              <a:t>programme</a:t>
            </a:r>
            <a:r>
              <a:rPr lang="en-US" dirty="0"/>
              <a:t> are: </a:t>
            </a:r>
          </a:p>
          <a:p>
            <a:pPr marL="171450" indent="-171450">
              <a:buFontTx/>
              <a:buChar char="-"/>
            </a:pPr>
            <a:r>
              <a:rPr lang="en-US" dirty="0"/>
              <a:t>networks of cities (Action Planning Networks, Transfer Networks and Innovation Transfer Networks)</a:t>
            </a:r>
          </a:p>
          <a:p>
            <a:pPr marL="171450" indent="-171450">
              <a:buFontTx/>
              <a:buChar char="-"/>
            </a:pPr>
            <a:r>
              <a:rPr lang="en-US" dirty="0"/>
              <a:t>capacity building activities and tools and</a:t>
            </a:r>
          </a:p>
          <a:p>
            <a:pPr marL="171450" indent="-171450">
              <a:buFontTx/>
              <a:buChar char="-"/>
            </a:pPr>
            <a:r>
              <a:rPr lang="en-US" dirty="0"/>
              <a:t>Knowledge uptake and sharing.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C0B5DD-C910-4BC1-9EBD-8DA9BF125E57}" type="slidenum">
              <a:rPr lang="fr-FR" smtClean="0"/>
              <a:t>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968746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AD84470-A55D-400F-B26F-D0DE4F464A23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8607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FC0D79-ECDE-3C1A-AE46-C01C911586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60D08828-3C24-0D88-8566-879AAA0009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2B229876-A1A9-C71C-C4AC-70E32D5B10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5DFD07D7-7A17-B0AC-51CB-A737AE2B11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AD84470-A55D-400F-B26F-D0DE4F464A23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32177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D84470-A55D-400F-B26F-D0DE4F464A23}" type="slidenum">
              <a:rPr lang="fr-FR" smtClean="0"/>
              <a:t>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515622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D84470-A55D-400F-B26F-D0DE4F464A23}" type="slidenum">
              <a:rPr lang="fr-FR" smtClean="0"/>
              <a:t>10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291499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D84470-A55D-400F-B26F-D0DE4F464A23}" type="slidenum">
              <a:rPr lang="fr-FR" smtClean="0"/>
              <a:t>11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309642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A </a:t>
            </a:r>
            <a:r>
              <a:rPr lang="fr-FR" sz="12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Network roadmap (Baseline study): </a:t>
            </a:r>
            <a:r>
              <a:rPr lang="fr-FR" sz="12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 Activation  stage</a:t>
            </a:r>
          </a:p>
          <a:p>
            <a:pPr marL="171450" indent="-17145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A </a:t>
            </a:r>
            <a:r>
              <a:rPr lang="fr-FR" sz="12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Communication Plan: </a:t>
            </a:r>
            <a:r>
              <a:rPr lang="fr-FR" sz="12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Activation stage</a:t>
            </a:r>
          </a:p>
          <a:p>
            <a:pPr marL="171450" indent="-17145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fr-FR" sz="12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Transnational Network meetings </a:t>
            </a:r>
            <a:r>
              <a:rPr lang="fr-FR" sz="12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(at least 5)</a:t>
            </a:r>
          </a:p>
          <a:p>
            <a:pPr marL="171450" indent="-17145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fr-FR" sz="12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Network Journals </a:t>
            </a:r>
            <a:r>
              <a:rPr lang="fr-FR" sz="12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(3): </a:t>
            </a:r>
            <a:r>
              <a:rPr lang="fr-FR" sz="1200" dirty="0" err="1">
                <a:solidFill>
                  <a:srgbClr val="164194"/>
                </a:solidFill>
                <a:latin typeface="Core Sans C 45 Regular" panose="020B0603030302020204" pitchFamily="34" charset="0"/>
              </a:rPr>
              <a:t>Develop</a:t>
            </a:r>
            <a:r>
              <a:rPr lang="fr-FR" sz="12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 and </a:t>
            </a:r>
            <a:r>
              <a:rPr lang="fr-FR" sz="1200" dirty="0" err="1">
                <a:solidFill>
                  <a:srgbClr val="164194"/>
                </a:solidFill>
                <a:latin typeface="Core Sans C 45 Regular" panose="020B0603030302020204" pitchFamily="34" charset="0"/>
              </a:rPr>
              <a:t>Deliver</a:t>
            </a:r>
            <a:r>
              <a:rPr lang="fr-FR" sz="12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 stage</a:t>
            </a:r>
          </a:p>
          <a:p>
            <a:pPr marL="171450" indent="-17145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fr-FR" sz="12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Network Articles </a:t>
            </a:r>
            <a:r>
              <a:rPr lang="fr-FR" sz="12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(at least 3)</a:t>
            </a:r>
          </a:p>
          <a:p>
            <a:pPr marL="171450" indent="-17145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12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Final Network Output: Actions Playbook:  </a:t>
            </a:r>
            <a:r>
              <a:rPr lang="en-US" sz="12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Final  stage</a:t>
            </a:r>
            <a:endParaRPr lang="en-GB" sz="1200" dirty="0">
              <a:solidFill>
                <a:srgbClr val="164194"/>
              </a:solidFill>
              <a:latin typeface="Core Sans C 45 Regular" panose="020B0603030302020204" pitchFamily="34" charset="0"/>
            </a:endParaRPr>
          </a:p>
          <a:p>
            <a:pPr marL="171450" indent="-17145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A </a:t>
            </a:r>
            <a:r>
              <a:rPr lang="fr-FR" sz="12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URBACT Local group</a:t>
            </a:r>
          </a:p>
          <a:p>
            <a:pPr marL="171450" indent="-17145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fr-FR" sz="12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Action</a:t>
            </a:r>
            <a:r>
              <a:rPr lang="fr-FR" sz="12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 </a:t>
            </a:r>
            <a:r>
              <a:rPr lang="fr-FR" sz="12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Portfolio: </a:t>
            </a:r>
            <a:r>
              <a:rPr lang="en-US" sz="12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Component 1 in Activation stage + Final version in final stage</a:t>
            </a:r>
            <a:endParaRPr lang="fr-FR" sz="1200" b="1" dirty="0">
              <a:solidFill>
                <a:srgbClr val="164194"/>
              </a:solidFill>
              <a:latin typeface="Core Sans C 45 Regular" panose="020B0603030302020204" pitchFamily="34" charset="0"/>
            </a:endParaRPr>
          </a:p>
          <a:p>
            <a:pPr marL="171450" indent="-17145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fr-FR" sz="12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Actions implemented: </a:t>
            </a:r>
            <a:r>
              <a:rPr lang="fr-FR" sz="1200" dirty="0" err="1">
                <a:solidFill>
                  <a:srgbClr val="164194"/>
                </a:solidFill>
                <a:latin typeface="Core Sans C 45 Regular" panose="020B0603030302020204" pitchFamily="34" charset="0"/>
              </a:rPr>
              <a:t>Develop</a:t>
            </a:r>
            <a:r>
              <a:rPr lang="fr-FR" sz="12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 and </a:t>
            </a:r>
            <a:r>
              <a:rPr lang="fr-FR" sz="1200" dirty="0" err="1">
                <a:solidFill>
                  <a:srgbClr val="164194"/>
                </a:solidFill>
                <a:latin typeface="Core Sans C 45 Regular" panose="020B0603030302020204" pitchFamily="34" charset="0"/>
              </a:rPr>
              <a:t>Deliver</a:t>
            </a:r>
            <a:r>
              <a:rPr lang="fr-FR" sz="12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 stage</a:t>
            </a:r>
            <a:endParaRPr lang="en-GB" sz="1200" b="1" dirty="0">
              <a:solidFill>
                <a:srgbClr val="164194"/>
              </a:solidFill>
              <a:latin typeface="Core Sans C 45 Regular" panose="020B0603030302020204" pitchFamily="34" charset="0"/>
            </a:endParaRP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D84470-A55D-400F-B26F-D0DE4F464A23}" type="slidenum">
              <a:rPr lang="fr-FR" smtClean="0"/>
              <a:t>12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571220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D84470-A55D-400F-B26F-D0DE4F464A23}" type="slidenum">
              <a:rPr lang="fr-FR" smtClean="0"/>
              <a:t>14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4246055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IPA: </a:t>
            </a:r>
            <a:r>
              <a:rPr lang="fr-FR" dirty="0" err="1"/>
              <a:t>Bosnia-Herzegovina</a:t>
            </a:r>
            <a:r>
              <a:rPr lang="fr-FR" dirty="0"/>
              <a:t>, </a:t>
            </a:r>
            <a:r>
              <a:rPr lang="fr-FR" dirty="0" err="1"/>
              <a:t>Serbia</a:t>
            </a:r>
            <a:r>
              <a:rPr lang="fr-FR" dirty="0"/>
              <a:t>, </a:t>
            </a:r>
            <a:r>
              <a:rPr lang="fr-FR" dirty="0" err="1"/>
              <a:t>Albania</a:t>
            </a:r>
            <a:r>
              <a:rPr lang="fr-FR" dirty="0"/>
              <a:t>, </a:t>
            </a:r>
            <a:r>
              <a:rPr lang="fr-FR" dirty="0" err="1"/>
              <a:t>Montenegro</a:t>
            </a:r>
            <a:r>
              <a:rPr lang="fr-FR" dirty="0"/>
              <a:t>, North </a:t>
            </a:r>
            <a:r>
              <a:rPr lang="fr-FR" dirty="0" err="1"/>
              <a:t>Macedonia</a:t>
            </a:r>
            <a:endParaRPr lang="fr-FR" dirty="0"/>
          </a:p>
          <a:p>
            <a:r>
              <a:rPr lang="fr-FR" dirty="0"/>
              <a:t>NDICI: Ukraine &amp; Moldova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E412AD-7E62-4F6B-808B-785C81D7968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470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D84470-A55D-400F-B26F-D0DE4F464A23}" type="slidenum">
              <a:rPr lang="fr-FR" smtClean="0"/>
              <a:t>17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235559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D84470-A55D-400F-B26F-D0DE4F464A23}" type="slidenum">
              <a:rPr lang="fr-FR" smtClean="0"/>
              <a:t>18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673106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Budget covers: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Staff Costs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Office and Administration Costs.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Travel and Accommodation Costs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External expertise and service Costs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Equipment</a:t>
            </a:r>
          </a:p>
          <a:p>
            <a:endParaRPr lang="en-US" sz="1200" b="0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D84470-A55D-400F-B26F-D0DE4F464A23}" type="slidenum">
              <a:rPr lang="fr-FR" smtClean="0"/>
              <a:t>24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869087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D84470-A55D-400F-B26F-D0DE4F464A23}" type="slidenum">
              <a:rPr lang="fr-FR" smtClean="0"/>
              <a:t>25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476737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D84470-A55D-400F-B26F-D0DE4F464A23}" type="slidenum">
              <a:rPr lang="fr-FR" smtClean="0"/>
              <a:t>27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0092969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D84470-A55D-400F-B26F-D0DE4F464A23}" type="slidenum">
              <a:rPr lang="fr-FR" smtClean="0"/>
              <a:t>28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4357304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&gt; Templates (Application Form in Word, Budget in Excel) available  in the </a:t>
            </a:r>
            <a:r>
              <a:rPr lang="en-GB" dirty="0" err="1"/>
              <a:t>ToR</a:t>
            </a:r>
            <a:r>
              <a:rPr lang="en-GB" dirty="0"/>
              <a:t> and online</a:t>
            </a:r>
          </a:p>
          <a:p>
            <a:r>
              <a:rPr lang="en-GB" dirty="0"/>
              <a:t>&gt; Candidates apply through an URBACT application form (using the </a:t>
            </a:r>
            <a:r>
              <a:rPr lang="en-GB" dirty="0" err="1"/>
              <a:t>Synergie</a:t>
            </a:r>
            <a:r>
              <a:rPr lang="en-GB" dirty="0"/>
              <a:t>-CTE system)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D84470-A55D-400F-B26F-D0DE4F464A23}" type="slidenum">
              <a:rPr lang="fr-FR" smtClean="0"/>
              <a:t>30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3759049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D84470-A55D-400F-B26F-D0DE4F464A23}" type="slidenum">
              <a:rPr lang="fr-FR" smtClean="0"/>
              <a:t>32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9124691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D84470-A55D-400F-B26F-D0DE4F464A23}" type="slidenum">
              <a:rPr lang="fr-FR" smtClean="0"/>
              <a:t>35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2459025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315CB5-BE4E-1359-CDF8-2A86C0CFB5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9990715E-6987-C499-7E7B-9A65299A7C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7D9259C3-273B-6CD2-C2B8-4104FFDB06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DB6B467C-B95F-8ECB-1EC9-5296B5E2A8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D84470-A55D-400F-B26F-D0DE4F464A23}" type="slidenum">
              <a:rPr lang="fr-FR" smtClean="0"/>
              <a:t>37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3051068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3DB958-1B32-710E-5AC0-E3F9ED1AD8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7FE8C512-A622-0332-5981-4C0D658A0A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6B364189-57A0-0CE7-828F-950231442C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E4652AB8-DAA0-B93E-8F09-3A037096A3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D84470-A55D-400F-B26F-D0DE4F464A23}" type="slidenum">
              <a:rPr lang="fr-FR" smtClean="0"/>
              <a:t>38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9766041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EEDE03-8F5B-44D5-9CDF-617ACD7A89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953ABF44-AF6A-1179-5FA6-761DBEFD45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7500AC7F-72B8-7170-73D2-5817B0B673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A5343807-BC6A-8679-83E0-D8C48306EC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D84470-A55D-400F-B26F-D0DE4F464A23}" type="slidenum">
              <a:rPr lang="fr-FR" smtClean="0"/>
              <a:t>39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5743654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D84470-A55D-400F-B26F-D0DE4F464A23}" type="slidenum">
              <a:rPr lang="fr-FR" smtClean="0"/>
              <a:t>40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892472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D84470-A55D-400F-B26F-D0DE4F464A23}" type="slidenum">
              <a:rPr lang="fr-FR" smtClean="0"/>
              <a:t>41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960185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+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8820420A-29B9-768A-D8E2-9CBE5F6C1F0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3175" y="0"/>
            <a:ext cx="9144000" cy="5143500"/>
          </a:xfrm>
          <a:prstGeom prst="rect">
            <a:avLst/>
          </a:prstGeom>
          <a:ln>
            <a:noFill/>
          </a:ln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62EFD-87C1-C84D-86DE-6E0366F61D8F}" type="datetimeFigureOut">
              <a:rPr lang="fr-FR" smtClean="0"/>
              <a:t>17/04/2026</a:t>
            </a:fld>
            <a:endParaRPr lang="fr-FR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985688-252D-98A3-BE79-24D817D698B9}"/>
              </a:ext>
            </a:extLst>
          </p:cNvPr>
          <p:cNvSpPr/>
          <p:nvPr userDrawn="1"/>
        </p:nvSpPr>
        <p:spPr>
          <a:xfrm>
            <a:off x="-3175" y="0"/>
            <a:ext cx="4575175" cy="4402139"/>
          </a:xfrm>
          <a:custGeom>
            <a:avLst/>
            <a:gdLst>
              <a:gd name="connsiteX0" fmla="*/ 0 w 4572000"/>
              <a:gd name="connsiteY0" fmla="*/ 0 h 4408489"/>
              <a:gd name="connsiteX1" fmla="*/ 4572000 w 4572000"/>
              <a:gd name="connsiteY1" fmla="*/ 0 h 4408489"/>
              <a:gd name="connsiteX2" fmla="*/ 4572000 w 4572000"/>
              <a:gd name="connsiteY2" fmla="*/ 4408489 h 4408489"/>
              <a:gd name="connsiteX3" fmla="*/ 0 w 4572000"/>
              <a:gd name="connsiteY3" fmla="*/ 4408489 h 4408489"/>
              <a:gd name="connsiteX4" fmla="*/ 0 w 4572000"/>
              <a:gd name="connsiteY4" fmla="*/ 0 h 4408489"/>
              <a:gd name="connsiteX0" fmla="*/ 0 w 4572000"/>
              <a:gd name="connsiteY0" fmla="*/ 0 h 4408489"/>
              <a:gd name="connsiteX1" fmla="*/ 4572000 w 4572000"/>
              <a:gd name="connsiteY1" fmla="*/ 0 h 4408489"/>
              <a:gd name="connsiteX2" fmla="*/ 4572000 w 4572000"/>
              <a:gd name="connsiteY2" fmla="*/ 1136650 h 4408489"/>
              <a:gd name="connsiteX3" fmla="*/ 4572000 w 4572000"/>
              <a:gd name="connsiteY3" fmla="*/ 4408489 h 4408489"/>
              <a:gd name="connsiteX4" fmla="*/ 0 w 4572000"/>
              <a:gd name="connsiteY4" fmla="*/ 4408489 h 4408489"/>
              <a:gd name="connsiteX5" fmla="*/ 0 w 4572000"/>
              <a:gd name="connsiteY5" fmla="*/ 0 h 4408489"/>
              <a:gd name="connsiteX0" fmla="*/ 0 w 4572000"/>
              <a:gd name="connsiteY0" fmla="*/ 0 h 4408489"/>
              <a:gd name="connsiteX1" fmla="*/ 4572000 w 4572000"/>
              <a:gd name="connsiteY1" fmla="*/ 0 h 4408489"/>
              <a:gd name="connsiteX2" fmla="*/ 4572000 w 4572000"/>
              <a:gd name="connsiteY2" fmla="*/ 1136650 h 4408489"/>
              <a:gd name="connsiteX3" fmla="*/ 4572000 w 4572000"/>
              <a:gd name="connsiteY3" fmla="*/ 1473200 h 4408489"/>
              <a:gd name="connsiteX4" fmla="*/ 4572000 w 4572000"/>
              <a:gd name="connsiteY4" fmla="*/ 4408489 h 4408489"/>
              <a:gd name="connsiteX5" fmla="*/ 0 w 4572000"/>
              <a:gd name="connsiteY5" fmla="*/ 4408489 h 4408489"/>
              <a:gd name="connsiteX6" fmla="*/ 0 w 4572000"/>
              <a:gd name="connsiteY6" fmla="*/ 0 h 4408489"/>
              <a:gd name="connsiteX0" fmla="*/ 0 w 4572000"/>
              <a:gd name="connsiteY0" fmla="*/ 0 h 4408489"/>
              <a:gd name="connsiteX1" fmla="*/ 4572000 w 4572000"/>
              <a:gd name="connsiteY1" fmla="*/ 0 h 4408489"/>
              <a:gd name="connsiteX2" fmla="*/ 4572000 w 4572000"/>
              <a:gd name="connsiteY2" fmla="*/ 1136650 h 4408489"/>
              <a:gd name="connsiteX3" fmla="*/ 4057650 w 4572000"/>
              <a:gd name="connsiteY3" fmla="*/ 1133475 h 4408489"/>
              <a:gd name="connsiteX4" fmla="*/ 4572000 w 4572000"/>
              <a:gd name="connsiteY4" fmla="*/ 4408489 h 4408489"/>
              <a:gd name="connsiteX5" fmla="*/ 0 w 4572000"/>
              <a:gd name="connsiteY5" fmla="*/ 4408489 h 4408489"/>
              <a:gd name="connsiteX6" fmla="*/ 0 w 4572000"/>
              <a:gd name="connsiteY6" fmla="*/ 0 h 4408489"/>
              <a:gd name="connsiteX0" fmla="*/ 0 w 4572000"/>
              <a:gd name="connsiteY0" fmla="*/ 0 h 4408489"/>
              <a:gd name="connsiteX1" fmla="*/ 4572000 w 4572000"/>
              <a:gd name="connsiteY1" fmla="*/ 0 h 4408489"/>
              <a:gd name="connsiteX2" fmla="*/ 4572000 w 4572000"/>
              <a:gd name="connsiteY2" fmla="*/ 1136650 h 4408489"/>
              <a:gd name="connsiteX3" fmla="*/ 4210050 w 4572000"/>
              <a:gd name="connsiteY3" fmla="*/ 1139825 h 4408489"/>
              <a:gd name="connsiteX4" fmla="*/ 4572000 w 4572000"/>
              <a:gd name="connsiteY4" fmla="*/ 4408489 h 4408489"/>
              <a:gd name="connsiteX5" fmla="*/ 0 w 4572000"/>
              <a:gd name="connsiteY5" fmla="*/ 4408489 h 4408489"/>
              <a:gd name="connsiteX6" fmla="*/ 0 w 4572000"/>
              <a:gd name="connsiteY6" fmla="*/ 0 h 4408489"/>
              <a:gd name="connsiteX0" fmla="*/ 0 w 4572000"/>
              <a:gd name="connsiteY0" fmla="*/ 0 h 4411664"/>
              <a:gd name="connsiteX1" fmla="*/ 4572000 w 4572000"/>
              <a:gd name="connsiteY1" fmla="*/ 0 h 4411664"/>
              <a:gd name="connsiteX2" fmla="*/ 4572000 w 4572000"/>
              <a:gd name="connsiteY2" fmla="*/ 1136650 h 4411664"/>
              <a:gd name="connsiteX3" fmla="*/ 4210050 w 4572000"/>
              <a:gd name="connsiteY3" fmla="*/ 1139825 h 4411664"/>
              <a:gd name="connsiteX4" fmla="*/ 4279900 w 4572000"/>
              <a:gd name="connsiteY4" fmla="*/ 4411664 h 4411664"/>
              <a:gd name="connsiteX5" fmla="*/ 0 w 4572000"/>
              <a:gd name="connsiteY5" fmla="*/ 4408489 h 4411664"/>
              <a:gd name="connsiteX6" fmla="*/ 0 w 4572000"/>
              <a:gd name="connsiteY6" fmla="*/ 0 h 4411664"/>
              <a:gd name="connsiteX0" fmla="*/ 0 w 4572000"/>
              <a:gd name="connsiteY0" fmla="*/ 0 h 4414839"/>
              <a:gd name="connsiteX1" fmla="*/ 4572000 w 4572000"/>
              <a:gd name="connsiteY1" fmla="*/ 0 h 4414839"/>
              <a:gd name="connsiteX2" fmla="*/ 4572000 w 4572000"/>
              <a:gd name="connsiteY2" fmla="*/ 1136650 h 4414839"/>
              <a:gd name="connsiteX3" fmla="*/ 4210050 w 4572000"/>
              <a:gd name="connsiteY3" fmla="*/ 1139825 h 4414839"/>
              <a:gd name="connsiteX4" fmla="*/ 4181475 w 4572000"/>
              <a:gd name="connsiteY4" fmla="*/ 4414839 h 4414839"/>
              <a:gd name="connsiteX5" fmla="*/ 0 w 4572000"/>
              <a:gd name="connsiteY5" fmla="*/ 4408489 h 4414839"/>
              <a:gd name="connsiteX6" fmla="*/ 0 w 4572000"/>
              <a:gd name="connsiteY6" fmla="*/ 0 h 4414839"/>
              <a:gd name="connsiteX0" fmla="*/ 0 w 4572000"/>
              <a:gd name="connsiteY0" fmla="*/ 0 h 4414839"/>
              <a:gd name="connsiteX1" fmla="*/ 4572000 w 4572000"/>
              <a:gd name="connsiteY1" fmla="*/ 0 h 4414839"/>
              <a:gd name="connsiteX2" fmla="*/ 4572000 w 4572000"/>
              <a:gd name="connsiteY2" fmla="*/ 1136650 h 4414839"/>
              <a:gd name="connsiteX3" fmla="*/ 4210050 w 4572000"/>
              <a:gd name="connsiteY3" fmla="*/ 1139825 h 4414839"/>
              <a:gd name="connsiteX4" fmla="*/ 4213225 w 4572000"/>
              <a:gd name="connsiteY4" fmla="*/ 4414839 h 4414839"/>
              <a:gd name="connsiteX5" fmla="*/ 0 w 4572000"/>
              <a:gd name="connsiteY5" fmla="*/ 4408489 h 4414839"/>
              <a:gd name="connsiteX6" fmla="*/ 0 w 4572000"/>
              <a:gd name="connsiteY6" fmla="*/ 0 h 4414839"/>
              <a:gd name="connsiteX0" fmla="*/ 0 w 4575175"/>
              <a:gd name="connsiteY0" fmla="*/ 0 h 4414839"/>
              <a:gd name="connsiteX1" fmla="*/ 4572000 w 4575175"/>
              <a:gd name="connsiteY1" fmla="*/ 0 h 4414839"/>
              <a:gd name="connsiteX2" fmla="*/ 4575175 w 4575175"/>
              <a:gd name="connsiteY2" fmla="*/ 1130300 h 4414839"/>
              <a:gd name="connsiteX3" fmla="*/ 4210050 w 4575175"/>
              <a:gd name="connsiteY3" fmla="*/ 1139825 h 4414839"/>
              <a:gd name="connsiteX4" fmla="*/ 4213225 w 4575175"/>
              <a:gd name="connsiteY4" fmla="*/ 4414839 h 4414839"/>
              <a:gd name="connsiteX5" fmla="*/ 0 w 4575175"/>
              <a:gd name="connsiteY5" fmla="*/ 4408489 h 4414839"/>
              <a:gd name="connsiteX6" fmla="*/ 0 w 4575175"/>
              <a:gd name="connsiteY6" fmla="*/ 0 h 4414839"/>
              <a:gd name="connsiteX0" fmla="*/ 0 w 4575175"/>
              <a:gd name="connsiteY0" fmla="*/ 0 h 4414839"/>
              <a:gd name="connsiteX1" fmla="*/ 4572000 w 4575175"/>
              <a:gd name="connsiteY1" fmla="*/ 0 h 4414839"/>
              <a:gd name="connsiteX2" fmla="*/ 4575175 w 4575175"/>
              <a:gd name="connsiteY2" fmla="*/ 1130300 h 4414839"/>
              <a:gd name="connsiteX3" fmla="*/ 4210050 w 4575175"/>
              <a:gd name="connsiteY3" fmla="*/ 1130300 h 4414839"/>
              <a:gd name="connsiteX4" fmla="*/ 4213225 w 4575175"/>
              <a:gd name="connsiteY4" fmla="*/ 4414839 h 4414839"/>
              <a:gd name="connsiteX5" fmla="*/ 0 w 4575175"/>
              <a:gd name="connsiteY5" fmla="*/ 4408489 h 4414839"/>
              <a:gd name="connsiteX6" fmla="*/ 0 w 4575175"/>
              <a:gd name="connsiteY6" fmla="*/ 0 h 4414839"/>
              <a:gd name="connsiteX0" fmla="*/ 0 w 4575175"/>
              <a:gd name="connsiteY0" fmla="*/ 0 h 4408489"/>
              <a:gd name="connsiteX1" fmla="*/ 4572000 w 4575175"/>
              <a:gd name="connsiteY1" fmla="*/ 0 h 4408489"/>
              <a:gd name="connsiteX2" fmla="*/ 4575175 w 4575175"/>
              <a:gd name="connsiteY2" fmla="*/ 1130300 h 4408489"/>
              <a:gd name="connsiteX3" fmla="*/ 4210050 w 4575175"/>
              <a:gd name="connsiteY3" fmla="*/ 1130300 h 4408489"/>
              <a:gd name="connsiteX4" fmla="*/ 4213225 w 4575175"/>
              <a:gd name="connsiteY4" fmla="*/ 4402139 h 4408489"/>
              <a:gd name="connsiteX5" fmla="*/ 0 w 4575175"/>
              <a:gd name="connsiteY5" fmla="*/ 4408489 h 4408489"/>
              <a:gd name="connsiteX6" fmla="*/ 0 w 4575175"/>
              <a:gd name="connsiteY6" fmla="*/ 0 h 4408489"/>
              <a:gd name="connsiteX0" fmla="*/ 0 w 4575175"/>
              <a:gd name="connsiteY0" fmla="*/ 0 h 4402139"/>
              <a:gd name="connsiteX1" fmla="*/ 4572000 w 4575175"/>
              <a:gd name="connsiteY1" fmla="*/ 0 h 4402139"/>
              <a:gd name="connsiteX2" fmla="*/ 4575175 w 4575175"/>
              <a:gd name="connsiteY2" fmla="*/ 1130300 h 4402139"/>
              <a:gd name="connsiteX3" fmla="*/ 4210050 w 4575175"/>
              <a:gd name="connsiteY3" fmla="*/ 1130300 h 4402139"/>
              <a:gd name="connsiteX4" fmla="*/ 4213225 w 4575175"/>
              <a:gd name="connsiteY4" fmla="*/ 4402139 h 4402139"/>
              <a:gd name="connsiteX5" fmla="*/ 0 w 4575175"/>
              <a:gd name="connsiteY5" fmla="*/ 4402139 h 4402139"/>
              <a:gd name="connsiteX6" fmla="*/ 0 w 4575175"/>
              <a:gd name="connsiteY6" fmla="*/ 0 h 44021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75175" h="4402139">
                <a:moveTo>
                  <a:pt x="0" y="0"/>
                </a:moveTo>
                <a:lnTo>
                  <a:pt x="4572000" y="0"/>
                </a:lnTo>
                <a:cubicBezTo>
                  <a:pt x="4573058" y="376767"/>
                  <a:pt x="4574117" y="753533"/>
                  <a:pt x="4575175" y="1130300"/>
                </a:cubicBezTo>
                <a:lnTo>
                  <a:pt x="4210050" y="1130300"/>
                </a:lnTo>
                <a:cubicBezTo>
                  <a:pt x="4211108" y="2221971"/>
                  <a:pt x="4212167" y="3310468"/>
                  <a:pt x="4213225" y="4402139"/>
                </a:cubicBezTo>
                <a:lnTo>
                  <a:pt x="0" y="4402139"/>
                </a:lnTo>
                <a:lnTo>
                  <a:pt x="0" y="0"/>
                </a:lnTo>
                <a:close/>
              </a:path>
            </a:pathLst>
          </a:custGeom>
          <a:solidFill>
            <a:srgbClr val="16419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13" name="Image 12">
            <a:extLst>
              <a:ext uri="{FF2B5EF4-FFF2-40B4-BE49-F238E27FC236}">
                <a16:creationId xmlns:a16="http://schemas.microsoft.com/office/drawing/2014/main" id="{B2B208DD-7235-D5A3-81D7-3D0E7A907CF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3175" y="232569"/>
            <a:ext cx="5295900" cy="3937000"/>
          </a:xfrm>
          <a:prstGeom prst="rect">
            <a:avLst/>
          </a:prstGeom>
        </p:spPr>
      </p:pic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96F47F3D-B676-94D8-AF6D-90419AC3CC4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571999" y="1203325"/>
            <a:ext cx="4124325" cy="1707023"/>
          </a:xfrm>
        </p:spPr>
        <p:txBody>
          <a:bodyPr anchor="b"/>
          <a:lstStyle>
            <a:lvl1pPr>
              <a:defRPr sz="3200"/>
            </a:lvl1pPr>
            <a:lvl2pPr>
              <a:spcBef>
                <a:spcPts val="1200"/>
              </a:spcBef>
              <a:defRPr/>
            </a:lvl2pPr>
          </a:lstStyle>
          <a:p>
            <a:pPr lvl="0"/>
            <a:r>
              <a:rPr lang="fr-FR" dirty="0"/>
              <a:t>Click to change the styles of the </a:t>
            </a:r>
            <a:r>
              <a:rPr lang="fr-FR" dirty="0" err="1"/>
              <a:t>mask</a:t>
            </a:r>
            <a:r>
              <a:rPr lang="fr-FR" dirty="0"/>
              <a:t> </a:t>
            </a:r>
            <a:r>
              <a:rPr lang="fr-FR" dirty="0" err="1"/>
              <a:t>text</a:t>
            </a:r>
            <a:endParaRPr lang="fr-FR" dirty="0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2847981F-D55D-C0E2-8E3C-5E08D6C9385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572000" y="3048000"/>
            <a:ext cx="4119563" cy="1258888"/>
          </a:xfrm>
        </p:spPr>
        <p:txBody>
          <a:bodyPr/>
          <a:lstStyle>
            <a:lvl1pPr>
              <a:defRPr sz="2400">
                <a:solidFill>
                  <a:srgbClr val="A3ADD8"/>
                </a:solidFill>
              </a:defRPr>
            </a:lvl1pPr>
          </a:lstStyle>
          <a:p>
            <a:pPr lvl="0"/>
            <a:r>
              <a:rPr lang="fr-FR"/>
              <a:t>Modifier les styles du texte du masque</a:t>
            </a:r>
          </a:p>
        </p:txBody>
      </p:sp>
    </p:spTree>
    <p:extLst>
      <p:ext uri="{BB962C8B-B14F-4D97-AF65-F5344CB8AC3E}">
        <p14:creationId xmlns:p14="http://schemas.microsoft.com/office/powerpoint/2010/main" val="2399679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+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8820420A-29B9-768A-D8E2-9CBE5F6C1F0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62EFD-87C1-C84D-86DE-6E0366F61D8F}" type="datetimeFigureOut">
              <a:rPr lang="fr-FR" smtClean="0"/>
              <a:t>17/04/2026</a:t>
            </a:fld>
            <a:endParaRPr lang="fr-FR"/>
          </a:p>
        </p:txBody>
      </p:sp>
      <p:sp>
        <p:nvSpPr>
          <p:cNvPr id="15" name="Espace réservé pour une image  14">
            <a:extLst>
              <a:ext uri="{FF2B5EF4-FFF2-40B4-BE49-F238E27FC236}">
                <a16:creationId xmlns:a16="http://schemas.microsoft.com/office/drawing/2014/main" id="{2C883ADE-4553-26FE-F84D-417FE4E9E786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-1" y="-1"/>
            <a:ext cx="4581983" cy="4408489"/>
          </a:xfrm>
          <a:custGeom>
            <a:avLst/>
            <a:gdLst>
              <a:gd name="connsiteX0" fmla="*/ 0 w 4581983"/>
              <a:gd name="connsiteY0" fmla="*/ 0 h 4408488"/>
              <a:gd name="connsiteX1" fmla="*/ 4581983 w 4581983"/>
              <a:gd name="connsiteY1" fmla="*/ 0 h 4408488"/>
              <a:gd name="connsiteX2" fmla="*/ 4581983 w 4581983"/>
              <a:gd name="connsiteY2" fmla="*/ 1131886 h 4408488"/>
              <a:gd name="connsiteX3" fmla="*/ 4223210 w 4581983"/>
              <a:gd name="connsiteY3" fmla="*/ 1131886 h 4408488"/>
              <a:gd name="connsiteX4" fmla="*/ 4223210 w 4581983"/>
              <a:gd name="connsiteY4" fmla="*/ 4408487 h 4408488"/>
              <a:gd name="connsiteX5" fmla="*/ 4581983 w 4581983"/>
              <a:gd name="connsiteY5" fmla="*/ 4408487 h 4408488"/>
              <a:gd name="connsiteX6" fmla="*/ 4581983 w 4581983"/>
              <a:gd name="connsiteY6" fmla="*/ 4408488 h 4408488"/>
              <a:gd name="connsiteX7" fmla="*/ 0 w 4581983"/>
              <a:gd name="connsiteY7" fmla="*/ 4408488 h 4408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81983" h="4408488">
                <a:moveTo>
                  <a:pt x="0" y="0"/>
                </a:moveTo>
                <a:lnTo>
                  <a:pt x="4581983" y="0"/>
                </a:lnTo>
                <a:lnTo>
                  <a:pt x="4581983" y="1131886"/>
                </a:lnTo>
                <a:lnTo>
                  <a:pt x="4223210" y="1131886"/>
                </a:lnTo>
                <a:lnTo>
                  <a:pt x="4223210" y="4408487"/>
                </a:lnTo>
                <a:lnTo>
                  <a:pt x="4581983" y="4408487"/>
                </a:lnTo>
                <a:lnTo>
                  <a:pt x="4581983" y="4408488"/>
                </a:lnTo>
                <a:lnTo>
                  <a:pt x="0" y="440848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algn="ctr">
              <a:defRPr sz="1000"/>
            </a:lvl1pPr>
          </a:lstStyle>
          <a:p>
            <a:r>
              <a:rPr lang="fr-FR" dirty="0"/>
              <a:t>Cliquer ici pour </a:t>
            </a:r>
            <a:br>
              <a:rPr lang="fr-FR" dirty="0"/>
            </a:br>
            <a:r>
              <a:rPr lang="fr-FR" dirty="0"/>
              <a:t>insérer une image</a:t>
            </a:r>
          </a:p>
        </p:txBody>
      </p:sp>
      <p:sp>
        <p:nvSpPr>
          <p:cNvPr id="2" name="Espace réservé du texte 4">
            <a:extLst>
              <a:ext uri="{FF2B5EF4-FFF2-40B4-BE49-F238E27FC236}">
                <a16:creationId xmlns:a16="http://schemas.microsoft.com/office/drawing/2014/main" id="{CBEFD927-43CC-DFA5-4A31-17770D4BEA5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571999" y="1203325"/>
            <a:ext cx="4124325" cy="1707023"/>
          </a:xfrm>
        </p:spPr>
        <p:txBody>
          <a:bodyPr anchor="b"/>
          <a:lstStyle>
            <a:lvl1pPr>
              <a:defRPr sz="3200"/>
            </a:lvl1pPr>
            <a:lvl2pPr>
              <a:spcBef>
                <a:spcPts val="1200"/>
              </a:spcBef>
              <a:defRPr/>
            </a:lvl2pPr>
          </a:lstStyle>
          <a:p>
            <a:pPr lvl="0"/>
            <a:r>
              <a:rPr lang="fr-FR" dirty="0"/>
              <a:t>Click to change the styles of the </a:t>
            </a:r>
            <a:r>
              <a:rPr lang="fr-FR" dirty="0" err="1"/>
              <a:t>mask</a:t>
            </a:r>
            <a:r>
              <a:rPr lang="fr-FR" dirty="0"/>
              <a:t> </a:t>
            </a:r>
            <a:r>
              <a:rPr lang="fr-FR" dirty="0" err="1"/>
              <a:t>text</a:t>
            </a:r>
            <a:endParaRPr lang="fr-FR" dirty="0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8EA9755B-4175-8C92-41C3-E992A4B2BE8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72000" y="3048000"/>
            <a:ext cx="4119563" cy="1258888"/>
          </a:xfrm>
        </p:spPr>
        <p:txBody>
          <a:bodyPr/>
          <a:lstStyle>
            <a:lvl1pPr>
              <a:defRPr sz="2400">
                <a:solidFill>
                  <a:srgbClr val="A3ADD8"/>
                </a:solidFill>
              </a:defRPr>
            </a:lvl1pPr>
          </a:lstStyle>
          <a:p>
            <a:pPr lvl="0"/>
            <a:r>
              <a:rPr lang="fr-FR"/>
              <a:t>Modifier les styles du texte du masque</a:t>
            </a:r>
          </a:p>
        </p:txBody>
      </p:sp>
    </p:spTree>
    <p:extLst>
      <p:ext uri="{BB962C8B-B14F-4D97-AF65-F5344CB8AC3E}">
        <p14:creationId xmlns:p14="http://schemas.microsoft.com/office/powerpoint/2010/main" val="29587818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 10">
            <a:extLst>
              <a:ext uri="{FF2B5EF4-FFF2-40B4-BE49-F238E27FC236}">
                <a16:creationId xmlns:a16="http://schemas.microsoft.com/office/drawing/2014/main" id="{A9522948-CAFC-7179-E097-00BDFB298E5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4290"/>
          <a:stretch/>
        </p:blipFill>
        <p:spPr>
          <a:xfrm>
            <a:off x="0" y="0"/>
            <a:ext cx="9144000" cy="4408488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970960" y="1135715"/>
            <a:ext cx="7470571" cy="985315"/>
          </a:xfrm>
        </p:spPr>
        <p:txBody>
          <a:bodyPr anchor="b" anchorCtr="0"/>
          <a:lstStyle>
            <a:lvl1pPr>
              <a:defRPr sz="3600" b="1" i="0">
                <a:solidFill>
                  <a:srgbClr val="164194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US" dirty="0"/>
              <a:t>Chapter title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0960" y="2121030"/>
            <a:ext cx="7470570" cy="1536570"/>
          </a:xfrm>
        </p:spPr>
        <p:txBody>
          <a:bodyPr tIns="72000" anchor="t" anchorCtr="0"/>
          <a:lstStyle>
            <a:lvl1pPr marL="0" indent="0">
              <a:buNone/>
              <a:defRPr sz="3000" b="1" i="0">
                <a:solidFill>
                  <a:srgbClr val="A3ADD8"/>
                </a:solidFill>
                <a:latin typeface="Century Gothic" panose="020B0502020202020204" pitchFamily="34" charset="0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fr-FR" dirty="0" err="1"/>
              <a:t>Subtitle</a:t>
            </a:r>
            <a:endParaRPr lang="fr-FR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62EFD-87C1-C84D-86DE-6E0366F61D8F}" type="datetimeFigureOut">
              <a:rPr lang="fr-FR" smtClean="0"/>
              <a:t>17/04/2026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0778227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 10">
            <a:extLst>
              <a:ext uri="{FF2B5EF4-FFF2-40B4-BE49-F238E27FC236}">
                <a16:creationId xmlns:a16="http://schemas.microsoft.com/office/drawing/2014/main" id="{A9522948-CAFC-7179-E097-00BDFB298E5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63338" y="1131889"/>
            <a:ext cx="3143250" cy="989141"/>
          </a:xfrm>
        </p:spPr>
        <p:txBody>
          <a:bodyPr lIns="180000" tIns="0" anchor="b" anchorCtr="0"/>
          <a:lstStyle>
            <a:lvl1pPr>
              <a:lnSpc>
                <a:spcPct val="100000"/>
              </a:lnSpc>
              <a:defRPr sz="3600" b="1" i="0">
                <a:solidFill>
                  <a:srgbClr val="164194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fr-FR" dirty="0"/>
              <a:t>Titre du chapitre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563338" y="2121030"/>
            <a:ext cx="3143250" cy="1536570"/>
          </a:xfrm>
        </p:spPr>
        <p:txBody>
          <a:bodyPr lIns="180000" tIns="72000" anchor="t" anchorCtr="0"/>
          <a:lstStyle>
            <a:lvl1pPr marL="0" indent="0">
              <a:buNone/>
              <a:defRPr sz="3000" b="1" i="0">
                <a:solidFill>
                  <a:srgbClr val="A3ADD8"/>
                </a:solidFill>
                <a:latin typeface="Century Gothic" panose="020B0502020202020204" pitchFamily="34" charset="0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fr-FR" dirty="0" err="1"/>
              <a:t>Subtitle</a:t>
            </a:r>
            <a:endParaRPr lang="fr-FR" dirty="0"/>
          </a:p>
        </p:txBody>
      </p:sp>
      <p:sp>
        <p:nvSpPr>
          <p:cNvPr id="4" name="Espace réservé pour une image  14">
            <a:extLst>
              <a:ext uri="{FF2B5EF4-FFF2-40B4-BE49-F238E27FC236}">
                <a16:creationId xmlns:a16="http://schemas.microsoft.com/office/drawing/2014/main" id="{C75C1FE2-12F6-1BB0-C361-7DE843A93B56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4572000" y="0"/>
            <a:ext cx="4581983" cy="5143500"/>
          </a:xfrm>
          <a:custGeom>
            <a:avLst/>
            <a:gdLst>
              <a:gd name="connsiteX0" fmla="*/ 0 w 4581983"/>
              <a:gd name="connsiteY0" fmla="*/ 0 h 4408488"/>
              <a:gd name="connsiteX1" fmla="*/ 4581983 w 4581983"/>
              <a:gd name="connsiteY1" fmla="*/ 0 h 4408488"/>
              <a:gd name="connsiteX2" fmla="*/ 4581983 w 4581983"/>
              <a:gd name="connsiteY2" fmla="*/ 1131886 h 4408488"/>
              <a:gd name="connsiteX3" fmla="*/ 4223210 w 4581983"/>
              <a:gd name="connsiteY3" fmla="*/ 1131886 h 4408488"/>
              <a:gd name="connsiteX4" fmla="*/ 4223210 w 4581983"/>
              <a:gd name="connsiteY4" fmla="*/ 4408487 h 4408488"/>
              <a:gd name="connsiteX5" fmla="*/ 4581983 w 4581983"/>
              <a:gd name="connsiteY5" fmla="*/ 4408487 h 4408488"/>
              <a:gd name="connsiteX6" fmla="*/ 4581983 w 4581983"/>
              <a:gd name="connsiteY6" fmla="*/ 4408488 h 4408488"/>
              <a:gd name="connsiteX7" fmla="*/ 0 w 4581983"/>
              <a:gd name="connsiteY7" fmla="*/ 4408488 h 4408488"/>
              <a:gd name="connsiteX0" fmla="*/ 0 w 4581983"/>
              <a:gd name="connsiteY0" fmla="*/ 0 h 4408488"/>
              <a:gd name="connsiteX1" fmla="*/ 4581983 w 4581983"/>
              <a:gd name="connsiteY1" fmla="*/ 0 h 4408488"/>
              <a:gd name="connsiteX2" fmla="*/ 4581983 w 4581983"/>
              <a:gd name="connsiteY2" fmla="*/ 1131886 h 4408488"/>
              <a:gd name="connsiteX3" fmla="*/ 4223210 w 4581983"/>
              <a:gd name="connsiteY3" fmla="*/ 4408487 h 4408488"/>
              <a:gd name="connsiteX4" fmla="*/ 4581983 w 4581983"/>
              <a:gd name="connsiteY4" fmla="*/ 4408487 h 4408488"/>
              <a:gd name="connsiteX5" fmla="*/ 4581983 w 4581983"/>
              <a:gd name="connsiteY5" fmla="*/ 4408488 h 4408488"/>
              <a:gd name="connsiteX6" fmla="*/ 0 w 4581983"/>
              <a:gd name="connsiteY6" fmla="*/ 4408488 h 4408488"/>
              <a:gd name="connsiteX7" fmla="*/ 0 w 4581983"/>
              <a:gd name="connsiteY7" fmla="*/ 0 h 4408488"/>
              <a:gd name="connsiteX0" fmla="*/ 0 w 4581983"/>
              <a:gd name="connsiteY0" fmla="*/ 0 h 4408488"/>
              <a:gd name="connsiteX1" fmla="*/ 4581983 w 4581983"/>
              <a:gd name="connsiteY1" fmla="*/ 0 h 4408488"/>
              <a:gd name="connsiteX2" fmla="*/ 4581983 w 4581983"/>
              <a:gd name="connsiteY2" fmla="*/ 1131886 h 4408488"/>
              <a:gd name="connsiteX3" fmla="*/ 4581983 w 4581983"/>
              <a:gd name="connsiteY3" fmla="*/ 4408487 h 4408488"/>
              <a:gd name="connsiteX4" fmla="*/ 4581983 w 4581983"/>
              <a:gd name="connsiteY4" fmla="*/ 4408488 h 4408488"/>
              <a:gd name="connsiteX5" fmla="*/ 0 w 4581983"/>
              <a:gd name="connsiteY5" fmla="*/ 4408488 h 4408488"/>
              <a:gd name="connsiteX6" fmla="*/ 0 w 4581983"/>
              <a:gd name="connsiteY6" fmla="*/ 0 h 4408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81983" h="4408488">
                <a:moveTo>
                  <a:pt x="0" y="0"/>
                </a:moveTo>
                <a:lnTo>
                  <a:pt x="4581983" y="0"/>
                </a:lnTo>
                <a:lnTo>
                  <a:pt x="4581983" y="1131886"/>
                </a:lnTo>
                <a:lnTo>
                  <a:pt x="4581983" y="4408487"/>
                </a:lnTo>
                <a:lnTo>
                  <a:pt x="4581983" y="4408488"/>
                </a:lnTo>
                <a:lnTo>
                  <a:pt x="0" y="4408488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algn="ctr">
              <a:defRPr sz="1000"/>
            </a:lvl1pPr>
          </a:lstStyle>
          <a:p>
            <a:r>
              <a:rPr lang="fr-FR" dirty="0"/>
              <a:t>Cliquer ici pour </a:t>
            </a:r>
            <a:br>
              <a:rPr lang="fr-FR" dirty="0"/>
            </a:br>
            <a:r>
              <a:rPr lang="fr-FR" dirty="0"/>
              <a:t>insérer une image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54C9169D-3364-A119-3F58-061F7506397B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fld id="{D6C62EFD-87C1-C84D-86DE-6E0366F61D8F}" type="datetimeFigureOut">
              <a:rPr lang="fr-FR" smtClean="0"/>
              <a:pPr/>
              <a:t>17/04/2026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430518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fr-FR" dirty="0" err="1"/>
              <a:t>Title</a:t>
            </a:r>
            <a:r>
              <a:rPr lang="fr-FR" dirty="0"/>
              <a:t> of the page</a:t>
            </a:r>
            <a:endParaRPr lang="en-US" dirty="0"/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8FBF0486-7DFA-413F-F4CE-3600E4BBF00D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D6C62EFD-87C1-C84D-86DE-6E0366F61D8F}" type="datetimeFigureOut">
              <a:rPr lang="fr-FR" smtClean="0"/>
              <a:pPr/>
              <a:t>17/04/2026</a:t>
            </a:fld>
            <a:endParaRPr lang="fr-FR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8580660-3EFF-4CBC-E819-7F5932ECD2B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8775" y="1131888"/>
            <a:ext cx="8426450" cy="3276600"/>
          </a:xfrm>
        </p:spPr>
        <p:txBody>
          <a:bodyPr/>
          <a:lstStyle/>
          <a:p>
            <a:pPr lvl="0"/>
            <a:r>
              <a:rPr lang="fr-FR" dirty="0"/>
              <a:t>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3549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fr-FR" dirty="0" err="1"/>
              <a:t>Title</a:t>
            </a:r>
            <a:r>
              <a:rPr lang="fr-FR" dirty="0"/>
              <a:t> of the page</a:t>
            </a:r>
            <a:endParaRPr lang="en-US" dirty="0"/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0AA28E97-AEDD-1D34-13AE-D54B5AD391D8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fld id="{D6C62EFD-87C1-C84D-86DE-6E0366F61D8F}" type="datetimeFigureOut">
              <a:rPr lang="fr-FR" smtClean="0"/>
              <a:pPr/>
              <a:t>17/04/2026</a:t>
            </a:fld>
            <a:endParaRPr lang="fr-FR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CA05B5-60A1-FB1D-C016-5982D0C4040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31888"/>
            <a:ext cx="3889375" cy="3276600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6D94AE6-2DB3-67DF-DC8B-F6F3476E1AC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895850" y="1131888"/>
            <a:ext cx="3889375" cy="3276600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2848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676" userDrawn="1">
          <p15:clr>
            <a:srgbClr val="FBAE40"/>
          </p15:clr>
        </p15:guide>
        <p15:guide id="2" pos="3084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fr-FR" dirty="0" err="1"/>
              <a:t>Title</a:t>
            </a:r>
            <a:r>
              <a:rPr lang="fr-FR" dirty="0"/>
              <a:t> of the page</a:t>
            </a:r>
            <a:endParaRPr lang="en-US" dirty="0"/>
          </a:p>
        </p:txBody>
      </p:sp>
      <p:sp>
        <p:nvSpPr>
          <p:cNvPr id="7" name="Espace réservé pour une image  14">
            <a:extLst>
              <a:ext uri="{FF2B5EF4-FFF2-40B4-BE49-F238E27FC236}">
                <a16:creationId xmlns:a16="http://schemas.microsoft.com/office/drawing/2014/main" id="{D31EE0B1-4E47-447F-EA06-373AF73C6C9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4899025" y="707009"/>
            <a:ext cx="3886200" cy="3701479"/>
          </a:xfrm>
          <a:custGeom>
            <a:avLst/>
            <a:gdLst>
              <a:gd name="connsiteX0" fmla="*/ 0 w 4581983"/>
              <a:gd name="connsiteY0" fmla="*/ 0 h 4408488"/>
              <a:gd name="connsiteX1" fmla="*/ 4581983 w 4581983"/>
              <a:gd name="connsiteY1" fmla="*/ 0 h 4408488"/>
              <a:gd name="connsiteX2" fmla="*/ 4581983 w 4581983"/>
              <a:gd name="connsiteY2" fmla="*/ 1131886 h 4408488"/>
              <a:gd name="connsiteX3" fmla="*/ 4223210 w 4581983"/>
              <a:gd name="connsiteY3" fmla="*/ 1131886 h 4408488"/>
              <a:gd name="connsiteX4" fmla="*/ 4223210 w 4581983"/>
              <a:gd name="connsiteY4" fmla="*/ 4408487 h 4408488"/>
              <a:gd name="connsiteX5" fmla="*/ 4581983 w 4581983"/>
              <a:gd name="connsiteY5" fmla="*/ 4408487 h 4408488"/>
              <a:gd name="connsiteX6" fmla="*/ 4581983 w 4581983"/>
              <a:gd name="connsiteY6" fmla="*/ 4408488 h 4408488"/>
              <a:gd name="connsiteX7" fmla="*/ 0 w 4581983"/>
              <a:gd name="connsiteY7" fmla="*/ 4408488 h 4408488"/>
              <a:gd name="connsiteX0" fmla="*/ 0 w 4581983"/>
              <a:gd name="connsiteY0" fmla="*/ 0 h 4408488"/>
              <a:gd name="connsiteX1" fmla="*/ 4581983 w 4581983"/>
              <a:gd name="connsiteY1" fmla="*/ 0 h 4408488"/>
              <a:gd name="connsiteX2" fmla="*/ 4581983 w 4581983"/>
              <a:gd name="connsiteY2" fmla="*/ 1131886 h 4408488"/>
              <a:gd name="connsiteX3" fmla="*/ 4223210 w 4581983"/>
              <a:gd name="connsiteY3" fmla="*/ 4408487 h 4408488"/>
              <a:gd name="connsiteX4" fmla="*/ 4581983 w 4581983"/>
              <a:gd name="connsiteY4" fmla="*/ 4408487 h 4408488"/>
              <a:gd name="connsiteX5" fmla="*/ 4581983 w 4581983"/>
              <a:gd name="connsiteY5" fmla="*/ 4408488 h 4408488"/>
              <a:gd name="connsiteX6" fmla="*/ 0 w 4581983"/>
              <a:gd name="connsiteY6" fmla="*/ 4408488 h 4408488"/>
              <a:gd name="connsiteX7" fmla="*/ 0 w 4581983"/>
              <a:gd name="connsiteY7" fmla="*/ 0 h 4408488"/>
              <a:gd name="connsiteX0" fmla="*/ 0 w 4581983"/>
              <a:gd name="connsiteY0" fmla="*/ 0 h 4408488"/>
              <a:gd name="connsiteX1" fmla="*/ 4581983 w 4581983"/>
              <a:gd name="connsiteY1" fmla="*/ 0 h 4408488"/>
              <a:gd name="connsiteX2" fmla="*/ 4581983 w 4581983"/>
              <a:gd name="connsiteY2" fmla="*/ 1131886 h 4408488"/>
              <a:gd name="connsiteX3" fmla="*/ 4581983 w 4581983"/>
              <a:gd name="connsiteY3" fmla="*/ 4408487 h 4408488"/>
              <a:gd name="connsiteX4" fmla="*/ 4581983 w 4581983"/>
              <a:gd name="connsiteY4" fmla="*/ 4408488 h 4408488"/>
              <a:gd name="connsiteX5" fmla="*/ 0 w 4581983"/>
              <a:gd name="connsiteY5" fmla="*/ 4408488 h 4408488"/>
              <a:gd name="connsiteX6" fmla="*/ 0 w 4581983"/>
              <a:gd name="connsiteY6" fmla="*/ 0 h 4408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81983" h="4408488">
                <a:moveTo>
                  <a:pt x="0" y="0"/>
                </a:moveTo>
                <a:lnTo>
                  <a:pt x="4581983" y="0"/>
                </a:lnTo>
                <a:lnTo>
                  <a:pt x="4581983" y="1131886"/>
                </a:lnTo>
                <a:lnTo>
                  <a:pt x="4581983" y="4408487"/>
                </a:lnTo>
                <a:lnTo>
                  <a:pt x="4581983" y="4408488"/>
                </a:lnTo>
                <a:lnTo>
                  <a:pt x="0" y="4408488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algn="ctr">
              <a:defRPr sz="1000"/>
            </a:lvl1pPr>
          </a:lstStyle>
          <a:p>
            <a:r>
              <a:rPr lang="en-GB" noProof="0" dirty="0"/>
              <a:t>Click here to insert an image
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0979ECFD-6E5B-EAD9-8464-42415C31339C}"/>
              </a:ext>
            </a:extLst>
          </p:cNvPr>
          <p:cNvSpPr>
            <a:spLocks noGrp="1"/>
          </p:cNvSpPr>
          <p:nvPr>
            <p:ph type="dt" sz="half" idx="13"/>
          </p:nvPr>
        </p:nvSpPr>
        <p:spPr/>
        <p:txBody>
          <a:bodyPr/>
          <a:lstStyle/>
          <a:p>
            <a:fld id="{D6C62EFD-87C1-C84D-86DE-6E0366F61D8F}" type="datetimeFigureOut">
              <a:rPr lang="fr-FR" smtClean="0"/>
              <a:pPr/>
              <a:t>17/04/2026</a:t>
            </a:fld>
            <a:endParaRPr lang="fr-FR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194B028-9217-11D2-CDE5-B5E8320F741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58775" y="1131888"/>
            <a:ext cx="3889375" cy="3276600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4799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676" userDrawn="1">
          <p15:clr>
            <a:srgbClr val="FBAE40"/>
          </p15:clr>
        </p15:guide>
        <p15:guide id="2" pos="3084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space réservé pour une image  14">
            <a:extLst>
              <a:ext uri="{FF2B5EF4-FFF2-40B4-BE49-F238E27FC236}">
                <a16:creationId xmlns:a16="http://schemas.microsoft.com/office/drawing/2014/main" id="{BFAD359F-1BB7-FEE5-A0C4-73C78D08FD26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431800" y="1131888"/>
            <a:ext cx="6227763" cy="3203575"/>
          </a:xfrm>
          <a:custGeom>
            <a:avLst/>
            <a:gdLst>
              <a:gd name="connsiteX0" fmla="*/ 0 w 4581983"/>
              <a:gd name="connsiteY0" fmla="*/ 0 h 4408488"/>
              <a:gd name="connsiteX1" fmla="*/ 4581983 w 4581983"/>
              <a:gd name="connsiteY1" fmla="*/ 0 h 4408488"/>
              <a:gd name="connsiteX2" fmla="*/ 4581983 w 4581983"/>
              <a:gd name="connsiteY2" fmla="*/ 1131886 h 4408488"/>
              <a:gd name="connsiteX3" fmla="*/ 4223210 w 4581983"/>
              <a:gd name="connsiteY3" fmla="*/ 1131886 h 4408488"/>
              <a:gd name="connsiteX4" fmla="*/ 4223210 w 4581983"/>
              <a:gd name="connsiteY4" fmla="*/ 4408487 h 4408488"/>
              <a:gd name="connsiteX5" fmla="*/ 4581983 w 4581983"/>
              <a:gd name="connsiteY5" fmla="*/ 4408487 h 4408488"/>
              <a:gd name="connsiteX6" fmla="*/ 4581983 w 4581983"/>
              <a:gd name="connsiteY6" fmla="*/ 4408488 h 4408488"/>
              <a:gd name="connsiteX7" fmla="*/ 0 w 4581983"/>
              <a:gd name="connsiteY7" fmla="*/ 4408488 h 4408488"/>
              <a:gd name="connsiteX0" fmla="*/ 0 w 4581983"/>
              <a:gd name="connsiteY0" fmla="*/ 0 h 4408488"/>
              <a:gd name="connsiteX1" fmla="*/ 4581983 w 4581983"/>
              <a:gd name="connsiteY1" fmla="*/ 0 h 4408488"/>
              <a:gd name="connsiteX2" fmla="*/ 4581983 w 4581983"/>
              <a:gd name="connsiteY2" fmla="*/ 1131886 h 4408488"/>
              <a:gd name="connsiteX3" fmla="*/ 4223210 w 4581983"/>
              <a:gd name="connsiteY3" fmla="*/ 4408487 h 4408488"/>
              <a:gd name="connsiteX4" fmla="*/ 4581983 w 4581983"/>
              <a:gd name="connsiteY4" fmla="*/ 4408487 h 4408488"/>
              <a:gd name="connsiteX5" fmla="*/ 4581983 w 4581983"/>
              <a:gd name="connsiteY5" fmla="*/ 4408488 h 4408488"/>
              <a:gd name="connsiteX6" fmla="*/ 0 w 4581983"/>
              <a:gd name="connsiteY6" fmla="*/ 4408488 h 4408488"/>
              <a:gd name="connsiteX7" fmla="*/ 0 w 4581983"/>
              <a:gd name="connsiteY7" fmla="*/ 0 h 4408488"/>
              <a:gd name="connsiteX0" fmla="*/ 0 w 4581983"/>
              <a:gd name="connsiteY0" fmla="*/ 0 h 4408488"/>
              <a:gd name="connsiteX1" fmla="*/ 4581983 w 4581983"/>
              <a:gd name="connsiteY1" fmla="*/ 0 h 4408488"/>
              <a:gd name="connsiteX2" fmla="*/ 4581983 w 4581983"/>
              <a:gd name="connsiteY2" fmla="*/ 1131886 h 4408488"/>
              <a:gd name="connsiteX3" fmla="*/ 4581983 w 4581983"/>
              <a:gd name="connsiteY3" fmla="*/ 4408487 h 4408488"/>
              <a:gd name="connsiteX4" fmla="*/ 4581983 w 4581983"/>
              <a:gd name="connsiteY4" fmla="*/ 4408488 h 4408488"/>
              <a:gd name="connsiteX5" fmla="*/ 0 w 4581983"/>
              <a:gd name="connsiteY5" fmla="*/ 4408488 h 4408488"/>
              <a:gd name="connsiteX6" fmla="*/ 0 w 4581983"/>
              <a:gd name="connsiteY6" fmla="*/ 0 h 4408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81983" h="4408488">
                <a:moveTo>
                  <a:pt x="0" y="0"/>
                </a:moveTo>
                <a:lnTo>
                  <a:pt x="4581983" y="0"/>
                </a:lnTo>
                <a:lnTo>
                  <a:pt x="4581983" y="1131886"/>
                </a:lnTo>
                <a:lnTo>
                  <a:pt x="4581983" y="4408487"/>
                </a:lnTo>
                <a:lnTo>
                  <a:pt x="4581983" y="4408488"/>
                </a:lnTo>
                <a:lnTo>
                  <a:pt x="0" y="4408488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algn="ctr">
              <a:defRPr sz="1000"/>
            </a:lvl1pPr>
          </a:lstStyle>
          <a:p>
            <a:r>
              <a:rPr lang="fr-FR"/>
              <a:t>Click here to insert an image
</a:t>
            </a:r>
            <a:endParaRPr lang="fr-FR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fr-FR" dirty="0"/>
              <a:t>Surtitre de la page</a:t>
            </a:r>
            <a:endParaRPr lang="en-US" dirty="0"/>
          </a:p>
        </p:txBody>
      </p:sp>
      <p:sp>
        <p:nvSpPr>
          <p:cNvPr id="10" name="Espace réservé du texte 9">
            <a:extLst>
              <a:ext uri="{FF2B5EF4-FFF2-40B4-BE49-F238E27FC236}">
                <a16:creationId xmlns:a16="http://schemas.microsoft.com/office/drawing/2014/main" id="{100446E7-D744-C586-00ED-6A6FAB601C9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473825" y="1373525"/>
            <a:ext cx="2311400" cy="860199"/>
          </a:xfrm>
          <a:solidFill>
            <a:srgbClr val="FF917F"/>
          </a:solidFill>
        </p:spPr>
        <p:txBody>
          <a:bodyPr lIns="144000" tIns="144000" rIns="144000" bIns="144000">
            <a:spAutoFit/>
          </a:bodyPr>
          <a:lstStyle>
            <a:lvl1pPr>
              <a:defRPr sz="1600" b="1" i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  <a:lvl2pPr marL="268288" indent="-130175">
              <a:buFont typeface="Arial" panose="020B0604020202020204" pitchFamily="34" charset="0"/>
              <a:buChar char="•"/>
              <a:tabLst/>
              <a:defRPr sz="1600" b="1" i="0">
                <a:solidFill>
                  <a:schemeClr val="bg1"/>
                </a:solidFill>
                <a:latin typeface="Century Gothic" panose="020B0502020202020204" pitchFamily="34" charset="0"/>
              </a:defRPr>
            </a:lvl2pPr>
            <a:lvl3pPr>
              <a:defRPr sz="1600" b="1" i="0">
                <a:solidFill>
                  <a:schemeClr val="bg1"/>
                </a:solidFill>
                <a:latin typeface="Century Gothic" panose="020B0502020202020204" pitchFamily="34" charset="0"/>
              </a:defRPr>
            </a:lvl3pPr>
            <a:lvl4pPr>
              <a:defRPr sz="1600" b="1" i="0">
                <a:solidFill>
                  <a:schemeClr val="bg1"/>
                </a:solidFill>
                <a:latin typeface="Century Gothic" panose="020B0502020202020204" pitchFamily="34" charset="0"/>
              </a:defRPr>
            </a:lvl4pPr>
            <a:lvl5pPr>
              <a:defRPr sz="1600" b="1" i="0">
                <a:solidFill>
                  <a:schemeClr val="bg1"/>
                </a:solidFill>
                <a:latin typeface="Century Gothic" panose="020B0502020202020204" pitchFamily="34" charset="0"/>
              </a:defRPr>
            </a:lvl5pPr>
          </a:lstStyle>
          <a:p>
            <a:pPr lvl="0"/>
            <a:r>
              <a:rPr lang="fr-FR" dirty="0" err="1"/>
              <a:t>Level</a:t>
            </a:r>
            <a:r>
              <a:rPr lang="fr-FR" dirty="0"/>
              <a:t> 1</a:t>
            </a:r>
          </a:p>
          <a:p>
            <a:pPr lvl="1"/>
            <a:r>
              <a:rPr lang="fr-FR" dirty="0" err="1"/>
              <a:t>Level</a:t>
            </a:r>
            <a:r>
              <a:rPr lang="fr-FR" dirty="0"/>
              <a:t> 2</a:t>
            </a:r>
          </a:p>
        </p:txBody>
      </p:sp>
      <p:sp>
        <p:nvSpPr>
          <p:cNvPr id="19" name="Espace réservé du contenu 18">
            <a:extLst>
              <a:ext uri="{FF2B5EF4-FFF2-40B4-BE49-F238E27FC236}">
                <a16:creationId xmlns:a16="http://schemas.microsoft.com/office/drawing/2014/main" id="{BE549474-E9E3-29D1-D21B-0DA798273C1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 rot="18997968">
            <a:off x="6161229" y="1287654"/>
            <a:ext cx="401507" cy="391740"/>
          </a:xfrm>
          <a:custGeom>
            <a:avLst/>
            <a:gdLst>
              <a:gd name="connsiteX0" fmla="*/ 671796 w 1006416"/>
              <a:gd name="connsiteY0" fmla="*/ 39290 h 933441"/>
              <a:gd name="connsiteX1" fmla="*/ 711086 w 1006416"/>
              <a:gd name="connsiteY1" fmla="*/ 134144 h 933441"/>
              <a:gd name="connsiteX2" fmla="*/ 576942 w 1006416"/>
              <a:gd name="connsiteY2" fmla="*/ 268288 h 933441"/>
              <a:gd name="connsiteX3" fmla="*/ 505455 w 1006416"/>
              <a:gd name="connsiteY3" fmla="*/ 268288 h 933441"/>
              <a:gd name="connsiteX4" fmla="*/ 964385 w 1006416"/>
              <a:gd name="connsiteY4" fmla="*/ 701778 h 933441"/>
              <a:gd name="connsiteX5" fmla="*/ 969790 w 1006416"/>
              <a:gd name="connsiteY5" fmla="*/ 891410 h 933441"/>
              <a:gd name="connsiteX6" fmla="*/ 780159 w 1006416"/>
              <a:gd name="connsiteY6" fmla="*/ 896815 h 933441"/>
              <a:gd name="connsiteX7" fmla="*/ 268288 w 1006416"/>
              <a:gd name="connsiteY7" fmla="*/ 413317 h 933441"/>
              <a:gd name="connsiteX8" fmla="*/ 268288 w 1006416"/>
              <a:gd name="connsiteY8" fmla="*/ 561770 h 933441"/>
              <a:gd name="connsiteX9" fmla="*/ 134144 w 1006416"/>
              <a:gd name="connsiteY9" fmla="*/ 695914 h 933441"/>
              <a:gd name="connsiteX10" fmla="*/ 0 w 1006416"/>
              <a:gd name="connsiteY10" fmla="*/ 561770 h 933441"/>
              <a:gd name="connsiteX11" fmla="*/ 0 w 1006416"/>
              <a:gd name="connsiteY11" fmla="*/ 134768 h 933441"/>
              <a:gd name="connsiteX12" fmla="*/ 134144 w 1006416"/>
              <a:gd name="connsiteY12" fmla="*/ 624 h 933441"/>
              <a:gd name="connsiteX13" fmla="*/ 140496 w 1006416"/>
              <a:gd name="connsiteY13" fmla="*/ 1907 h 933441"/>
              <a:gd name="connsiteX14" fmla="*/ 149940 w 1006416"/>
              <a:gd name="connsiteY14" fmla="*/ 0 h 933441"/>
              <a:gd name="connsiteX15" fmla="*/ 576942 w 1006416"/>
              <a:gd name="connsiteY15" fmla="*/ 0 h 933441"/>
              <a:gd name="connsiteX16" fmla="*/ 671796 w 1006416"/>
              <a:gd name="connsiteY16" fmla="*/ 39290 h 9334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06416" h="933441">
                <a:moveTo>
                  <a:pt x="671796" y="39290"/>
                </a:moveTo>
                <a:cubicBezTo>
                  <a:pt x="696071" y="63565"/>
                  <a:pt x="711086" y="97101"/>
                  <a:pt x="711086" y="134144"/>
                </a:cubicBezTo>
                <a:cubicBezTo>
                  <a:pt x="711086" y="208230"/>
                  <a:pt x="651028" y="268288"/>
                  <a:pt x="576942" y="268288"/>
                </a:cubicBezTo>
                <a:lnTo>
                  <a:pt x="505455" y="268288"/>
                </a:lnTo>
                <a:lnTo>
                  <a:pt x="964385" y="701778"/>
                </a:lnTo>
                <a:cubicBezTo>
                  <a:pt x="1018243" y="752651"/>
                  <a:pt x="1020663" y="837551"/>
                  <a:pt x="969790" y="891410"/>
                </a:cubicBezTo>
                <a:cubicBezTo>
                  <a:pt x="918917" y="945268"/>
                  <a:pt x="834017" y="947688"/>
                  <a:pt x="780159" y="896815"/>
                </a:cubicBezTo>
                <a:lnTo>
                  <a:pt x="268288" y="413317"/>
                </a:lnTo>
                <a:lnTo>
                  <a:pt x="268288" y="561770"/>
                </a:lnTo>
                <a:cubicBezTo>
                  <a:pt x="268288" y="635856"/>
                  <a:pt x="208230" y="695914"/>
                  <a:pt x="134144" y="695914"/>
                </a:cubicBezTo>
                <a:cubicBezTo>
                  <a:pt x="60058" y="695914"/>
                  <a:pt x="0" y="635856"/>
                  <a:pt x="0" y="561770"/>
                </a:cubicBezTo>
                <a:lnTo>
                  <a:pt x="0" y="134768"/>
                </a:lnTo>
                <a:cubicBezTo>
                  <a:pt x="0" y="60682"/>
                  <a:pt x="60058" y="624"/>
                  <a:pt x="134144" y="624"/>
                </a:cubicBezTo>
                <a:lnTo>
                  <a:pt x="140496" y="1907"/>
                </a:lnTo>
                <a:lnTo>
                  <a:pt x="149940" y="0"/>
                </a:lnTo>
                <a:lnTo>
                  <a:pt x="576942" y="0"/>
                </a:lnTo>
                <a:cubicBezTo>
                  <a:pt x="613985" y="0"/>
                  <a:pt x="647521" y="15014"/>
                  <a:pt x="671796" y="39290"/>
                </a:cubicBezTo>
                <a:close/>
              </a:path>
            </a:pathLst>
          </a:custGeom>
          <a:solidFill>
            <a:srgbClr val="164194"/>
          </a:solidFill>
        </p:spPr>
        <p:txBody>
          <a:bodyPr wrap="square" anchor="ctr">
            <a:noAutofit/>
          </a:bodyPr>
          <a:lstStyle>
            <a:lvl1pPr algn="ctr">
              <a:defRPr sz="200"/>
            </a:lvl1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AD8197DC-A304-E788-707C-130F48076499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6C62EFD-87C1-C84D-86DE-6E0366F61D8F}" type="datetimeFigureOut">
              <a:rPr lang="fr-FR" smtClean="0"/>
              <a:pPr/>
              <a:t>17/04/2026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9192484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72" userDrawn="1">
          <p15:clr>
            <a:srgbClr val="FBAE40"/>
          </p15:clr>
        </p15:guide>
        <p15:guide id="2" orient="horz" pos="2731" userDrawn="1">
          <p15:clr>
            <a:srgbClr val="FBAE40"/>
          </p15:clr>
        </p15:guide>
        <p15:guide id="3" pos="4195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fr-FR" dirty="0"/>
              <a:t>Surtitre de la page</a:t>
            </a:r>
            <a:endParaRPr lang="en-US" dirty="0"/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32490316-D903-3F1E-08A9-796E96359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62EFD-87C1-C84D-86DE-6E0366F61D8F}" type="datetimeFigureOut">
              <a:rPr lang="fr-FR" smtClean="0"/>
              <a:pPr/>
              <a:t>17/04/2026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005835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D55F955E-5901-D54D-782C-258239670D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62EFD-87C1-C84D-86DE-6E0366F61D8F}" type="datetimeFigureOut">
              <a:rPr lang="fr-FR" smtClean="0"/>
              <a:pPr/>
              <a:t>17/04/2026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248987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>
          <a:xfrm>
            <a:off x="2445024" y="4328186"/>
            <a:ext cx="4276632" cy="60473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last-slide.jp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75001" y="-53025"/>
            <a:ext cx="11431504" cy="5213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898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7">
            <a:extLst>
              <a:ext uri="{FF2B5EF4-FFF2-40B4-BE49-F238E27FC236}">
                <a16:creationId xmlns:a16="http://schemas.microsoft.com/office/drawing/2014/main" id="{4FB3A256-C0B2-61FB-2942-DBC8123736BD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1141" y="273376"/>
            <a:ext cx="8235787" cy="433633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dirty="0"/>
              <a:t>Title of the page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8775" y="1144984"/>
            <a:ext cx="8426450" cy="326350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fr-FR" dirty="0"/>
              <a:t>Level1</a:t>
            </a:r>
          </a:p>
          <a:p>
            <a:pPr lvl="1"/>
            <a:r>
              <a:rPr lang="fr-FR" dirty="0" err="1"/>
              <a:t>Level</a:t>
            </a:r>
            <a:r>
              <a:rPr lang="fr-FR" dirty="0"/>
              <a:t> 2</a:t>
            </a:r>
          </a:p>
          <a:p>
            <a:pPr lvl="2"/>
            <a:r>
              <a:rPr lang="fr-FR" dirty="0" err="1"/>
              <a:t>Level</a:t>
            </a:r>
            <a:r>
              <a:rPr lang="fr-FR" dirty="0"/>
              <a:t> 3</a:t>
            </a:r>
          </a:p>
          <a:p>
            <a:pPr lvl="3"/>
            <a:r>
              <a:rPr lang="fr-FR" dirty="0" err="1"/>
              <a:t>Level</a:t>
            </a:r>
            <a:r>
              <a:rPr lang="fr-FR" dirty="0"/>
              <a:t> 4</a:t>
            </a:r>
          </a:p>
          <a:p>
            <a:pPr lvl="4"/>
            <a:r>
              <a:rPr lang="fr-FR" dirty="0"/>
              <a:t>Level5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8775" y="4596280"/>
            <a:ext cx="2057400" cy="273844"/>
          </a:xfrm>
          <a:prstGeom prst="rect">
            <a:avLst/>
          </a:prstGeom>
        </p:spPr>
        <p:txBody>
          <a:bodyPr vert="horz" wrap="none" lIns="0" tIns="0" rIns="0" bIns="0" rtlCol="0" anchor="ctr"/>
          <a:lstStyle>
            <a:lvl1pPr algn="l">
              <a:defRPr sz="1200" b="0" i="0">
                <a:solidFill>
                  <a:srgbClr val="164194"/>
                </a:solidFill>
                <a:latin typeface="Century Gothic" panose="020B0502020202020204" pitchFamily="34" charset="0"/>
              </a:defRPr>
            </a:lvl1pPr>
          </a:lstStyle>
          <a:p>
            <a:fld id="{D6C62EFD-87C1-C84D-86DE-6E0366F61D8F}" type="datetimeFigureOut">
              <a:rPr lang="fr-FR" smtClean="0"/>
              <a:pPr/>
              <a:t>17/04/2026</a:t>
            </a:fld>
            <a:endParaRPr lang="fr-FR" dirty="0"/>
          </a:p>
        </p:txBody>
      </p:sp>
      <p:pic>
        <p:nvPicPr>
          <p:cNvPr id="6" name="Picture 5" descr="Screen Shot 2022-11-23 at 10.21.12.png"/>
          <p:cNvPicPr>
            <a:picLocks noChangeAspect="1"/>
          </p:cNvPicPr>
          <p:nvPr userDrawn="1"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63"/>
          <a:stretch/>
        </p:blipFill>
        <p:spPr>
          <a:xfrm>
            <a:off x="5797650" y="4454751"/>
            <a:ext cx="3352667" cy="686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448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79" r:id="rId2"/>
    <p:sldLayoutId id="2147483665" r:id="rId3"/>
    <p:sldLayoutId id="2147483668" r:id="rId4"/>
    <p:sldLayoutId id="2147483662" r:id="rId5"/>
    <p:sldLayoutId id="2147483664" r:id="rId6"/>
    <p:sldLayoutId id="2147483676" r:id="rId7"/>
    <p:sldLayoutId id="2147483666" r:id="rId8"/>
    <p:sldLayoutId id="2147483677" r:id="rId9"/>
    <p:sldLayoutId id="2147483667" r:id="rId10"/>
    <p:sldLayoutId id="2147483678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300" b="1" i="0" kern="1200">
          <a:solidFill>
            <a:srgbClr val="595959"/>
          </a:solidFill>
          <a:latin typeface="Century Gothic" panose="020B0502020202020204" pitchFamily="34" charset="0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None/>
        <a:defRPr sz="2800" b="1" i="0" kern="1200">
          <a:solidFill>
            <a:srgbClr val="164194"/>
          </a:solidFill>
          <a:latin typeface="Century Gothic" panose="020B0502020202020204" pitchFamily="34" charset="0"/>
          <a:ea typeface="+mn-ea"/>
          <a:cs typeface="+mn-cs"/>
        </a:defRPr>
      </a:lvl1pPr>
      <a:lvl2pPr marL="0" indent="0" algn="l" defTabSz="6858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None/>
        <a:tabLst/>
        <a:defRPr sz="2400" b="0" i="0" kern="1200">
          <a:solidFill>
            <a:srgbClr val="C60075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490538" indent="-265113" algn="l" defTabSz="685800" rtl="0" eaLnBrk="1" latinLnBrk="0" hangingPunct="1">
        <a:lnSpc>
          <a:spcPct val="100000"/>
        </a:lnSpc>
        <a:spcBef>
          <a:spcPts val="600"/>
        </a:spcBef>
        <a:buClr>
          <a:srgbClr val="164194"/>
        </a:buClr>
        <a:buSzPct val="90000"/>
        <a:buFont typeface=".PingFang SC Regular"/>
        <a:buChar char="◆"/>
        <a:tabLst/>
        <a:defRPr sz="2400" b="1" i="0" kern="1200">
          <a:solidFill>
            <a:srgbClr val="595959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492125" indent="-179388" algn="l" defTabSz="685800" rtl="0" eaLnBrk="1" latinLnBrk="0" hangingPunct="1">
        <a:lnSpc>
          <a:spcPct val="100000"/>
        </a:lnSpc>
        <a:spcBef>
          <a:spcPts val="600"/>
        </a:spcBef>
        <a:buClr>
          <a:srgbClr val="C60075"/>
        </a:buClr>
        <a:buSzPct val="100000"/>
        <a:buFont typeface="Adelle Sans Extrabold" pitchFamily="2" charset="77"/>
        <a:buChar char=")"/>
        <a:tabLst/>
        <a:defRPr sz="2400" b="1" i="0" kern="1200">
          <a:solidFill>
            <a:srgbClr val="595959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68288" indent="0" algn="l" defTabSz="6858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None/>
        <a:tabLst/>
        <a:defRPr sz="2200" kern="1200">
          <a:solidFill>
            <a:srgbClr val="595959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226" userDrawn="1">
          <p15:clr>
            <a:srgbClr val="F26B43"/>
          </p15:clr>
        </p15:guide>
        <p15:guide id="2" pos="5534" userDrawn="1">
          <p15:clr>
            <a:srgbClr val="F26B43"/>
          </p15:clr>
        </p15:guide>
        <p15:guide id="3" orient="horz" pos="2777" userDrawn="1">
          <p15:clr>
            <a:srgbClr val="F26B43"/>
          </p15:clr>
        </p15:guide>
        <p15:guide id="4" orient="horz" pos="169" userDrawn="1">
          <p15:clr>
            <a:srgbClr val="F26B43"/>
          </p15:clr>
        </p15:guide>
        <p15:guide id="5" orient="horz" pos="441" userDrawn="1">
          <p15:clr>
            <a:srgbClr val="F26B43"/>
          </p15:clr>
        </p15:guide>
        <p15:guide id="6" orient="horz" pos="713" userDrawn="1">
          <p15:clr>
            <a:srgbClr val="F26B43"/>
          </p15:clr>
        </p15:guide>
        <p15:guide id="7" pos="288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6.emf"/><Relationship Id="rId5" Type="http://schemas.openxmlformats.org/officeDocument/2006/relationships/package" Target="../embeddings/Microsoft_Word_Document.docx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hyperlink" Target="mailto:t.lecoq@wbi.be" TargetMode="External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4.jpeg"/><Relationship Id="rId5" Type="http://schemas.openxmlformats.org/officeDocument/2006/relationships/hyperlink" Target="mailto:loris.sedrani@vlaio.be" TargetMode="External"/><Relationship Id="rId4" Type="http://schemas.openxmlformats.org/officeDocument/2006/relationships/hyperlink" Target="mailto:vgraas@sprb.brussels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urbact.eu/get-involved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urbact.eu/partnersearchtool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hyperlink" Target="http://urbact.eu/partnersearchtool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mailto:AN@urbact.eu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5" Type="http://schemas.openxmlformats.org/officeDocument/2006/relationships/hyperlink" Target="mailto:Joachim.Vercruysse@UGent.be" TargetMode="External"/><Relationship Id="rId4" Type="http://schemas.openxmlformats.org/officeDocument/2006/relationships/hyperlink" Target="mailto:fabian.massart@uliege.be" TargetMode="Externa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://urbact.eu/partnersearchtool" TargetMode="Externa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urban-initiative.eu/capacity-building/peer-reviews/call-spring2026" TargetMode="External"/><Relationship Id="rId4" Type="http://schemas.openxmlformats.org/officeDocument/2006/relationships/hyperlink" Target="https://www.urban-initiative.eu/capacity-building/city-to-city-exchanges/call" TargetMode="Externa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51C050C-0897-4263-AFBC-458770D65F0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282373" y="1838234"/>
            <a:ext cx="4517843" cy="1063625"/>
          </a:xfrm>
        </p:spPr>
        <p:txBody>
          <a:bodyPr anchor="t"/>
          <a:lstStyle/>
          <a:p>
            <a:r>
              <a:rPr lang="fr-FR" dirty="0"/>
              <a:t>Call for </a:t>
            </a:r>
          </a:p>
          <a:p>
            <a:r>
              <a:rPr lang="fr-FR" dirty="0"/>
              <a:t>Action Networks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A465A8-E88F-4739-9130-F83DB6ADC3C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391026" y="3019425"/>
            <a:ext cx="4300538" cy="1304925"/>
          </a:xfrm>
        </p:spPr>
        <p:txBody>
          <a:bodyPr/>
          <a:lstStyle/>
          <a:p>
            <a:r>
              <a:rPr lang="en-GB" dirty="0"/>
              <a:t>BE </a:t>
            </a:r>
            <a:r>
              <a:rPr lang="en-GB" dirty="0" err="1"/>
              <a:t>Infosession</a:t>
            </a:r>
            <a:endParaRPr lang="en-GB" dirty="0"/>
          </a:p>
          <a:p>
            <a:r>
              <a:rPr lang="en-GB" dirty="0"/>
              <a:t>16</a:t>
            </a:r>
            <a:r>
              <a:rPr lang="en-GB" baseline="30000" dirty="0"/>
              <a:t>th</a:t>
            </a:r>
            <a:r>
              <a:rPr lang="en-GB" dirty="0"/>
              <a:t> April 2026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44D651B6-EDC8-43AA-A98E-28A858299F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4934" y="1246870"/>
            <a:ext cx="1176630" cy="118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3235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164194"/>
                </a:solidFill>
              </a:rPr>
              <a:t>National URBACT Point representatives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2"/>
          </p:nvPr>
        </p:nvSpPr>
        <p:spPr>
          <a:xfrm>
            <a:off x="2739392" y="1593524"/>
            <a:ext cx="6115524" cy="3276600"/>
          </a:xfrm>
        </p:spPr>
        <p:txBody>
          <a:bodyPr/>
          <a:lstStyle/>
          <a:p>
            <a:r>
              <a:rPr lang="fr-BE" sz="2400" dirty="0"/>
              <a:t>Joachim Vercruysse </a:t>
            </a:r>
            <a:r>
              <a:rPr lang="fr-FR" sz="2400" dirty="0"/>
              <a:t>– UGent</a:t>
            </a:r>
          </a:p>
          <a:p>
            <a:endParaRPr lang="fr-FR" sz="2400" dirty="0"/>
          </a:p>
          <a:p>
            <a:endParaRPr lang="fr-FR" sz="2400" dirty="0"/>
          </a:p>
          <a:p>
            <a:endParaRPr lang="fr-FR" sz="2400" dirty="0"/>
          </a:p>
          <a:p>
            <a:r>
              <a:rPr lang="fr-FR" sz="2400" dirty="0"/>
              <a:t>Fabian Massart – </a:t>
            </a:r>
            <a:r>
              <a:rPr lang="fr-FR" sz="2400" dirty="0" err="1"/>
              <a:t>ULiège</a:t>
            </a:r>
            <a:endParaRPr lang="fr-FR" sz="2400" dirty="0"/>
          </a:p>
          <a:p>
            <a:endParaRPr lang="fr-FR" sz="2400" dirty="0"/>
          </a:p>
          <a:p>
            <a:endParaRPr lang="fr-FR" sz="2400" dirty="0"/>
          </a:p>
          <a:p>
            <a:endParaRPr lang="en-US" sz="2400" dirty="0"/>
          </a:p>
          <a:p>
            <a:endParaRPr lang="fr-FR" sz="2400" dirty="0">
              <a:solidFill>
                <a:schemeClr val="tx1"/>
              </a:solidFill>
            </a:endParaRPr>
          </a:p>
          <a:p>
            <a:endParaRPr lang="en-US" dirty="0"/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548A8D1E-A4C0-E6B7-DD74-E7FDA06132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418" b="19418"/>
          <a:stretch/>
        </p:blipFill>
        <p:spPr>
          <a:xfrm>
            <a:off x="793748" y="2868341"/>
            <a:ext cx="1428911" cy="1440000"/>
          </a:xfrm>
          <a:prstGeom prst="ellipse">
            <a:avLst/>
          </a:prstGeom>
        </p:spPr>
      </p:pic>
      <p:pic>
        <p:nvPicPr>
          <p:cNvPr id="8" name="Image 7" descr="Une image contenant texte&#10;&#10;Description générée automatiquement">
            <a:extLst>
              <a:ext uri="{FF2B5EF4-FFF2-40B4-BE49-F238E27FC236}">
                <a16:creationId xmlns:a16="http://schemas.microsoft.com/office/drawing/2014/main" id="{7DA93AC9-F83C-ABAF-AE20-1042B6F93B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2176" y="4494701"/>
            <a:ext cx="1530570" cy="750846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2F526F7F-4EB8-16BE-FB83-91728B3539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084" y="4545096"/>
            <a:ext cx="748005" cy="598404"/>
          </a:xfrm>
          <a:prstGeom prst="rect">
            <a:avLst/>
          </a:prstGeom>
        </p:spPr>
      </p:pic>
      <p:pic>
        <p:nvPicPr>
          <p:cNvPr id="6" name="Image 5" descr="Une image contenant texte, personne, habits, intérieur&#10;&#10;Description générée automatiquement">
            <a:extLst>
              <a:ext uri="{FF2B5EF4-FFF2-40B4-BE49-F238E27FC236}">
                <a16:creationId xmlns:a16="http://schemas.microsoft.com/office/drawing/2014/main" id="{A55BDCEF-741E-45C7-D26F-FED55E352B00}"/>
              </a:ext>
            </a:extLst>
          </p:cNvPr>
          <p:cNvPicPr preferRelativeResize="0">
            <a:picLocks noChangeAspect="1"/>
          </p:cNvPicPr>
          <p:nvPr/>
        </p:nvPicPr>
        <p:blipFill rotWithShape="1">
          <a:blip r:embed="rId5"/>
          <a:srcRect t="34122" r="49151" b="16809"/>
          <a:stretch/>
        </p:blipFill>
        <p:spPr>
          <a:xfrm>
            <a:off x="793748" y="1191586"/>
            <a:ext cx="1440000" cy="1440000"/>
          </a:xfrm>
          <a:prstGeom prst="flowChartConnector">
            <a:avLst/>
          </a:prstGeom>
        </p:spPr>
      </p:pic>
    </p:spTree>
    <p:extLst>
      <p:ext uri="{BB962C8B-B14F-4D97-AF65-F5344CB8AC3E}">
        <p14:creationId xmlns:p14="http://schemas.microsoft.com/office/powerpoint/2010/main" val="24009194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C7EC09-924F-DF87-923A-A45012F465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D7C3E-E990-0952-0A3E-91A065103C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164194"/>
                </a:solidFill>
              </a:rPr>
              <a:t>Agenda</a:t>
            </a:r>
          </a:p>
        </p:txBody>
      </p:sp>
      <p:sp>
        <p:nvSpPr>
          <p:cNvPr id="11" name="Espace réservé du texte 2">
            <a:extLst>
              <a:ext uri="{FF2B5EF4-FFF2-40B4-BE49-F238E27FC236}">
                <a16:creationId xmlns:a16="http://schemas.microsoft.com/office/drawing/2014/main" id="{24C85DF1-349C-95CF-D021-8F689227389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8775" y="1131888"/>
            <a:ext cx="8426450" cy="3276600"/>
          </a:xfrm>
        </p:spPr>
        <p:txBody>
          <a:bodyPr/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0" dirty="0">
                <a:cs typeface="Arial" panose="020B0604020202020204" pitchFamily="34" charset="0"/>
              </a:rPr>
              <a:t>14:15</a:t>
            </a:r>
            <a:r>
              <a:rPr lang="en-US" sz="2400" dirty="0">
                <a:cs typeface="Arial" panose="020B0604020202020204" pitchFamily="34" charset="0"/>
              </a:rPr>
              <a:t>  Presentation of the call </a:t>
            </a:r>
            <a:endParaRPr lang="en-US" sz="2400" b="0" dirty="0"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0" dirty="0">
                <a:cs typeface="Arial" panose="020B0604020202020204" pitchFamily="34" charset="0"/>
              </a:rPr>
              <a:t>15:00  </a:t>
            </a:r>
            <a:r>
              <a:rPr lang="en-US" sz="2400" dirty="0">
                <a:cs typeface="Arial" panose="020B0604020202020204" pitchFamily="34" charset="0"/>
              </a:rPr>
              <a:t>Meet your partners</a:t>
            </a:r>
            <a:endParaRPr lang="en-US" sz="2400" b="0" dirty="0"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0" dirty="0">
                <a:cs typeface="Arial" panose="020B0604020202020204" pitchFamily="34" charset="0"/>
              </a:rPr>
              <a:t>15:30</a:t>
            </a:r>
            <a:r>
              <a:rPr lang="en-US" sz="2400" dirty="0">
                <a:cs typeface="Arial" panose="020B0604020202020204" pitchFamily="34" charset="0"/>
              </a:rPr>
              <a:t>  </a:t>
            </a:r>
            <a:r>
              <a:rPr lang="fr-BE" sz="2400" dirty="0"/>
              <a:t>More EU </a:t>
            </a:r>
            <a:r>
              <a:rPr lang="fr-BE" sz="2400" dirty="0" err="1"/>
              <a:t>opportunities</a:t>
            </a:r>
            <a:endParaRPr lang="en-GB" sz="2400" b="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98790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RBACT-Action Networks-Animation">
            <a:hlinkClick r:id="" action="ppaction://media"/>
            <a:extLst>
              <a:ext uri="{FF2B5EF4-FFF2-40B4-BE49-F238E27FC236}">
                <a16:creationId xmlns:a16="http://schemas.microsoft.com/office/drawing/2014/main" id="{78598B79-A655-455D-B1BD-7FB335FF18E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488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2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CBCA881B-0CF0-4FD0-B068-34F272E395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7565" y="1585824"/>
            <a:ext cx="3553460" cy="3557676"/>
          </a:xfrm>
          <a:prstGeom prst="rect">
            <a:avLst/>
          </a:prstGeom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B42E8845-44CF-48AA-8F21-7E99B81B47C4}"/>
              </a:ext>
            </a:extLst>
          </p:cNvPr>
          <p:cNvSpPr txBox="1"/>
          <p:nvPr/>
        </p:nvSpPr>
        <p:spPr>
          <a:xfrm>
            <a:off x="394465" y="259667"/>
            <a:ext cx="531106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u="sng" dirty="0">
                <a:solidFill>
                  <a:schemeClr val="accent1"/>
                </a:solidFill>
                <a:latin typeface="Core Sans C 45 Regular" panose="020B06030303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Objective: </a:t>
            </a:r>
          </a:p>
          <a:p>
            <a:r>
              <a:rPr lang="en-US" sz="1400" b="1" dirty="0">
                <a:solidFill>
                  <a:srgbClr val="C60075"/>
                </a:solidFill>
                <a:latin typeface="Core Sans C 45 Regular" panose="020B06030303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Promote integrated urban development in Europe</a:t>
            </a:r>
          </a:p>
          <a:p>
            <a:endParaRPr lang="fr-FR" sz="1400" dirty="0">
              <a:solidFill>
                <a:schemeClr val="accent1"/>
              </a:solidFill>
              <a:latin typeface="Core Sans C 45 Regular" panose="020B06030303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fr-FR" sz="1400" b="1" u="sng" dirty="0">
                <a:solidFill>
                  <a:schemeClr val="accent1"/>
                </a:solidFill>
                <a:latin typeface="Core Sans C 45 Regular" panose="020B06030303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Budget</a:t>
            </a:r>
            <a:r>
              <a:rPr lang="fr-FR" sz="1400" dirty="0">
                <a:solidFill>
                  <a:schemeClr val="accent1"/>
                </a:solidFill>
                <a:latin typeface="Core Sans C 45 Regular" panose="020B06030303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110 Mil EUR </a:t>
            </a:r>
          </a:p>
          <a:p>
            <a:r>
              <a:rPr lang="fr-FR" sz="1400" dirty="0">
                <a:solidFill>
                  <a:schemeClr val="accent1"/>
                </a:solidFill>
                <a:latin typeface="Core Sans C 45 Regular" panose="020B06030303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fr-FR" sz="1400" dirty="0" err="1">
                <a:solidFill>
                  <a:schemeClr val="accent1"/>
                </a:solidFill>
                <a:latin typeface="Core Sans C 45 Regular" panose="020B06030303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co-financed</a:t>
            </a:r>
            <a:r>
              <a:rPr lang="fr-FR" sz="1400" dirty="0">
                <a:solidFill>
                  <a:schemeClr val="accent1"/>
                </a:solidFill>
                <a:latin typeface="Core Sans C 45 Regular" panose="020B06030303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by 3 EU </a:t>
            </a:r>
            <a:r>
              <a:rPr lang="fr-FR" sz="1400" dirty="0" err="1">
                <a:solidFill>
                  <a:schemeClr val="accent1"/>
                </a:solidFill>
                <a:latin typeface="Core Sans C 45 Regular" panose="020B06030303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funds</a:t>
            </a:r>
            <a:r>
              <a:rPr lang="fr-FR" sz="1400" dirty="0">
                <a:solidFill>
                  <a:schemeClr val="accent1"/>
                </a:solidFill>
                <a:latin typeface="Core Sans C 45 Regular" panose="020B06030303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ERDF, IPA, NDICI)</a:t>
            </a:r>
          </a:p>
          <a:p>
            <a:endParaRPr lang="en-US" sz="1400" dirty="0">
              <a:solidFill>
                <a:schemeClr val="accent1"/>
              </a:solidFill>
              <a:latin typeface="Core Sans C 45 Regular" panose="020B06030303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just"/>
            <a:r>
              <a:rPr lang="fr-FR" sz="1400" b="1" u="sng" dirty="0" err="1">
                <a:solidFill>
                  <a:schemeClr val="accent1"/>
                </a:solidFill>
                <a:latin typeface="Core Sans C 45 Regular" panose="020B06030303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Beneficiaries</a:t>
            </a:r>
            <a:r>
              <a:rPr lang="fr-FR" sz="1400" dirty="0">
                <a:solidFill>
                  <a:schemeClr val="accent1"/>
                </a:solidFill>
                <a:latin typeface="Core Sans C 45 Regular" panose="020B06030303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</a:t>
            </a:r>
          </a:p>
          <a:p>
            <a:pPr algn="just"/>
            <a:r>
              <a:rPr lang="en-US" sz="1400" b="1" dirty="0">
                <a:solidFill>
                  <a:schemeClr val="accent1"/>
                </a:solidFill>
                <a:latin typeface="Core Sans C 45 Regular" panose="020B06030303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Cities and towns</a:t>
            </a:r>
            <a:r>
              <a:rPr lang="en-US" sz="1400" dirty="0">
                <a:solidFill>
                  <a:schemeClr val="accent1"/>
                </a:solidFill>
                <a:latin typeface="Core Sans C 45 Regular" panose="020B06030303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metropolitan areas, specialized municipal agencies, districts and boroughs, non city partners when relevant, from the </a:t>
            </a:r>
            <a:r>
              <a:rPr lang="en-US" sz="1400" dirty="0" err="1">
                <a:solidFill>
                  <a:schemeClr val="accent1"/>
                </a:solidFill>
                <a:latin typeface="Core Sans C 45 Regular" panose="020B06030303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programme</a:t>
            </a:r>
            <a:r>
              <a:rPr lang="en-US" sz="1400" dirty="0">
                <a:solidFill>
                  <a:schemeClr val="accent1"/>
                </a:solidFill>
                <a:latin typeface="Core Sans C 45 Regular" panose="020B06030303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area 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0CEDF053-F18D-4FD6-BC0A-68A622EEE3D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306" t="24545" r="35340" b="54822"/>
          <a:stretch/>
        </p:blipFill>
        <p:spPr>
          <a:xfrm>
            <a:off x="6113054" y="0"/>
            <a:ext cx="2987971" cy="1061276"/>
          </a:xfrm>
          <a:prstGeom prst="rect">
            <a:avLst/>
          </a:prstGeom>
        </p:spPr>
      </p:pic>
      <p:graphicFrame>
        <p:nvGraphicFramePr>
          <p:cNvPr id="4" name="Objet 3">
            <a:extLst>
              <a:ext uri="{FF2B5EF4-FFF2-40B4-BE49-F238E27FC236}">
                <a16:creationId xmlns:a16="http://schemas.microsoft.com/office/drawing/2014/main" id="{9648037A-6270-4A17-9A14-F0180D0891B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87184136"/>
              </p:ext>
            </p:extLst>
          </p:nvPr>
        </p:nvGraphicFramePr>
        <p:xfrm>
          <a:off x="554038" y="2676525"/>
          <a:ext cx="6634162" cy="2657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5" imgW="8905461" imgH="3562827" progId="Word.Document.12">
                  <p:embed/>
                </p:oleObj>
              </mc:Choice>
              <mc:Fallback>
                <p:oleObj name="Document" r:id="rId5" imgW="8905461" imgH="3562827" progId="Word.Document.12">
                  <p:embed/>
                  <p:pic>
                    <p:nvPicPr>
                      <p:cNvPr id="4" name="Objet 3">
                        <a:extLst>
                          <a:ext uri="{FF2B5EF4-FFF2-40B4-BE49-F238E27FC236}">
                            <a16:creationId xmlns:a16="http://schemas.microsoft.com/office/drawing/2014/main" id="{9648037A-6270-4A17-9A14-F0180D0891B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54038" y="2676525"/>
                        <a:ext cx="6634162" cy="26574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324143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715CE4EF-55CF-4F6E-BE23-06C2920467D8}"/>
              </a:ext>
            </a:extLst>
          </p:cNvPr>
          <p:cNvSpPr/>
          <p:nvPr/>
        </p:nvSpPr>
        <p:spPr>
          <a:xfrm>
            <a:off x="444503" y="323186"/>
            <a:ext cx="689645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rPr>
              <a:t>4 TYPES OF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NETWORKS OF CITIES </a:t>
            </a:r>
          </a:p>
        </p:txBody>
      </p:sp>
      <p:graphicFrame>
        <p:nvGraphicFramePr>
          <p:cNvPr id="17" name="Objet 16">
            <a:extLst>
              <a:ext uri="{FF2B5EF4-FFF2-40B4-BE49-F238E27FC236}">
                <a16:creationId xmlns:a16="http://schemas.microsoft.com/office/drawing/2014/main" id="{38B582D2-B9D8-427F-B6EC-B4438F279FD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53275282"/>
              </p:ext>
            </p:extLst>
          </p:nvPr>
        </p:nvGraphicFramePr>
        <p:xfrm>
          <a:off x="63500" y="1023453"/>
          <a:ext cx="9017000" cy="37625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8891280" imgH="3629160" progId="Word.Document.12">
                  <p:embed/>
                </p:oleObj>
              </mc:Choice>
              <mc:Fallback>
                <p:oleObj name="Document" r:id="rId3" imgW="8891280" imgH="3629160" progId="Word.Document.12">
                  <p:embed/>
                  <p:pic>
                    <p:nvPicPr>
                      <p:cNvPr id="17" name="Objet 16">
                        <a:extLst>
                          <a:ext uri="{FF2B5EF4-FFF2-40B4-BE49-F238E27FC236}">
                            <a16:creationId xmlns:a16="http://schemas.microsoft.com/office/drawing/2014/main" id="{38B582D2-B9D8-427F-B6EC-B4438F279FD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3500" y="1023453"/>
                        <a:ext cx="9017000" cy="376251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06176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99FC7E-9E06-4DA2-DFE5-8575FE0EB6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5C0ED97-0365-59CA-B47A-28414E0C807D}"/>
              </a:ext>
            </a:extLst>
          </p:cNvPr>
          <p:cNvSpPr/>
          <p:nvPr/>
        </p:nvSpPr>
        <p:spPr>
          <a:xfrm>
            <a:off x="444503" y="323186"/>
            <a:ext cx="689645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rPr>
              <a:t>4 TYPES OF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NETWORKS OF CITIES </a:t>
            </a:r>
          </a:p>
        </p:txBody>
      </p:sp>
      <p:graphicFrame>
        <p:nvGraphicFramePr>
          <p:cNvPr id="17" name="Objet 16">
            <a:extLst>
              <a:ext uri="{FF2B5EF4-FFF2-40B4-BE49-F238E27FC236}">
                <a16:creationId xmlns:a16="http://schemas.microsoft.com/office/drawing/2014/main" id="{0DC49689-54B5-9186-E9B0-C770105A208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3500" y="1023453"/>
          <a:ext cx="9017000" cy="37625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8891280" imgH="3629160" progId="Word.Document.12">
                  <p:embed/>
                </p:oleObj>
              </mc:Choice>
              <mc:Fallback>
                <p:oleObj name="Document" r:id="rId3" imgW="8891280" imgH="3629160" progId="Word.Document.12">
                  <p:embed/>
                  <p:pic>
                    <p:nvPicPr>
                      <p:cNvPr id="17" name="Objet 16">
                        <a:extLst>
                          <a:ext uri="{FF2B5EF4-FFF2-40B4-BE49-F238E27FC236}">
                            <a16:creationId xmlns:a16="http://schemas.microsoft.com/office/drawing/2014/main" id="{0DC49689-54B5-9186-E9B0-C770105A208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3500" y="1023453"/>
                        <a:ext cx="9017000" cy="376251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C50F1E56-3733-32F1-56C3-6357135F01E8}"/>
              </a:ext>
            </a:extLst>
          </p:cNvPr>
          <p:cNvSpPr/>
          <p:nvPr/>
        </p:nvSpPr>
        <p:spPr>
          <a:xfrm>
            <a:off x="63500" y="1023453"/>
            <a:ext cx="6755311" cy="3287290"/>
          </a:xfrm>
          <a:prstGeom prst="rect">
            <a:avLst/>
          </a:prstGeom>
          <a:solidFill>
            <a:srgbClr val="E7E6E6">
              <a:alpha val="74902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261384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9EC65-C5A8-4835-8574-C0F5D119E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714" y="731364"/>
            <a:ext cx="7470571" cy="985315"/>
          </a:xfrm>
        </p:spPr>
        <p:txBody>
          <a:bodyPr anchor="ctr"/>
          <a:lstStyle/>
          <a:p>
            <a:pPr algn="ctr"/>
            <a:r>
              <a:rPr lang="fr-FR" sz="4000" dirty="0" err="1"/>
              <a:t>What</a:t>
            </a:r>
            <a:r>
              <a:rPr lang="fr-FR" sz="4000" dirty="0"/>
              <a:t> </a:t>
            </a:r>
            <a:r>
              <a:rPr lang="fr-FR" sz="4000" dirty="0" err="1"/>
              <a:t>is</a:t>
            </a:r>
            <a:r>
              <a:rPr lang="fr-FR" sz="4000" dirty="0"/>
              <a:t> an Action Network</a:t>
            </a:r>
            <a:endParaRPr lang="en-GB" sz="4000" dirty="0"/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7445D614-421D-400C-A81E-899B7EAB27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8158" y="1593669"/>
            <a:ext cx="2245179" cy="2245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30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84392CDD-A898-4548-8B92-85376F75AEFD}"/>
              </a:ext>
            </a:extLst>
          </p:cNvPr>
          <p:cNvGrpSpPr/>
          <p:nvPr/>
        </p:nvGrpSpPr>
        <p:grpSpPr>
          <a:xfrm>
            <a:off x="682196" y="186743"/>
            <a:ext cx="7965416" cy="3663081"/>
            <a:chOff x="623546" y="18259"/>
            <a:chExt cx="7583969" cy="3247605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39C7926-F4FF-4A73-A036-E59C25D4E80F}"/>
                </a:ext>
              </a:extLst>
            </p:cNvPr>
            <p:cNvSpPr txBox="1"/>
            <p:nvPr/>
          </p:nvSpPr>
          <p:spPr>
            <a:xfrm>
              <a:off x="623546" y="578117"/>
              <a:ext cx="7583969" cy="26877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spcAft>
                  <a:spcPts val="300"/>
                </a:spcAft>
              </a:pPr>
              <a:r>
                <a:rPr lang="en-US" sz="1600" dirty="0">
                  <a:solidFill>
                    <a:srgbClr val="164194"/>
                  </a:solidFill>
                  <a:latin typeface="Core Sans C 45 Regular" panose="020B0603030302020204" pitchFamily="34" charset="0"/>
                </a:rPr>
                <a:t>URBACT Action Networks support cities </a:t>
              </a:r>
              <a:r>
                <a:rPr lang="en-US" sz="1600" b="1" dirty="0">
                  <a:solidFill>
                    <a:srgbClr val="164194"/>
                  </a:solidFill>
                  <a:latin typeface="Core Sans C 45 Regular" panose="020B0603030302020204" pitchFamily="34" charset="0"/>
                </a:rPr>
                <a:t>to implement concrete urban actions addressing identified local challenges, building on existing local strategies or policy frameworks.</a:t>
              </a:r>
            </a:p>
            <a:p>
              <a:pPr algn="just">
                <a:spcAft>
                  <a:spcPts val="300"/>
                </a:spcAft>
              </a:pPr>
              <a:endParaRPr lang="en-GB" sz="1600" b="1" dirty="0">
                <a:solidFill>
                  <a:srgbClr val="164194"/>
                </a:solidFill>
                <a:latin typeface="Core Sans C 45 Regular" panose="020B0603030302020204" pitchFamily="34" charset="0"/>
              </a:endParaRPr>
            </a:p>
            <a:p>
              <a:pPr algn="just">
                <a:spcAft>
                  <a:spcPts val="300"/>
                </a:spcAft>
              </a:pPr>
              <a:r>
                <a:rPr lang="en-GB" sz="1600" b="1" u="sng" dirty="0">
                  <a:solidFill>
                    <a:srgbClr val="164194"/>
                  </a:solidFill>
                  <a:latin typeface="Core Sans C 45 Regular" panose="020B0603030302020204" pitchFamily="34" charset="0"/>
                </a:rPr>
                <a:t>Transnational exchange and learning</a:t>
              </a:r>
            </a:p>
            <a:p>
              <a:pPr marL="285750" indent="-285750" algn="just">
                <a:spcAft>
                  <a:spcPts val="300"/>
                </a:spcAft>
                <a:buFont typeface="Wingdings" panose="05000000000000000000" pitchFamily="2" charset="2"/>
                <a:buChar char="§"/>
              </a:pPr>
              <a:r>
                <a:rPr lang="en-US" sz="1600" dirty="0">
                  <a:solidFill>
                    <a:srgbClr val="164194"/>
                  </a:solidFill>
                  <a:latin typeface="Core Sans C 45 Regular" panose="020B0603030302020204" pitchFamily="34" charset="0"/>
                  <a:sym typeface="Wingdings" panose="05000000000000000000" pitchFamily="2" charset="2"/>
                </a:rPr>
                <a:t>Action Networks allow cities to work together </a:t>
              </a:r>
              <a:r>
                <a:rPr lang="en-US" sz="1600" b="1" dirty="0">
                  <a:solidFill>
                    <a:srgbClr val="164194"/>
                  </a:solidFill>
                  <a:latin typeface="Core Sans C 45 Regular" panose="020B0603030302020204" pitchFamily="34" charset="0"/>
                  <a:sym typeface="Wingdings" panose="05000000000000000000" pitchFamily="2" charset="2"/>
                </a:rPr>
                <a:t>to identify, shape and implement solutions to common urban challenges</a:t>
              </a:r>
              <a:r>
                <a:rPr lang="en-US" sz="1600" dirty="0">
                  <a:solidFill>
                    <a:srgbClr val="164194"/>
                  </a:solidFill>
                  <a:latin typeface="Core Sans C 45 Regular" panose="020B0603030302020204" pitchFamily="34" charset="0"/>
                  <a:sym typeface="Wingdings" panose="05000000000000000000" pitchFamily="2" charset="2"/>
                </a:rPr>
                <a:t>. </a:t>
              </a:r>
            </a:p>
            <a:p>
              <a:pPr algn="just">
                <a:spcAft>
                  <a:spcPts val="300"/>
                </a:spcAft>
              </a:pPr>
              <a:endParaRPr lang="en-GB" sz="1600" b="1" u="sng" dirty="0">
                <a:solidFill>
                  <a:srgbClr val="164194"/>
                </a:solidFill>
                <a:latin typeface="Core Sans C 45 Regular" panose="020B0603030302020204" pitchFamily="34" charset="0"/>
              </a:endParaRPr>
            </a:p>
            <a:p>
              <a:pPr algn="just">
                <a:spcAft>
                  <a:spcPts val="300"/>
                </a:spcAft>
              </a:pPr>
              <a:r>
                <a:rPr lang="en-GB" sz="1600" b="1" u="sng" dirty="0">
                  <a:solidFill>
                    <a:srgbClr val="164194"/>
                  </a:solidFill>
                  <a:latin typeface="Core Sans C 45 Regular" panose="020B0603030302020204" pitchFamily="34" charset="0"/>
                </a:rPr>
                <a:t>Targeted actions and impact at local level </a:t>
              </a:r>
              <a:r>
                <a:rPr lang="en-GB" sz="1600" b="1" dirty="0">
                  <a:solidFill>
                    <a:srgbClr val="164194"/>
                  </a:solidFill>
                  <a:latin typeface="Core Sans C 45 Regular" panose="020B0603030302020204" pitchFamily="34" charset="0"/>
                </a:rPr>
                <a:t>		</a:t>
              </a:r>
            </a:p>
            <a:p>
              <a:pPr marL="260350" lvl="1" indent="-285750" algn="just">
                <a:spcAft>
                  <a:spcPts val="300"/>
                </a:spcAft>
                <a:buFont typeface="Wingdings" panose="05000000000000000000" pitchFamily="2" charset="2"/>
                <a:buChar char="§"/>
              </a:pPr>
              <a:r>
                <a:rPr lang="en-US" sz="1600" dirty="0">
                  <a:solidFill>
                    <a:srgbClr val="164194"/>
                  </a:solidFill>
                  <a:latin typeface="Core Sans C 45 Regular" panose="020B0603030302020204" pitchFamily="34" charset="0"/>
                  <a:sym typeface="Wingdings" panose="05000000000000000000" pitchFamily="2" charset="2"/>
                </a:rPr>
                <a:t>Through this collaboration, they have the space to carry out </a:t>
              </a:r>
              <a:r>
                <a:rPr lang="en-US" sz="1600" b="1" dirty="0">
                  <a:solidFill>
                    <a:srgbClr val="164194"/>
                  </a:solidFill>
                  <a:latin typeface="Core Sans C 45 Regular" panose="020B0603030302020204" pitchFamily="34" charset="0"/>
                  <a:sym typeface="Wingdings" panose="05000000000000000000" pitchFamily="2" charset="2"/>
                </a:rPr>
                <a:t>concrete actions at local level</a:t>
              </a:r>
              <a:r>
                <a:rPr lang="en-US" sz="1600" dirty="0">
                  <a:solidFill>
                    <a:srgbClr val="164194"/>
                  </a:solidFill>
                  <a:latin typeface="Core Sans C 45 Regular" panose="020B0603030302020204" pitchFamily="34" charset="0"/>
                  <a:sym typeface="Wingdings" panose="05000000000000000000" pitchFamily="2" charset="2"/>
                </a:rPr>
                <a:t>. </a:t>
              </a: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5EC358D-AE3D-476D-A871-2FCFB31CA86A}"/>
                </a:ext>
              </a:extLst>
            </p:cNvPr>
            <p:cNvSpPr/>
            <p:nvPr/>
          </p:nvSpPr>
          <p:spPr>
            <a:xfrm>
              <a:off x="1162153" y="18259"/>
              <a:ext cx="3840320" cy="3547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spcAft>
                  <a:spcPts val="600"/>
                </a:spcAft>
              </a:pPr>
              <a:r>
                <a:rPr lang="fr-FR" sz="20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Century Gothic" panose="020B0502020202020204" pitchFamily="34" charset="0"/>
                </a:rPr>
                <a:t>WHAT IS AN ACTION NETWORK?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38271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D58F247C-D2D3-42A8-BC79-C0223FE2ECB5}"/>
              </a:ext>
            </a:extLst>
          </p:cNvPr>
          <p:cNvSpPr txBox="1"/>
          <p:nvPr/>
        </p:nvSpPr>
        <p:spPr>
          <a:xfrm>
            <a:off x="361824" y="1064438"/>
            <a:ext cx="8420351" cy="31854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To </a:t>
            </a:r>
            <a:r>
              <a:rPr lang="en-US" sz="16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build on an existing strategy or policy </a:t>
            </a:r>
            <a:r>
              <a:rPr lang="en-US" sz="16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framework, ensuring strategic coherence and political relevance for project activities. </a:t>
            </a:r>
          </a:p>
          <a:p>
            <a:pPr marL="171450" indent="-17145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To use </a:t>
            </a:r>
            <a:r>
              <a:rPr lang="en-US" sz="16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transnational exchange, </a:t>
            </a:r>
            <a:r>
              <a:rPr lang="en-US" sz="16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compare implementation approaches, overcome common barriers and refine actions throughout the network lifecycle.</a:t>
            </a:r>
          </a:p>
          <a:p>
            <a:pPr marL="171450" indent="-17145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To mobilise an URBACT Local Group in order to support</a:t>
            </a:r>
            <a:r>
              <a:rPr lang="en-US" sz="16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 implementation actions through a participatory approach</a:t>
            </a:r>
            <a:r>
              <a:rPr lang="en-US" sz="16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;</a:t>
            </a:r>
          </a:p>
          <a:p>
            <a:pPr marL="171450" indent="-17145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To refine, </a:t>
            </a:r>
            <a:r>
              <a:rPr lang="en-US" sz="16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implement</a:t>
            </a:r>
            <a:r>
              <a:rPr lang="en-US" sz="16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 and monitor a limited number of </a:t>
            </a:r>
            <a:r>
              <a:rPr lang="en-US" sz="16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concrete actions</a:t>
            </a:r>
            <a:r>
              <a:rPr lang="en-US" sz="16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 addressing clearly identified local challenges;</a:t>
            </a:r>
            <a:endParaRPr lang="en-GB" sz="1600" b="1" dirty="0">
              <a:solidFill>
                <a:srgbClr val="164194"/>
              </a:solidFill>
              <a:latin typeface="Core Sans C 45 Regular" panose="020B0603030302020204" pitchFamily="34" charset="0"/>
            </a:endParaRPr>
          </a:p>
          <a:p>
            <a:pPr marL="171450" indent="-17145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To benefit from </a:t>
            </a:r>
            <a:r>
              <a:rPr lang="en-GB" sz="16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visibility &amp; communication activities</a:t>
            </a:r>
            <a:r>
              <a:rPr lang="en-GB" sz="16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 at EU and national levels</a:t>
            </a:r>
          </a:p>
          <a:p>
            <a:pPr algn="just">
              <a:spcAft>
                <a:spcPts val="600"/>
              </a:spcAft>
            </a:pPr>
            <a:endParaRPr lang="en-GB" sz="1200" b="1" dirty="0">
              <a:solidFill>
                <a:srgbClr val="164194"/>
              </a:solidFill>
              <a:latin typeface="Core Sans C 45 Regular" panose="020B06030303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5CD46D9-DC21-46C8-9EE2-8DBCE0F465DE}"/>
              </a:ext>
            </a:extLst>
          </p:cNvPr>
          <p:cNvSpPr txBox="1"/>
          <p:nvPr/>
        </p:nvSpPr>
        <p:spPr>
          <a:xfrm>
            <a:off x="485775" y="140731"/>
            <a:ext cx="608742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 b="1" dirty="0">
                <a:solidFill>
                  <a:schemeClr val="bg1">
                    <a:lumMod val="50000"/>
                  </a:schemeClr>
                </a:solidFill>
                <a:latin typeface="Century Gothic" panose="020B0502020202020204" pitchFamily="34" charset="0"/>
              </a:rPr>
              <a:t>WHY APPLY TO AN ACTION NETWORK?</a:t>
            </a:r>
            <a:endParaRPr lang="en-GB" sz="2000" b="1" dirty="0">
              <a:solidFill>
                <a:schemeClr val="bg1">
                  <a:lumMod val="50000"/>
                </a:schemeClr>
              </a:solidFill>
              <a:latin typeface="Century Gothic" panose="020B0502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4309F1-2CD1-4F22-861A-54E2F2E82C43}"/>
              </a:ext>
            </a:extLst>
          </p:cNvPr>
          <p:cNvSpPr txBox="1"/>
          <p:nvPr/>
        </p:nvSpPr>
        <p:spPr>
          <a:xfrm>
            <a:off x="429131" y="4079062"/>
            <a:ext cx="56743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600" b="1" dirty="0">
                <a:solidFill>
                  <a:srgbClr val="FF917F"/>
                </a:solidFill>
                <a:latin typeface="Core Sans C 45 Regular" panose="020B0603030302020204" pitchFamily="34" charset="0"/>
              </a:rPr>
              <a:t>Benefit from the support of URBACT experts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600" b="1" dirty="0">
                <a:solidFill>
                  <a:srgbClr val="FF917F"/>
                </a:solidFill>
                <a:latin typeface="Core Sans C 45 Regular" panose="020B0603030302020204" pitchFamily="34" charset="0"/>
              </a:rPr>
              <a:t>Benefit from the involvement of local stakeholders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600" b="1" dirty="0">
                <a:solidFill>
                  <a:srgbClr val="FF917F"/>
                </a:solidFill>
                <a:latin typeface="Core Sans C 45 Regular" panose="020B0603030302020204" pitchFamily="34" charset="0"/>
              </a:rPr>
              <a:t>Enjoy a safe space for experimentation</a:t>
            </a:r>
            <a:endParaRPr lang="en-GB" sz="1600" dirty="0">
              <a:solidFill>
                <a:srgbClr val="FF917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8647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2889EA9-CB97-40AB-972F-6D97A966B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2000" dirty="0"/>
              <a:t>ACTION NETWORK: 30-MONTH 3-STAGE JOURNEY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E7416E18-557F-4526-AFB9-9ACBA56D8A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16619"/>
            <a:ext cx="9144000" cy="4326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7502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94C66-05B7-4FF2-B204-44F651FC8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2000" dirty="0"/>
              <a:t>NETWORK DELIVERABLES</a:t>
            </a:r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8C57A3-4620-46A4-9727-6ADEF5902B7C}"/>
              </a:ext>
            </a:extLst>
          </p:cNvPr>
          <p:cNvSpPr txBox="1"/>
          <p:nvPr/>
        </p:nvSpPr>
        <p:spPr>
          <a:xfrm>
            <a:off x="143695" y="1214932"/>
            <a:ext cx="4519743" cy="3035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fr-FR" sz="16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A </a:t>
            </a:r>
            <a:r>
              <a:rPr lang="fr-FR" sz="16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Network roadmap (Baseline study)</a:t>
            </a:r>
          </a:p>
          <a:p>
            <a:pPr marL="171450" indent="-17145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fr-FR" sz="16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A </a:t>
            </a:r>
            <a:r>
              <a:rPr lang="fr-FR" sz="16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Communication Plan</a:t>
            </a:r>
          </a:p>
          <a:p>
            <a:pPr marL="171450" indent="-17145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fr-FR" sz="16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Transnational Network meetings </a:t>
            </a:r>
            <a:r>
              <a:rPr lang="fr-FR" sz="16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(5)</a:t>
            </a:r>
          </a:p>
          <a:p>
            <a:pPr marL="171450" indent="-17145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fr-FR" sz="16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Network Journals </a:t>
            </a:r>
            <a:r>
              <a:rPr lang="fr-FR" sz="16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(3)</a:t>
            </a:r>
          </a:p>
          <a:p>
            <a:pPr marL="171450" indent="-17145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fr-FR" sz="16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Network Articles </a:t>
            </a:r>
            <a:r>
              <a:rPr lang="fr-FR" sz="16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(3)</a:t>
            </a:r>
          </a:p>
          <a:p>
            <a:pPr marL="171450" indent="-17145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16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Final Network Output: Actions Playbook</a:t>
            </a:r>
            <a:endParaRPr lang="en-GB" sz="1600" dirty="0">
              <a:solidFill>
                <a:srgbClr val="164194"/>
              </a:solidFill>
              <a:latin typeface="Core Sans C 45 Regular" panose="020B06030303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22021C-2649-4185-B5A3-0C6A6F71DC53}"/>
              </a:ext>
            </a:extLst>
          </p:cNvPr>
          <p:cNvSpPr txBox="1"/>
          <p:nvPr/>
        </p:nvSpPr>
        <p:spPr>
          <a:xfrm>
            <a:off x="909660" y="776342"/>
            <a:ext cx="23222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000" b="1" dirty="0">
                <a:solidFill>
                  <a:srgbClr val="FF917F"/>
                </a:solidFill>
                <a:latin typeface="Core Sans C 45 Regular" panose="020B0603030302020204" pitchFamily="34" charset="0"/>
              </a:rPr>
              <a:t>Network </a:t>
            </a:r>
            <a:r>
              <a:rPr lang="fr-FR" sz="2000" b="1" dirty="0" err="1">
                <a:solidFill>
                  <a:srgbClr val="FF917F"/>
                </a:solidFill>
                <a:latin typeface="Core Sans C 45 Regular" panose="020B0603030302020204" pitchFamily="34" charset="0"/>
              </a:rPr>
              <a:t>level</a:t>
            </a:r>
            <a:endParaRPr lang="en-GB" sz="2000" b="1" dirty="0">
              <a:solidFill>
                <a:srgbClr val="FF917F"/>
              </a:solidFill>
              <a:latin typeface="Core Sans C 45 Regular" panose="020B06030303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5FE351-8A9B-4526-B5F8-4276F263B1C2}"/>
              </a:ext>
            </a:extLst>
          </p:cNvPr>
          <p:cNvSpPr txBox="1"/>
          <p:nvPr/>
        </p:nvSpPr>
        <p:spPr>
          <a:xfrm>
            <a:off x="5295457" y="814822"/>
            <a:ext cx="23222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000" b="1" dirty="0">
                <a:solidFill>
                  <a:srgbClr val="FF917F"/>
                </a:solidFill>
                <a:latin typeface="Core Sans C 45 Regular" panose="020B0603030302020204" pitchFamily="34" charset="0"/>
              </a:rPr>
              <a:t>Local </a:t>
            </a:r>
            <a:r>
              <a:rPr lang="fr-FR" sz="2000" b="1" dirty="0" err="1">
                <a:solidFill>
                  <a:srgbClr val="FF917F"/>
                </a:solidFill>
                <a:latin typeface="Core Sans C 45 Regular" panose="020B0603030302020204" pitchFamily="34" charset="0"/>
              </a:rPr>
              <a:t>level</a:t>
            </a:r>
            <a:endParaRPr lang="en-GB" sz="2000" b="1" dirty="0">
              <a:solidFill>
                <a:srgbClr val="FF917F"/>
              </a:solidFill>
              <a:latin typeface="Core Sans C 45 Regular" panose="020B06030303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29690D-8E96-48C1-BD4B-7563906DD5EE}"/>
              </a:ext>
            </a:extLst>
          </p:cNvPr>
          <p:cNvSpPr txBox="1"/>
          <p:nvPr/>
        </p:nvSpPr>
        <p:spPr>
          <a:xfrm>
            <a:off x="5094513" y="1214932"/>
            <a:ext cx="3540035" cy="1465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fr-FR" sz="16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A </a:t>
            </a:r>
            <a:r>
              <a:rPr lang="fr-FR" sz="16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URBACT Local group</a:t>
            </a:r>
          </a:p>
          <a:p>
            <a:pPr marL="171450" indent="-17145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fr-FR" sz="16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Action</a:t>
            </a:r>
            <a:r>
              <a:rPr lang="fr-FR" sz="1600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 </a:t>
            </a:r>
            <a:r>
              <a:rPr lang="fr-FR" sz="16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Portfolio</a:t>
            </a:r>
          </a:p>
          <a:p>
            <a:pPr marL="171450" indent="-17145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fr-FR" sz="16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Actions implemented</a:t>
            </a:r>
            <a:endParaRPr lang="en-GB" sz="1600" b="1" dirty="0">
              <a:solidFill>
                <a:srgbClr val="164194"/>
              </a:solidFill>
              <a:latin typeface="Core Sans C 45 Regular" panose="020B0603030302020204" pitchFamily="34" charset="0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80219D5-B53B-4AE4-9682-6A7CD641845A}"/>
              </a:ext>
            </a:extLst>
          </p:cNvPr>
          <p:cNvCxnSpPr>
            <a:cxnSpLocks/>
          </p:cNvCxnSpPr>
          <p:nvPr/>
        </p:nvCxnSpPr>
        <p:spPr>
          <a:xfrm>
            <a:off x="4767943" y="1214932"/>
            <a:ext cx="0" cy="298647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8CBADAC3-233B-493E-954D-43A47138CA1A}"/>
              </a:ext>
            </a:extLst>
          </p:cNvPr>
          <p:cNvSpPr txBox="1"/>
          <p:nvPr/>
        </p:nvSpPr>
        <p:spPr>
          <a:xfrm>
            <a:off x="0" y="4367732"/>
            <a:ext cx="61302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rgbClr val="FF917F"/>
                </a:solidFill>
                <a:latin typeface="Core Sans C 45 Regular" panose="020B0603030302020204" pitchFamily="34" charset="0"/>
              </a:rPr>
              <a:t>+ Additional customised set of Exchange &amp; Learning and Communication activities to be decided by the partnership</a:t>
            </a:r>
          </a:p>
        </p:txBody>
      </p:sp>
    </p:spTree>
    <p:extLst>
      <p:ext uri="{BB962C8B-B14F-4D97-AF65-F5344CB8AC3E}">
        <p14:creationId xmlns:p14="http://schemas.microsoft.com/office/powerpoint/2010/main" val="3729175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9EC65-C5A8-4835-8574-C0F5D119E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714" y="1645764"/>
            <a:ext cx="7470571" cy="985315"/>
          </a:xfrm>
        </p:spPr>
        <p:txBody>
          <a:bodyPr anchor="ctr"/>
          <a:lstStyle/>
          <a:p>
            <a:pPr algn="ctr"/>
            <a:r>
              <a:rPr lang="en-GB" sz="4000"/>
              <a:t>The Call for Action Networks </a:t>
            </a:r>
            <a:br>
              <a:rPr lang="en-GB" sz="4000"/>
            </a:br>
            <a:r>
              <a:rPr lang="en-GB" sz="4000"/>
              <a:t>in a nutshell</a:t>
            </a:r>
          </a:p>
        </p:txBody>
      </p:sp>
    </p:spTree>
    <p:extLst>
      <p:ext uri="{BB962C8B-B14F-4D97-AF65-F5344CB8AC3E}">
        <p14:creationId xmlns:p14="http://schemas.microsoft.com/office/powerpoint/2010/main" val="31574859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Espace réservé pour une image  5">
            <a:extLst>
              <a:ext uri="{FF2B5EF4-FFF2-40B4-BE49-F238E27FC236}">
                <a16:creationId xmlns:a16="http://schemas.microsoft.com/office/drawing/2014/main" id="{BCA2D71D-90F8-4264-8306-F6B070860DF4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3"/>
          <a:srcRect l="20389" t="12995" r="20772" b="5055"/>
          <a:stretch/>
        </p:blipFill>
        <p:spPr>
          <a:xfrm>
            <a:off x="0" y="0"/>
            <a:ext cx="4712298" cy="4421185"/>
          </a:xfrm>
        </p:spPr>
      </p:pic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4389120" y="1669294"/>
            <a:ext cx="4195323" cy="2315965"/>
          </a:xfrm>
        </p:spPr>
        <p:txBody>
          <a:bodyPr/>
          <a:lstStyle/>
          <a:p>
            <a:pPr algn="ctr"/>
            <a:r>
              <a:rPr lang="fr-FR" sz="2800" dirty="0">
                <a:solidFill>
                  <a:srgbClr val="164194"/>
                </a:solidFill>
                <a:latin typeface="Core Sans C 45 Regular" panose="020B0603030302020204" pitchFamily="34" charset="0"/>
                <a:ea typeface="+mj-ea"/>
                <a:cs typeface="+mj-cs"/>
              </a:rPr>
              <a:t>Apply to the </a:t>
            </a:r>
          </a:p>
          <a:p>
            <a:pPr algn="ctr"/>
            <a:r>
              <a:rPr lang="fr-FR" sz="2800" dirty="0">
                <a:solidFill>
                  <a:srgbClr val="164194"/>
                </a:solidFill>
                <a:latin typeface="Core Sans C 45 Regular" panose="020B0603030302020204" pitchFamily="34" charset="0"/>
                <a:ea typeface="+mj-ea"/>
                <a:cs typeface="+mj-cs"/>
              </a:rPr>
              <a:t>URBACT call for </a:t>
            </a:r>
          </a:p>
          <a:p>
            <a:pPr algn="ctr"/>
            <a:r>
              <a:rPr lang="fr-FR" sz="2800" dirty="0">
                <a:solidFill>
                  <a:srgbClr val="164194"/>
                </a:solidFill>
                <a:latin typeface="Core Sans C 45 Regular" panose="020B0603030302020204" pitchFamily="34" charset="0"/>
                <a:ea typeface="+mj-ea"/>
                <a:cs typeface="+mj-cs"/>
              </a:rPr>
              <a:t>Action Networks!</a:t>
            </a:r>
          </a:p>
          <a:p>
            <a:endParaRPr lang="fr-FR" sz="1900" dirty="0">
              <a:solidFill>
                <a:srgbClr val="164194"/>
              </a:solidFill>
              <a:latin typeface="Core Sans C 45 Regular" panose="020B0603030302020204" pitchFamily="34" charset="0"/>
              <a:ea typeface="+mj-ea"/>
              <a:cs typeface="+mj-cs"/>
            </a:endParaRPr>
          </a:p>
          <a:p>
            <a:r>
              <a:rPr lang="fr-FR" sz="1900" dirty="0">
                <a:latin typeface="Core Sans C 45 Regular" panose="020B0603030302020204" pitchFamily="34" charset="0"/>
                <a:ea typeface="+mj-ea"/>
                <a:cs typeface="+mj-cs"/>
              </a:rPr>
              <a:t>Open:   17 </a:t>
            </a:r>
            <a:r>
              <a:rPr lang="en-US" sz="1900" dirty="0">
                <a:latin typeface="Core Sans C 45 Regular" panose="020B0603030302020204" pitchFamily="34" charset="0"/>
                <a:ea typeface="+mj-ea"/>
                <a:cs typeface="+mj-cs"/>
              </a:rPr>
              <a:t>March 2026</a:t>
            </a:r>
          </a:p>
          <a:p>
            <a:r>
              <a:rPr lang="en-US" sz="1900" dirty="0">
                <a:latin typeface="Core Sans C 45 Regular" panose="020B0603030302020204" pitchFamily="34" charset="0"/>
                <a:ea typeface="+mj-ea"/>
                <a:cs typeface="+mj-cs"/>
              </a:rPr>
              <a:t>Closed: 17 June 2026 </a:t>
            </a:r>
            <a:r>
              <a:rPr lang="en-US" sz="1900" u="sng" dirty="0">
                <a:latin typeface="Core Sans C 45 Regular" panose="020B0603030302020204" pitchFamily="34" charset="0"/>
                <a:ea typeface="+mj-ea"/>
                <a:cs typeface="+mj-cs"/>
              </a:rPr>
              <a:t>at 15:00 CET</a:t>
            </a:r>
            <a:endParaRPr lang="en-US" u="sng" dirty="0">
              <a:latin typeface="Core Sans C 45 Regular" panose="020B06030303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61531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000" dirty="0"/>
              <a:t>CALL FOR ACTION NETWORKS – MAIN FEATURES</a:t>
            </a:r>
          </a:p>
        </p:txBody>
      </p:sp>
      <p:sp>
        <p:nvSpPr>
          <p:cNvPr id="4" name="Espace réservé du texte 2">
            <a:extLst>
              <a:ext uri="{FF2B5EF4-FFF2-40B4-BE49-F238E27FC236}">
                <a16:creationId xmlns:a16="http://schemas.microsoft.com/office/drawing/2014/main" id="{50CA8CA2-DBE4-4617-A68E-FA4C7907756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31141" y="997348"/>
            <a:ext cx="8426450" cy="3457086"/>
          </a:xfrm>
        </p:spPr>
        <p:txBody>
          <a:bodyPr/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Core Sans C 45 Regular" panose="020B0603030302020204" pitchFamily="34" charset="0"/>
                <a:cs typeface="Arial" panose="020B0604020202020204" pitchFamily="34" charset="0"/>
              </a:rPr>
              <a:t>Partnership</a:t>
            </a:r>
            <a:r>
              <a:rPr lang="en-GB" sz="1600" b="0" dirty="0">
                <a:latin typeface="Core Sans C 45 Regular" panose="020B0603030302020204" pitchFamily="34" charset="0"/>
                <a:cs typeface="Arial" panose="020B0604020202020204" pitchFamily="34" charset="0"/>
              </a:rPr>
              <a:t>: 6-8 partners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Core Sans C 45 Regular" panose="020B0603030302020204" pitchFamily="34" charset="0"/>
                <a:cs typeface="Arial" panose="020B0604020202020204" pitchFamily="34" charset="0"/>
              </a:rPr>
              <a:t>Eligible Lead Partner</a:t>
            </a:r>
            <a:r>
              <a:rPr lang="en-GB" sz="1600" b="0" dirty="0">
                <a:latin typeface="Core Sans C 45 Regular" panose="020B0603030302020204" pitchFamily="34" charset="0"/>
                <a:cs typeface="Arial" panose="020B0604020202020204" pitchFamily="34" charset="0"/>
              </a:rPr>
              <a:t>: from all countries part of the programme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Core Sans C 45 Regular" panose="020B0603030302020204" pitchFamily="34" charset="0"/>
                <a:cs typeface="Arial" panose="020B0604020202020204" pitchFamily="34" charset="0"/>
              </a:rPr>
              <a:t>Eligible Partners</a:t>
            </a:r>
            <a:r>
              <a:rPr lang="en-GB" sz="1600" b="0" dirty="0">
                <a:latin typeface="Core Sans C 45 Regular" panose="020B0603030302020204" pitchFamily="34" charset="0"/>
                <a:cs typeface="Arial" panose="020B0604020202020204" pitchFamily="34" charset="0"/>
              </a:rPr>
              <a:t>: cities from all EU Member States, Switzerland, Norway, IPA and NDICI countries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Core Sans C 45 Regular" panose="020B0603030302020204" pitchFamily="34" charset="0"/>
                <a:cs typeface="Arial" panose="020B0604020202020204" pitchFamily="34" charset="0"/>
              </a:rPr>
              <a:t>Duration</a:t>
            </a:r>
            <a:r>
              <a:rPr lang="en-GB" sz="1600" b="0" dirty="0">
                <a:latin typeface="Core Sans C 45 Regular" panose="020B0603030302020204" pitchFamily="34" charset="0"/>
                <a:cs typeface="Arial" panose="020B0604020202020204" pitchFamily="34" charset="0"/>
              </a:rPr>
              <a:t>: 30 months (from November 2026 to April 2029)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Core Sans C 45 Regular" panose="020B0603030302020204" pitchFamily="34" charset="0"/>
                <a:cs typeface="Arial" panose="020B0604020202020204" pitchFamily="34" charset="0"/>
              </a:rPr>
              <a:t>Budget</a:t>
            </a:r>
            <a:r>
              <a:rPr lang="en-GB" sz="1600" b="0" dirty="0">
                <a:latin typeface="Core Sans C 45 Regular" panose="020B0603030302020204" pitchFamily="34" charset="0"/>
                <a:cs typeface="Arial" panose="020B0604020202020204" pitchFamily="34" charset="0"/>
              </a:rPr>
              <a:t>: 1 000 000 € (EU + local contribution), of which 50% for implementation of actions at local level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Core Sans C 45 Regular" panose="020B0603030302020204" pitchFamily="34" charset="0"/>
                <a:cs typeface="Arial" panose="020B0604020202020204" pitchFamily="34" charset="0"/>
              </a:rPr>
              <a:t>20 new networks </a:t>
            </a:r>
            <a:r>
              <a:rPr lang="en-GB" sz="1600" b="0" dirty="0">
                <a:solidFill>
                  <a:schemeClr val="accent1">
                    <a:lumMod val="75000"/>
                  </a:schemeClr>
                </a:solidFill>
                <a:latin typeface="Core Sans C 45 Regular" panose="020B0603030302020204" pitchFamily="34" charset="0"/>
                <a:cs typeface="Arial" panose="020B0604020202020204" pitchFamily="34" charset="0"/>
              </a:rPr>
              <a:t>to be approved</a:t>
            </a:r>
            <a:endParaRPr lang="en-GB" sz="1600" b="0" dirty="0">
              <a:solidFill>
                <a:schemeClr val="accent1">
                  <a:lumMod val="75000"/>
                </a:schemeClr>
              </a:solidFill>
              <a:latin typeface="Core Sans C 45 Regular" panose="020B06030303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sz="2000" b="0" dirty="0">
              <a:latin typeface="Core Sans C 45 Regular" panose="020B06030303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98359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DF46A55-2AAF-4E91-BEB1-A1249DD8A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438" y="326528"/>
            <a:ext cx="8235787" cy="433633"/>
          </a:xfrm>
        </p:spPr>
        <p:txBody>
          <a:bodyPr/>
          <a:lstStyle/>
          <a:p>
            <a:r>
              <a:rPr lang="fr-FR" sz="2000" dirty="0"/>
              <a:t>SPECIFIC FEATURES OF URBACT ACTION NETWORKS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716D6F74-D80E-478E-BFCD-0D449BDF3F5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8775" y="933450"/>
            <a:ext cx="8589282" cy="3650582"/>
          </a:xfrm>
        </p:spPr>
        <p:txBody>
          <a:bodyPr/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u="sng" dirty="0">
                <a:latin typeface="Core Sans C 45 Regular" panose="020B0603030302020204" pitchFamily="34" charset="0"/>
              </a:rPr>
              <a:t>New approach</a:t>
            </a:r>
            <a:r>
              <a:rPr lang="en-GB" sz="1400" b="0" u="sng" dirty="0">
                <a:latin typeface="Core Sans C 45 Regular" panose="020B0603030302020204" pitchFamily="34" charset="0"/>
              </a:rPr>
              <a:t> </a:t>
            </a:r>
            <a:r>
              <a:rPr lang="en-GB" sz="1400" b="0" dirty="0">
                <a:latin typeface="Core Sans C 45 Regular" panose="020B0603030302020204" pitchFamily="34" charset="0"/>
              </a:rPr>
              <a:t>while keeping the DNA of the programme: focus on the </a:t>
            </a:r>
            <a:r>
              <a:rPr lang="en-GB" sz="1400" dirty="0">
                <a:latin typeface="Core Sans C 45 Regular" panose="020B0603030302020204" pitchFamily="34" charset="0"/>
              </a:rPr>
              <a:t>impact at local level</a:t>
            </a:r>
            <a:r>
              <a:rPr lang="en-GB" sz="1400" b="0" dirty="0">
                <a:latin typeface="Core Sans C 45 Regular" panose="020B0603030302020204" pitchFamily="34" charset="0"/>
              </a:rPr>
              <a:t>, by implementation of local targeted actions, while benefiting from the added value of transnational exchange and learning;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latin typeface="Core Sans C 45 Regular" panose="020B0603030302020204" pitchFamily="34" charset="0"/>
              </a:rPr>
              <a:t>Bottom up approach in the selection of topics</a:t>
            </a:r>
            <a:r>
              <a:rPr lang="en-GB" sz="1400" b="0" dirty="0">
                <a:latin typeface="Core Sans C 45 Regular" panose="020B0603030302020204" pitchFamily="34" charset="0"/>
              </a:rPr>
              <a:t>, although suggested themes are proposed in the Terms of Reference;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latin typeface="Core Sans C 45 Regular" panose="020B0603030302020204" pitchFamily="34" charset="0"/>
              </a:rPr>
              <a:t>Flexibility in the identification and definition of actions </a:t>
            </a:r>
            <a:r>
              <a:rPr lang="en-GB" sz="1400" b="0" dirty="0">
                <a:latin typeface="Core Sans C 45 Regular" panose="020B0603030302020204" pitchFamily="34" charset="0"/>
              </a:rPr>
              <a:t>to be implemented, provided that they are foreseen is an existing strategy;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latin typeface="Core Sans C 45 Regular" panose="020B0603030302020204" pitchFamily="34" charset="0"/>
              </a:rPr>
              <a:t>Allocation of 50% of the budget for the implementation of actions</a:t>
            </a:r>
            <a:r>
              <a:rPr lang="en-GB" sz="1400" b="0" dirty="0">
                <a:latin typeface="Core Sans C 45 Regular" panose="020B0603030302020204" pitchFamily="34" charset="0"/>
              </a:rPr>
              <a:t>;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b="0" dirty="0">
                <a:latin typeface="Core Sans C 45 Regular" panose="020B0603030302020204" pitchFamily="34" charset="0"/>
              </a:rPr>
              <a:t>Intent to </a:t>
            </a:r>
            <a:r>
              <a:rPr lang="en-GB" sz="1400" dirty="0">
                <a:latin typeface="Core Sans C 45 Regular" panose="020B0603030302020204" pitchFamily="34" charset="0"/>
              </a:rPr>
              <a:t>increase the share of reimbursement of expenses trough simplified cost option</a:t>
            </a:r>
            <a:r>
              <a:rPr lang="en-GB" sz="1400" b="0" dirty="0">
                <a:latin typeface="Core Sans C 45 Regular" panose="020B0603030302020204" pitchFamily="34" charset="0"/>
              </a:rPr>
              <a:t>s (flat rates for office and administration and travel +  novelty of draft budgets proposed for implementation of actions);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b="0" dirty="0">
                <a:latin typeface="Core Sans C 45 Regular" panose="020B0603030302020204" pitchFamily="34" charset="0"/>
              </a:rPr>
              <a:t>A more </a:t>
            </a:r>
            <a:r>
              <a:rPr lang="en-GB" sz="1400" dirty="0">
                <a:latin typeface="Core Sans C 45 Regular" panose="020B0603030302020204" pitchFamily="34" charset="0"/>
              </a:rPr>
              <a:t>thorough approach as regards the compliance with State Aid rules;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latin typeface="Core Sans C 45 Regular" panose="020B0603030302020204" pitchFamily="34" charset="0"/>
              </a:rPr>
              <a:t>Composition of the partnership.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400" b="0" dirty="0">
              <a:latin typeface="Core Sans C 45 Regular" panose="020B06030303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400" b="0" dirty="0">
              <a:latin typeface="Core Sans C 45 Regular" panose="020B06030303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3312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9AFC465-E0FE-4BDA-8E8E-A85CE20FA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438" y="255112"/>
            <a:ext cx="8235787" cy="433633"/>
          </a:xfrm>
        </p:spPr>
        <p:txBody>
          <a:bodyPr/>
          <a:lstStyle/>
          <a:p>
            <a:r>
              <a:rPr lang="fr-FR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ELIGIBLE BENEFICIARIES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C363BCC3-C66B-4984-9BDF-D62520A8C73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9438" y="909819"/>
            <a:ext cx="4091142" cy="3695274"/>
          </a:xfrm>
        </p:spPr>
        <p:txBody>
          <a:bodyPr/>
          <a:lstStyle/>
          <a:p>
            <a:r>
              <a:rPr lang="fr-FR" sz="1600" dirty="0">
                <a:solidFill>
                  <a:schemeClr val="tx1">
                    <a:lumMod val="50000"/>
                    <a:lumOff val="50000"/>
                  </a:schemeClr>
                </a:solidFill>
                <a:latin typeface="Core Sans C 45 Regular" panose="020B0603030302020204" pitchFamily="34" charset="0"/>
              </a:rPr>
              <a:t>« CITIES » :</a:t>
            </a:r>
          </a:p>
          <a:p>
            <a:pPr marL="182563" indent="-182563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fr-FR" sz="1200" dirty="0">
                <a:latin typeface="Core Sans C 45 Regular" panose="020B0603030302020204" pitchFamily="34" charset="0"/>
              </a:rPr>
              <a:t>Cities, </a:t>
            </a:r>
            <a:r>
              <a:rPr lang="fr-FR" sz="1200" dirty="0" err="1">
                <a:latin typeface="Core Sans C 45 Regular" panose="020B0603030302020204" pitchFamily="34" charset="0"/>
              </a:rPr>
              <a:t>municipalities</a:t>
            </a:r>
            <a:r>
              <a:rPr lang="fr-FR" sz="1200" dirty="0">
                <a:latin typeface="Core Sans C 45 Regular" panose="020B0603030302020204" pitchFamily="34" charset="0"/>
              </a:rPr>
              <a:t>, </a:t>
            </a:r>
            <a:r>
              <a:rPr lang="fr-FR" sz="1200" dirty="0" err="1">
                <a:latin typeface="Core Sans C 45 Regular" panose="020B0603030302020204" pitchFamily="34" charset="0"/>
              </a:rPr>
              <a:t>towns</a:t>
            </a:r>
            <a:r>
              <a:rPr lang="fr-FR" sz="1200" dirty="0">
                <a:latin typeface="Core Sans C 45 Regular" panose="020B0603030302020204" pitchFamily="34" charset="0"/>
              </a:rPr>
              <a:t> </a:t>
            </a:r>
            <a:r>
              <a:rPr lang="fr-FR" sz="1200" b="0" dirty="0">
                <a:solidFill>
                  <a:srgbClr val="FF917F"/>
                </a:solidFill>
                <a:latin typeface="Core Sans C 45 Regular" panose="020B0603030302020204" pitchFamily="34" charset="0"/>
              </a:rPr>
              <a:t>(</a:t>
            </a:r>
            <a:r>
              <a:rPr lang="en-GB" sz="1200" b="0" u="sng" dirty="0">
                <a:solidFill>
                  <a:srgbClr val="FF917F"/>
                </a:solidFill>
                <a:latin typeface="Core Sans C 45 Regular" panose="020B0603030302020204" pitchFamily="34" charset="0"/>
              </a:rPr>
              <a:t>as defined by national rules</a:t>
            </a:r>
            <a:r>
              <a:rPr lang="en-GB" sz="1200" b="0" dirty="0">
                <a:solidFill>
                  <a:srgbClr val="FF917F"/>
                </a:solidFill>
                <a:latin typeface="Core Sans C 45 Regular" panose="020B0603030302020204" pitchFamily="34" charset="0"/>
              </a:rPr>
              <a:t>)</a:t>
            </a:r>
            <a:endParaRPr lang="fr-FR" sz="1200" b="0" dirty="0">
              <a:solidFill>
                <a:srgbClr val="FF917F"/>
              </a:solidFill>
              <a:latin typeface="Core Sans C 45 Regular" panose="020B0603030302020204" pitchFamily="34" charset="0"/>
            </a:endParaRPr>
          </a:p>
          <a:p>
            <a:pPr marL="182563" indent="-182563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Core Sans C 45 Regular" panose="020B0603030302020204" pitchFamily="34" charset="0"/>
              </a:rPr>
              <a:t>Local agencies defined as public or semi-public </a:t>
            </a:r>
            <a:r>
              <a:rPr lang="en-US" sz="1200" dirty="0" err="1">
                <a:latin typeface="Core Sans C 45 Regular" panose="020B0603030302020204" pitchFamily="34" charset="0"/>
              </a:rPr>
              <a:t>organisations</a:t>
            </a:r>
            <a:r>
              <a:rPr lang="en-US" sz="1200" dirty="0">
                <a:latin typeface="Core Sans C 45 Regular" panose="020B0603030302020204" pitchFamily="34" charset="0"/>
              </a:rPr>
              <a:t> </a:t>
            </a:r>
            <a:r>
              <a:rPr lang="en-US" sz="1200" b="0" dirty="0">
                <a:latin typeface="Core Sans C 45 Regular" panose="020B0603030302020204" pitchFamily="34" charset="0"/>
              </a:rPr>
              <a:t>set up by a city</a:t>
            </a:r>
          </a:p>
          <a:p>
            <a:pPr marL="182563" indent="-182563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Core Sans C 45 Regular" panose="020B0603030302020204" pitchFamily="34" charset="0"/>
              </a:rPr>
              <a:t>Infra-municipal tiers of government </a:t>
            </a:r>
            <a:r>
              <a:rPr lang="en-US" sz="1200" b="0" dirty="0">
                <a:latin typeface="Core Sans C 45 Regular" panose="020B0603030302020204" pitchFamily="34" charset="0"/>
              </a:rPr>
              <a:t>such as city districts and boroughs</a:t>
            </a:r>
          </a:p>
          <a:p>
            <a:pPr marL="182563" indent="-182563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Core Sans C 45 Regular" panose="020B0603030302020204" pitchFamily="34" charset="0"/>
              </a:rPr>
              <a:t>Metropolitan authorities </a:t>
            </a:r>
            <a:r>
              <a:rPr lang="en-US" sz="1200" b="0" dirty="0">
                <a:latin typeface="Core Sans C 45 Regular" panose="020B0603030302020204" pitchFamily="34" charset="0"/>
              </a:rPr>
              <a:t>and </a:t>
            </a:r>
            <a:r>
              <a:rPr lang="en-US" sz="1200" dirty="0" err="1">
                <a:latin typeface="Core Sans C 45 Regular" panose="020B0603030302020204" pitchFamily="34" charset="0"/>
              </a:rPr>
              <a:t>organised</a:t>
            </a:r>
            <a:r>
              <a:rPr lang="en-US" sz="1200" dirty="0">
                <a:latin typeface="Core Sans C 45 Regular" panose="020B0603030302020204" pitchFamily="34" charset="0"/>
              </a:rPr>
              <a:t> agglomerations</a:t>
            </a:r>
          </a:p>
          <a:p>
            <a:pPr>
              <a:spcAft>
                <a:spcPts val="600"/>
              </a:spcAft>
            </a:pPr>
            <a:r>
              <a:rPr lang="en-US" sz="1200" i="1" dirty="0">
                <a:solidFill>
                  <a:srgbClr val="A3ADD8"/>
                </a:solidFill>
                <a:latin typeface="Core Sans C 45 Regular" panose="020B0603030302020204" pitchFamily="34" charset="0"/>
              </a:rPr>
              <a:t>No limitations in terms of size and population</a:t>
            </a:r>
            <a:endParaRPr lang="en-US" sz="1200" dirty="0">
              <a:latin typeface="Core Sans C 45 Regular" panose="020B0603030302020204" pitchFamily="34" charset="0"/>
            </a:endParaRPr>
          </a:p>
          <a:p>
            <a:pPr>
              <a:spcAft>
                <a:spcPts val="600"/>
              </a:spcAft>
            </a:pPr>
            <a:r>
              <a:rPr lang="fr-FR" sz="1200" dirty="0">
                <a:solidFill>
                  <a:schemeClr val="tx1">
                    <a:lumMod val="50000"/>
                    <a:lumOff val="50000"/>
                  </a:schemeClr>
                </a:solidFill>
                <a:latin typeface="Core Sans C 45 Regular" panose="020B0603030302020204" pitchFamily="34" charset="0"/>
              </a:rPr>
              <a:t>« NON - CITIES » :</a:t>
            </a:r>
          </a:p>
          <a:p>
            <a:pPr marL="171450" indent="-171450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fr-FR" sz="1100" dirty="0" err="1">
                <a:latin typeface="Core Sans C 45 Regular" panose="020B0603030302020204" pitchFamily="34" charset="0"/>
              </a:rPr>
              <a:t>Universities</a:t>
            </a:r>
            <a:r>
              <a:rPr lang="fr-FR" sz="1100" dirty="0">
                <a:latin typeface="Core Sans C 45 Regular" panose="020B0603030302020204" pitchFamily="34" charset="0"/>
              </a:rPr>
              <a:t> and </a:t>
            </a:r>
            <a:r>
              <a:rPr lang="fr-FR" sz="1100" dirty="0" err="1">
                <a:latin typeface="Core Sans C 45 Regular" panose="020B0603030302020204" pitchFamily="34" charset="0"/>
              </a:rPr>
              <a:t>research</a:t>
            </a:r>
            <a:r>
              <a:rPr lang="fr-FR" sz="1100" dirty="0">
                <a:latin typeface="Core Sans C 45 Regular" panose="020B0603030302020204" pitchFamily="34" charset="0"/>
              </a:rPr>
              <a:t> centres</a:t>
            </a:r>
          </a:p>
          <a:p>
            <a:pPr marL="171450" indent="-171450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fr-FR" sz="1100" dirty="0">
                <a:latin typeface="Core Sans C 45 Regular" panose="020B0603030302020204" pitchFamily="34" charset="0"/>
              </a:rPr>
              <a:t>Provincial/ </a:t>
            </a:r>
            <a:r>
              <a:rPr lang="fr-FR" sz="1100" dirty="0" err="1">
                <a:latin typeface="Core Sans C 45 Regular" panose="020B0603030302020204" pitchFamily="34" charset="0"/>
              </a:rPr>
              <a:t>Regional</a:t>
            </a:r>
            <a:r>
              <a:rPr lang="fr-FR" sz="1100" dirty="0">
                <a:latin typeface="Core Sans C 45 Regular" panose="020B0603030302020204" pitchFamily="34" charset="0"/>
              </a:rPr>
              <a:t> </a:t>
            </a:r>
            <a:r>
              <a:rPr lang="fr-FR" sz="1100" dirty="0" err="1">
                <a:latin typeface="Core Sans C 45 Regular" panose="020B0603030302020204" pitchFamily="34" charset="0"/>
              </a:rPr>
              <a:t>authorities</a:t>
            </a:r>
            <a:endParaRPr lang="fr-FR" sz="1100" dirty="0">
              <a:latin typeface="Core Sans C 45 Regular" panose="020B0603030302020204" pitchFamily="34" charset="0"/>
            </a:endParaRPr>
          </a:p>
          <a:p>
            <a:pPr marL="171450" indent="-171450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fr-FR" sz="1100" dirty="0" err="1">
                <a:latin typeface="Core Sans C 45 Regular" panose="020B0603030302020204" pitchFamily="34" charset="0"/>
              </a:rPr>
              <a:t>Managing</a:t>
            </a:r>
            <a:r>
              <a:rPr lang="fr-FR" sz="1100" dirty="0">
                <a:latin typeface="Core Sans C 45 Regular" panose="020B0603030302020204" pitchFamily="34" charset="0"/>
              </a:rPr>
              <a:t> </a:t>
            </a:r>
            <a:r>
              <a:rPr lang="fr-FR" sz="1100" dirty="0" err="1">
                <a:latin typeface="Core Sans C 45 Regular" panose="020B0603030302020204" pitchFamily="34" charset="0"/>
              </a:rPr>
              <a:t>Authorities</a:t>
            </a:r>
            <a:r>
              <a:rPr lang="fr-FR" sz="1100" dirty="0">
                <a:latin typeface="Core Sans C 45 Regular" panose="020B0603030302020204" pitchFamily="34" charset="0"/>
              </a:rPr>
              <a:t> (EU </a:t>
            </a:r>
            <a:r>
              <a:rPr lang="fr-FR" sz="1100" dirty="0" err="1">
                <a:latin typeface="Core Sans C 45 Regular" panose="020B0603030302020204" pitchFamily="34" charset="0"/>
              </a:rPr>
              <a:t>Cohesion</a:t>
            </a:r>
            <a:r>
              <a:rPr lang="fr-FR" sz="1100" dirty="0">
                <a:latin typeface="Core Sans C 45 Regular" panose="020B0603030302020204" pitchFamily="34" charset="0"/>
              </a:rPr>
              <a:t> and </a:t>
            </a:r>
            <a:r>
              <a:rPr lang="fr-FR" sz="1100" dirty="0" err="1">
                <a:latin typeface="Core Sans C 45 Regular" panose="020B0603030302020204" pitchFamily="34" charset="0"/>
              </a:rPr>
              <a:t>solidarity</a:t>
            </a:r>
            <a:r>
              <a:rPr lang="fr-FR" sz="1100" dirty="0">
                <a:latin typeface="Core Sans C 45 Regular" panose="020B0603030302020204" pitchFamily="34" charset="0"/>
              </a:rPr>
              <a:t> </a:t>
            </a:r>
            <a:r>
              <a:rPr lang="fr-FR" sz="1100" dirty="0" err="1">
                <a:latin typeface="Core Sans C 45 Regular" panose="020B0603030302020204" pitchFamily="34" charset="0"/>
              </a:rPr>
              <a:t>funds</a:t>
            </a:r>
            <a:r>
              <a:rPr lang="fr-FR" sz="1100" dirty="0">
                <a:latin typeface="Core Sans C 45 Regular" panose="020B0603030302020204" pitchFamily="34" charset="0"/>
              </a:rPr>
              <a:t>)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2A0D7F3F-EDA1-482A-9B80-5A5B5AF3E4C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886821" y="909819"/>
            <a:ext cx="3889375" cy="1958907"/>
          </a:xfrm>
        </p:spPr>
        <p:txBody>
          <a:bodyPr/>
          <a:lstStyle/>
          <a:p>
            <a:r>
              <a:rPr lang="fr-FR" sz="1600" u="sng" dirty="0">
                <a:solidFill>
                  <a:srgbClr val="A3ADD8"/>
                </a:solidFill>
                <a:latin typeface="Core Sans C 45 Regular" panose="020B0603030302020204" pitchFamily="34" charset="0"/>
              </a:rPr>
              <a:t>Institutions </a:t>
            </a:r>
            <a:r>
              <a:rPr lang="fr-FR" sz="1600" u="sng" dirty="0" err="1">
                <a:solidFill>
                  <a:srgbClr val="A3ADD8"/>
                </a:solidFill>
                <a:latin typeface="Core Sans C 45 Regular" panose="020B0603030302020204" pitchFamily="34" charset="0"/>
              </a:rPr>
              <a:t>from</a:t>
            </a:r>
            <a:r>
              <a:rPr lang="fr-FR" sz="1600" u="sng" dirty="0">
                <a:solidFill>
                  <a:srgbClr val="A3ADD8"/>
                </a:solidFill>
                <a:latin typeface="Core Sans C 45 Regular" panose="020B0603030302020204" pitchFamily="34" charset="0"/>
              </a:rPr>
              <a:t>:</a:t>
            </a:r>
          </a:p>
          <a:p>
            <a:pPr marL="274638" indent="-274638">
              <a:buFont typeface="+mj-lt"/>
              <a:buAutoNum type="arabicPeriod"/>
            </a:pPr>
            <a:r>
              <a:rPr lang="fr-FR" sz="1200" dirty="0">
                <a:latin typeface="Core Sans C 45 Regular" panose="020B0603030302020204" pitchFamily="34" charset="0"/>
              </a:rPr>
              <a:t>27 EU </a:t>
            </a:r>
            <a:r>
              <a:rPr lang="fr-FR" sz="1200" dirty="0" err="1">
                <a:latin typeface="Core Sans C 45 Regular" panose="020B0603030302020204" pitchFamily="34" charset="0"/>
              </a:rPr>
              <a:t>Members</a:t>
            </a:r>
            <a:r>
              <a:rPr lang="fr-FR" sz="1200" dirty="0">
                <a:latin typeface="Core Sans C 45 Regular" panose="020B0603030302020204" pitchFamily="34" charset="0"/>
              </a:rPr>
              <a:t> States</a:t>
            </a:r>
          </a:p>
          <a:p>
            <a:pPr marL="274638" indent="-274638">
              <a:buFont typeface="+mj-lt"/>
              <a:buAutoNum type="arabicPeriod"/>
            </a:pPr>
            <a:r>
              <a:rPr lang="fr-FR" sz="1200" dirty="0">
                <a:latin typeface="Core Sans C 45 Regular" panose="020B0603030302020204" pitchFamily="34" charset="0"/>
              </a:rPr>
              <a:t>Partner States </a:t>
            </a:r>
            <a:r>
              <a:rPr lang="fr-FR" sz="1200" b="0" dirty="0">
                <a:latin typeface="Core Sans C 45 Regular" panose="020B0603030302020204" pitchFamily="34" charset="0"/>
              </a:rPr>
              <a:t>(</a:t>
            </a:r>
            <a:r>
              <a:rPr lang="fr-FR" sz="1200" b="0" dirty="0" err="1">
                <a:latin typeface="Core Sans C 45 Regular" panose="020B0603030302020204" pitchFamily="34" charset="0"/>
              </a:rPr>
              <a:t>Switzerland</a:t>
            </a:r>
            <a:r>
              <a:rPr lang="fr-FR" sz="1200" b="0" dirty="0">
                <a:latin typeface="Core Sans C 45 Regular" panose="020B0603030302020204" pitchFamily="34" charset="0"/>
              </a:rPr>
              <a:t> and </a:t>
            </a:r>
            <a:r>
              <a:rPr lang="fr-FR" sz="1200" b="0" dirty="0" err="1">
                <a:latin typeface="Core Sans C 45 Regular" panose="020B0603030302020204" pitchFamily="34" charset="0"/>
              </a:rPr>
              <a:t>Norway</a:t>
            </a:r>
            <a:r>
              <a:rPr lang="fr-FR" sz="1200" b="0" dirty="0">
                <a:latin typeface="Core Sans C 45 Regular" panose="020B0603030302020204" pitchFamily="34" charset="0"/>
              </a:rPr>
              <a:t>)</a:t>
            </a:r>
          </a:p>
          <a:p>
            <a:pPr marL="274638" indent="-274638">
              <a:buFont typeface="+mj-lt"/>
              <a:buAutoNum type="arabicPeriod"/>
            </a:pPr>
            <a:r>
              <a:rPr lang="fr-FR" sz="1200" dirty="0">
                <a:latin typeface="Core Sans C 45 Regular" panose="020B0603030302020204" pitchFamily="34" charset="0"/>
              </a:rPr>
              <a:t>IPA countries </a:t>
            </a:r>
            <a:r>
              <a:rPr lang="fr-FR" sz="1200" b="0" dirty="0">
                <a:latin typeface="Core Sans C 45 Regular" panose="020B0603030302020204" pitchFamily="34" charset="0"/>
              </a:rPr>
              <a:t>(</a:t>
            </a:r>
            <a:r>
              <a:rPr lang="fr-FR" sz="1200" b="0" dirty="0" err="1">
                <a:latin typeface="Core Sans C 45 Regular" panose="020B0603030302020204" pitchFamily="34" charset="0"/>
              </a:rPr>
              <a:t>Albania</a:t>
            </a:r>
            <a:r>
              <a:rPr lang="fr-FR" sz="1200" b="0" dirty="0">
                <a:latin typeface="Core Sans C 45 Regular" panose="020B0603030302020204" pitchFamily="34" charset="0"/>
              </a:rPr>
              <a:t>, </a:t>
            </a:r>
            <a:r>
              <a:rPr lang="fr-FR" sz="1200" b="0" dirty="0" err="1">
                <a:latin typeface="Core Sans C 45 Regular" panose="020B0603030302020204" pitchFamily="34" charset="0"/>
              </a:rPr>
              <a:t>Bosnia</a:t>
            </a:r>
            <a:r>
              <a:rPr lang="fr-FR" sz="1200" b="0" dirty="0">
                <a:latin typeface="Core Sans C 45 Regular" panose="020B0603030302020204" pitchFamily="34" charset="0"/>
              </a:rPr>
              <a:t> and </a:t>
            </a:r>
            <a:r>
              <a:rPr lang="fr-FR" sz="1200" b="0" dirty="0" err="1">
                <a:latin typeface="Core Sans C 45 Regular" panose="020B0603030302020204" pitchFamily="34" charset="0"/>
              </a:rPr>
              <a:t>Herzegovina</a:t>
            </a:r>
            <a:r>
              <a:rPr lang="fr-FR" sz="1200" b="0" dirty="0">
                <a:latin typeface="Core Sans C 45 Regular" panose="020B0603030302020204" pitchFamily="34" charset="0"/>
              </a:rPr>
              <a:t>, </a:t>
            </a:r>
            <a:r>
              <a:rPr lang="fr-FR" sz="1200" b="0" dirty="0" err="1">
                <a:latin typeface="Core Sans C 45 Regular" panose="020B0603030302020204" pitchFamily="34" charset="0"/>
              </a:rPr>
              <a:t>Montenegro</a:t>
            </a:r>
            <a:r>
              <a:rPr lang="fr-FR" sz="1200" b="0" dirty="0">
                <a:latin typeface="Core Sans C 45 Regular" panose="020B0603030302020204" pitchFamily="34" charset="0"/>
              </a:rPr>
              <a:t>, North </a:t>
            </a:r>
            <a:r>
              <a:rPr lang="fr-FR" sz="1200" b="0" dirty="0" err="1">
                <a:latin typeface="Core Sans C 45 Regular" panose="020B0603030302020204" pitchFamily="34" charset="0"/>
              </a:rPr>
              <a:t>Macedonia</a:t>
            </a:r>
            <a:r>
              <a:rPr lang="fr-FR" sz="1200" b="0" dirty="0">
                <a:latin typeface="Core Sans C 45 Regular" panose="020B0603030302020204" pitchFamily="34" charset="0"/>
              </a:rPr>
              <a:t> and </a:t>
            </a:r>
            <a:r>
              <a:rPr lang="fr-FR" sz="1200" b="0" dirty="0" err="1">
                <a:latin typeface="Core Sans C 45 Regular" panose="020B0603030302020204" pitchFamily="34" charset="0"/>
              </a:rPr>
              <a:t>Serbia</a:t>
            </a:r>
            <a:r>
              <a:rPr lang="fr-FR" sz="1200" b="0" dirty="0">
                <a:latin typeface="Core Sans C 45 Regular" panose="020B0603030302020204" pitchFamily="34" charset="0"/>
              </a:rPr>
              <a:t>)</a:t>
            </a:r>
          </a:p>
          <a:p>
            <a:pPr marL="274638" indent="-274638">
              <a:buFont typeface="+mj-lt"/>
              <a:buAutoNum type="arabicPeriod"/>
            </a:pPr>
            <a:r>
              <a:rPr lang="fr-FR" sz="1200" dirty="0">
                <a:latin typeface="Core Sans C 45 Regular" panose="020B0603030302020204" pitchFamily="34" charset="0"/>
              </a:rPr>
              <a:t>NDICI countries </a:t>
            </a:r>
            <a:r>
              <a:rPr lang="fr-FR" sz="1200" b="0" dirty="0">
                <a:latin typeface="Core Sans C 45 Regular" panose="020B0603030302020204" pitchFamily="34" charset="0"/>
              </a:rPr>
              <a:t>(Ukraine and Moldova)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51A385-31F1-462D-BAD8-09CA06D7CC09}"/>
              </a:ext>
            </a:extLst>
          </p:cNvPr>
          <p:cNvSpPr txBox="1"/>
          <p:nvPr/>
        </p:nvSpPr>
        <p:spPr>
          <a:xfrm>
            <a:off x="4886821" y="3227576"/>
            <a:ext cx="3707741" cy="861774"/>
          </a:xfrm>
          <a:prstGeom prst="rect">
            <a:avLst/>
          </a:prstGeom>
          <a:noFill/>
          <a:ln>
            <a:solidFill>
              <a:srgbClr val="C6007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rgbClr val="FF917F"/>
                </a:solidFill>
                <a:latin typeface="Core Sans C 45 Regular" panose="020B0603030302020204" pitchFamily="34" charset="0"/>
              </a:rPr>
              <a:t>In case you have a doubt about a potential partner’s eligibility</a:t>
            </a:r>
          </a:p>
          <a:p>
            <a:pPr algn="ctr"/>
            <a:r>
              <a:rPr lang="en-GB" sz="1600" b="1" dirty="0">
                <a:solidFill>
                  <a:srgbClr val="164194"/>
                </a:solidFill>
                <a:latin typeface="Core Sans C 45 Regular" panose="020B0603030302020204" pitchFamily="34" charset="0"/>
                <a:sym typeface="Wingdings" panose="05000000000000000000" pitchFamily="2" charset="2"/>
              </a:rPr>
              <a:t> </a:t>
            </a:r>
            <a:r>
              <a:rPr lang="en-GB" sz="16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Contact AN@urbact.eu</a:t>
            </a:r>
          </a:p>
        </p:txBody>
      </p:sp>
    </p:spTree>
    <p:extLst>
      <p:ext uri="{BB962C8B-B14F-4D97-AF65-F5344CB8AC3E}">
        <p14:creationId xmlns:p14="http://schemas.microsoft.com/office/powerpoint/2010/main" val="16115015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F627F92-D08C-4916-85D1-58A65D67C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141" y="273376"/>
            <a:ext cx="8235787" cy="433633"/>
          </a:xfrm>
        </p:spPr>
        <p:txBody>
          <a:bodyPr/>
          <a:lstStyle/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PARTNERSHIP - ELIGIBILITY REQUIREMENTS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F4CEE061-85AF-41A7-95E3-206607F16E5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8259" y="1049391"/>
            <a:ext cx="8658399" cy="2989735"/>
          </a:xfrm>
        </p:spPr>
        <p:txBody>
          <a:bodyPr/>
          <a:lstStyle/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US" sz="1600" dirty="0">
                <a:latin typeface="Core Sans C 45 Regular" panose="020B0603030302020204" pitchFamily="34" charset="0"/>
              </a:rPr>
              <a:t>Between 6 and 8 partners;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US" sz="1600" dirty="0">
                <a:latin typeface="Core Sans C 45 Regular" panose="020B0603030302020204" pitchFamily="34" charset="0"/>
              </a:rPr>
              <a:t>A city can be a candidate Lead Partner of one Action Network  proposal only </a:t>
            </a:r>
            <a:r>
              <a:rPr lang="en-US" sz="1600" b="0" dirty="0">
                <a:latin typeface="Core Sans C 45 Regular" panose="020B0603030302020204" pitchFamily="34" charset="0"/>
              </a:rPr>
              <a:t>(but can be additionally a Project Partner in another network);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US" sz="1600" dirty="0">
                <a:latin typeface="Core Sans C 45 Regular" panose="020B0603030302020204" pitchFamily="34" charset="0"/>
              </a:rPr>
              <a:t>A beneficiary </a:t>
            </a:r>
            <a:r>
              <a:rPr lang="en-US" sz="1600" b="0" dirty="0">
                <a:latin typeface="Core Sans C 45 Regular" panose="020B0603030302020204" pitchFamily="34" charset="0"/>
              </a:rPr>
              <a:t>can be a partner in </a:t>
            </a:r>
            <a:r>
              <a:rPr lang="en-US" sz="1600" dirty="0">
                <a:latin typeface="Core Sans C 45 Regular" panose="020B0603030302020204" pitchFamily="34" charset="0"/>
              </a:rPr>
              <a:t>max. 2 approved networks;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US" sz="1600" dirty="0">
                <a:latin typeface="Core Sans C 45 Regular" panose="020B0603030302020204" pitchFamily="34" charset="0"/>
              </a:rPr>
              <a:t>A partnership </a:t>
            </a:r>
            <a:r>
              <a:rPr lang="en-US" sz="1600" b="0" dirty="0">
                <a:latin typeface="Core Sans C 45 Regular" panose="020B0603030302020204" pitchFamily="34" charset="0"/>
              </a:rPr>
              <a:t>cannot include </a:t>
            </a:r>
            <a:r>
              <a:rPr lang="en-US" sz="1600" dirty="0">
                <a:latin typeface="Core Sans C 45 Regular" panose="020B0603030302020204" pitchFamily="34" charset="0"/>
              </a:rPr>
              <a:t>more than one partner from the same country;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FF917F"/>
                </a:solidFill>
                <a:latin typeface="Core Sans C 45 Regular" panose="020B0603030302020204" pitchFamily="34" charset="0"/>
              </a:rPr>
              <a:t>1 “non-city partner” </a:t>
            </a:r>
            <a:r>
              <a:rPr lang="en-US" sz="1600" b="0" dirty="0">
                <a:latin typeface="Core Sans C 45 Regular" panose="020B0603030302020204" pitchFamily="34" charset="0"/>
              </a:rPr>
              <a:t>allowed per network;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US" sz="1600" dirty="0">
                <a:latin typeface="Core Sans C 45 Regular" panose="020B0603030302020204" pitchFamily="34" charset="0"/>
              </a:rPr>
              <a:t>At least half of the partners must come from EU Member S</a:t>
            </a:r>
            <a:r>
              <a:rPr lang="en-US" sz="1600" b="0" dirty="0">
                <a:latin typeface="Core Sans C 45 Regular" panose="020B0603030302020204" pitchFamily="34" charset="0"/>
              </a:rPr>
              <a:t>tates;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US" sz="1600" b="0" dirty="0">
                <a:latin typeface="Core Sans C 45 Regular" panose="020B0603030302020204" pitchFamily="34" charset="0"/>
              </a:rPr>
              <a:t>A partnership may include a </a:t>
            </a:r>
            <a:r>
              <a:rPr lang="en-US" sz="1600" dirty="0">
                <a:latin typeface="Core Sans C 45 Regular" panose="020B0603030302020204" pitchFamily="34" charset="0"/>
              </a:rPr>
              <a:t>maximum of 1 partner from IPA and NDICI countries</a:t>
            </a:r>
            <a:r>
              <a:rPr lang="en-US" sz="1600" b="0" dirty="0">
                <a:latin typeface="Core Sans C 45 Regular" panose="020B0603030302020204" pitchFamily="34" charset="0"/>
              </a:rPr>
              <a:t>.</a:t>
            </a:r>
          </a:p>
          <a:p>
            <a:pPr>
              <a:spcAft>
                <a:spcPts val="600"/>
              </a:spcAft>
            </a:pPr>
            <a:endParaRPr lang="en-US" sz="1200" b="0" dirty="0">
              <a:latin typeface="Core Sans C 45 Regular" panose="020B06030303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E3A1D60-2044-4810-878C-55A9AFF8CEC6}"/>
              </a:ext>
            </a:extLst>
          </p:cNvPr>
          <p:cNvSpPr/>
          <p:nvPr/>
        </p:nvSpPr>
        <p:spPr>
          <a:xfrm>
            <a:off x="170194" y="4039127"/>
            <a:ext cx="859673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1600" b="1" dirty="0">
                <a:solidFill>
                  <a:srgbClr val="FF917F"/>
                </a:solidFill>
                <a:latin typeface="Core Sans C 45 Regular" panose="020B0603030302020204" pitchFamily="34" charset="0"/>
              </a:rPr>
              <a:t>&gt;&gt;&gt;  It is recommended to build a diverse partnership</a:t>
            </a:r>
          </a:p>
          <a:p>
            <a:pPr lvl="0"/>
            <a:r>
              <a:rPr lang="en-GB" sz="1600" b="1" dirty="0">
                <a:solidFill>
                  <a:srgbClr val="FF917F"/>
                </a:solidFill>
                <a:latin typeface="Core Sans C 45 Regular" panose="020B0603030302020204" pitchFamily="34" charset="0"/>
              </a:rPr>
              <a:t>&gt;&gt;&gt;  </a:t>
            </a:r>
            <a:r>
              <a:rPr lang="en-US" sz="1600" b="1" dirty="0">
                <a:solidFill>
                  <a:srgbClr val="FF917F"/>
                </a:solidFill>
                <a:latin typeface="Core Sans C 45 Regular" panose="020B0603030302020204" pitchFamily="34" charset="0"/>
              </a:rPr>
              <a:t>It is also encouraged to include in the partnership, cities which are newcomers to URBACT</a:t>
            </a:r>
            <a:endParaRPr lang="en-GB" sz="1600" b="1" dirty="0">
              <a:solidFill>
                <a:srgbClr val="FF917F"/>
              </a:solidFill>
              <a:latin typeface="Core Sans C 45 Regular" panose="020B06030303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4908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80D80-6C45-4E65-A9BC-42D5DC847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dirty="0"/>
              <a:t>ASSESSMENT CRITERIA </a:t>
            </a:r>
            <a:r>
              <a:rPr lang="en-GB" sz="1800" b="0" i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(as set out in the Terms of Reference)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D292FB-65E2-4DB2-9318-11B3555DD38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0478" y="994323"/>
            <a:ext cx="8426450" cy="3529124"/>
          </a:xfrm>
        </p:spPr>
        <p:txBody>
          <a:bodyPr/>
          <a:lstStyle/>
          <a:p>
            <a:pPr marL="176212">
              <a:spcAft>
                <a:spcPts val="600"/>
              </a:spcAft>
            </a:pPr>
            <a:r>
              <a:rPr lang="en-GB" sz="1600" b="0" dirty="0">
                <a:latin typeface="Core Sans C 45 Regular" panose="020B0603030302020204" pitchFamily="34" charset="0"/>
                <a:sym typeface="Arial"/>
              </a:rPr>
              <a:t>An URBACT External Assessment Panel (EAP) reviews and scores the applications against the following </a:t>
            </a:r>
            <a:r>
              <a:rPr lang="en-GB" sz="1600" dirty="0">
                <a:latin typeface="Core Sans C 45 Regular" panose="020B0603030302020204" pitchFamily="34" charset="0"/>
                <a:sym typeface="Arial"/>
              </a:rPr>
              <a:t>criteria</a:t>
            </a:r>
            <a:r>
              <a:rPr lang="en-GB" sz="1600" b="0" dirty="0">
                <a:latin typeface="Core Sans C 45 Regular" panose="020B0603030302020204" pitchFamily="34" charset="0"/>
                <a:sym typeface="Arial"/>
              </a:rPr>
              <a:t>:</a:t>
            </a:r>
          </a:p>
          <a:p>
            <a:pPr marL="461962" indent="-285750">
              <a:spcAft>
                <a:spcPts val="600"/>
              </a:spcAft>
              <a:buClr>
                <a:srgbClr val="164194"/>
              </a:buClr>
              <a:buSzPts val="1400"/>
              <a:buFont typeface="Arial" panose="020B0604020202020204" pitchFamily="34" charset="0"/>
              <a:buChar char="•"/>
            </a:pPr>
            <a:r>
              <a:rPr lang="en-GB" sz="1600" b="0" dirty="0">
                <a:latin typeface="Core Sans C 45 Regular" panose="020B0603030302020204" pitchFamily="34" charset="0"/>
                <a:sym typeface="Arial"/>
              </a:rPr>
              <a:t>Relevance of the policy issue addressed (20%)</a:t>
            </a:r>
          </a:p>
          <a:p>
            <a:pPr marL="461962" indent="-285750">
              <a:spcAft>
                <a:spcPts val="600"/>
              </a:spcAft>
              <a:buClr>
                <a:srgbClr val="164194"/>
              </a:buClr>
              <a:buSzPts val="1400"/>
              <a:buFont typeface="Arial" panose="020B0604020202020204" pitchFamily="34" charset="0"/>
              <a:buChar char="•"/>
            </a:pPr>
            <a:r>
              <a:rPr lang="en-US" sz="1600" b="0" dirty="0">
                <a:latin typeface="Core Sans C 45 Regular" panose="020B0603030302020204" pitchFamily="34" charset="0"/>
                <a:sym typeface="Arial"/>
              </a:rPr>
              <a:t>Proposal to address URBACT cross-cutting objectives (gender equality, green transition and digital transition) </a:t>
            </a:r>
            <a:r>
              <a:rPr lang="en-GB" sz="1600" b="0" dirty="0">
                <a:latin typeface="Core Sans C 45 Regular" panose="020B0603030302020204" pitchFamily="34" charset="0"/>
                <a:sym typeface="Arial"/>
              </a:rPr>
              <a:t>(10%)</a:t>
            </a:r>
          </a:p>
          <a:p>
            <a:pPr marL="461962" indent="-285750">
              <a:spcAft>
                <a:spcPts val="600"/>
              </a:spcAft>
              <a:buClr>
                <a:srgbClr val="164194"/>
              </a:buClr>
              <a:buSzPts val="1400"/>
              <a:buFont typeface="Arial" panose="020B0604020202020204" pitchFamily="34" charset="0"/>
              <a:buChar char="•"/>
            </a:pPr>
            <a:r>
              <a:rPr lang="en-GB" sz="1600" b="0" dirty="0">
                <a:latin typeface="Core Sans C 45 Regular" panose="020B0603030302020204" pitchFamily="34" charset="0"/>
                <a:sym typeface="Arial"/>
              </a:rPr>
              <a:t>Quality of the partnership (30%)</a:t>
            </a:r>
          </a:p>
          <a:p>
            <a:pPr marL="461962" indent="-285750">
              <a:spcAft>
                <a:spcPts val="600"/>
              </a:spcAft>
              <a:buClr>
                <a:srgbClr val="164194"/>
              </a:buClr>
              <a:buSzPts val="1400"/>
              <a:buFont typeface="Arial" panose="020B0604020202020204" pitchFamily="34" charset="0"/>
              <a:buChar char="•"/>
            </a:pPr>
            <a:r>
              <a:rPr lang="en-US" sz="1600" b="0" dirty="0">
                <a:latin typeface="Core Sans C 45 Regular" panose="020B0603030302020204" pitchFamily="34" charset="0"/>
                <a:sym typeface="Arial"/>
              </a:rPr>
              <a:t>Quality of the proposed methodology and activities </a:t>
            </a:r>
            <a:r>
              <a:rPr lang="en-GB" sz="1600" b="0" dirty="0">
                <a:latin typeface="Core Sans C 45 Regular" panose="020B0603030302020204" pitchFamily="34" charset="0"/>
                <a:sym typeface="Arial"/>
              </a:rPr>
              <a:t>(20%)</a:t>
            </a:r>
          </a:p>
          <a:p>
            <a:pPr marL="461962" indent="-285750">
              <a:spcAft>
                <a:spcPts val="600"/>
              </a:spcAft>
              <a:buClr>
                <a:srgbClr val="164194"/>
              </a:buClr>
              <a:buSzPts val="1400"/>
              <a:buFont typeface="Arial" panose="020B0604020202020204" pitchFamily="34" charset="0"/>
              <a:buChar char="•"/>
            </a:pPr>
            <a:r>
              <a:rPr lang="en-GB" sz="1600" b="0" dirty="0">
                <a:latin typeface="Core Sans C 45 Regular" panose="020B0603030302020204" pitchFamily="34" charset="0"/>
                <a:sym typeface="Arial"/>
              </a:rPr>
              <a:t>Quality of the proposed network management (10%)</a:t>
            </a:r>
          </a:p>
          <a:p>
            <a:pPr marL="461962" indent="-285750">
              <a:spcAft>
                <a:spcPts val="600"/>
              </a:spcAft>
              <a:buClr>
                <a:srgbClr val="164194"/>
              </a:buClr>
              <a:buSzPts val="1400"/>
              <a:buFont typeface="Arial" panose="020B0604020202020204" pitchFamily="34" charset="0"/>
              <a:buChar char="•"/>
            </a:pPr>
            <a:r>
              <a:rPr lang="en-US" sz="1600" b="0" dirty="0">
                <a:latin typeface="Core Sans C 45 Regular" panose="020B0603030302020204" pitchFamily="34" charset="0"/>
                <a:ea typeface="MS MinNew Roman"/>
                <a:cs typeface="Calibri" panose="020F0502020204030204" pitchFamily="34" charset="0"/>
              </a:rPr>
              <a:t>Quality of the proposed budget (10%) </a:t>
            </a:r>
            <a:endParaRPr lang="en-GB" sz="1600" b="0" dirty="0">
              <a:latin typeface="Core Sans C 45 Regular" panose="020B06030303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52466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662FC-10DD-4D9B-B1E9-BE36004FE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/>
              <a:t>BUDGET &amp; EXPERTISE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71402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AC43783-E5DC-4BDF-AA39-AF2A33B6BA73}"/>
              </a:ext>
            </a:extLst>
          </p:cNvPr>
          <p:cNvSpPr/>
          <p:nvPr/>
        </p:nvSpPr>
        <p:spPr>
          <a:xfrm>
            <a:off x="101102" y="881384"/>
            <a:ext cx="4571995" cy="29947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685800">
              <a:lnSpc>
                <a:spcPct val="150000"/>
              </a:lnSpc>
            </a:pPr>
            <a:r>
              <a:rPr lang="en-GB" sz="2400" b="1" dirty="0">
                <a:solidFill>
                  <a:srgbClr val="164194"/>
                </a:solidFill>
                <a:latin typeface="Core Sans C 45 Regular" panose="020B0603030302020204" pitchFamily="34" charset="0"/>
                <a:cs typeface="Arial" panose="020B0604020202020204" pitchFamily="34" charset="0"/>
              </a:rPr>
              <a:t>Network Budget</a:t>
            </a:r>
            <a:r>
              <a:rPr lang="en-GB" sz="2400" dirty="0">
                <a:solidFill>
                  <a:srgbClr val="164194"/>
                </a:solidFill>
                <a:latin typeface="Core Sans C 45 Regular" panose="020B0603030302020204" pitchFamily="34" charset="0"/>
                <a:cs typeface="Arial" panose="020B0604020202020204" pitchFamily="34" charset="0"/>
              </a:rPr>
              <a:t>: 1 000 000€</a:t>
            </a:r>
          </a:p>
          <a:p>
            <a:pPr lvl="0" defTabSz="685800"/>
            <a:r>
              <a:rPr lang="en-GB" sz="1400" i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(total incl. local co-financing)</a:t>
            </a:r>
            <a:endParaRPr lang="en-GB" sz="2000" i="1" dirty="0">
              <a:solidFill>
                <a:srgbClr val="164194"/>
              </a:solidFill>
              <a:latin typeface="Core Sans C 45 Regular" panose="020B0603030302020204" pitchFamily="34" charset="0"/>
            </a:endParaRPr>
          </a:p>
          <a:p>
            <a:pPr lvl="0" defTabSz="685800"/>
            <a:r>
              <a:rPr lang="en-GB" sz="2400" dirty="0">
                <a:solidFill>
                  <a:srgbClr val="164194"/>
                </a:solidFill>
                <a:latin typeface="Core Sans C 45 Regular" panose="020B06030303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rgbClr val="164194"/>
                </a:solidFill>
                <a:latin typeface="Core Sans C 45 Regular" panose="020B06030303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Costs covered: </a:t>
            </a:r>
          </a:p>
          <a:p>
            <a:pPr marL="992188" lvl="1" indent="-171450" defTabSz="685800">
              <a:buFontTx/>
              <a:buChar char="-"/>
            </a:pPr>
            <a:r>
              <a:rPr lang="en-GB" sz="1400" dirty="0">
                <a:solidFill>
                  <a:srgbClr val="164194"/>
                </a:solidFill>
                <a:latin typeface="Core Sans C 45 Regular" panose="020B06030303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staff costs</a:t>
            </a:r>
          </a:p>
          <a:p>
            <a:pPr marL="992188" lvl="1" indent="-171450" defTabSz="685800">
              <a:buFontTx/>
              <a:buChar char="-"/>
            </a:pPr>
            <a:r>
              <a:rPr lang="en-GB" sz="1400" dirty="0">
                <a:solidFill>
                  <a:srgbClr val="164194"/>
                </a:solidFill>
                <a:latin typeface="Core Sans C 45 Regular" panose="020B06030303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admin costs</a:t>
            </a:r>
          </a:p>
          <a:p>
            <a:pPr marL="992188" lvl="1" indent="-171450" defTabSz="685800">
              <a:buFontTx/>
              <a:buChar char="-"/>
            </a:pPr>
            <a:r>
              <a:rPr lang="en-GB" sz="1400" dirty="0">
                <a:solidFill>
                  <a:srgbClr val="164194"/>
                </a:solidFill>
                <a:latin typeface="Core Sans C 45 Regular" panose="020B06030303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travel &amp; accommodation</a:t>
            </a:r>
          </a:p>
          <a:p>
            <a:pPr marL="992188" lvl="1" indent="-171450" defTabSz="685800">
              <a:buFontTx/>
              <a:buChar char="-"/>
            </a:pPr>
            <a:r>
              <a:rPr lang="en-GB" sz="1400" dirty="0">
                <a:solidFill>
                  <a:srgbClr val="164194"/>
                </a:solidFill>
                <a:latin typeface="Core Sans C 45 Regular" panose="020B06030303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external expertise</a:t>
            </a:r>
          </a:p>
          <a:p>
            <a:pPr marL="992188" lvl="1" indent="-171450" defTabSz="685800">
              <a:buFontTx/>
              <a:buChar char="-"/>
            </a:pPr>
            <a:r>
              <a:rPr lang="en-GB" sz="1400" dirty="0">
                <a:solidFill>
                  <a:srgbClr val="164194"/>
                </a:solidFill>
                <a:latin typeface="Core Sans C 45 Regular" panose="020B06030303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equipment</a:t>
            </a:r>
          </a:p>
          <a:p>
            <a:pPr marL="534988" lvl="0" indent="-171450" defTabSz="685800">
              <a:lnSpc>
                <a:spcPct val="150000"/>
              </a:lnSpc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1400" dirty="0">
                <a:solidFill>
                  <a:srgbClr val="164194"/>
                </a:solidFill>
                <a:latin typeface="Core Sans C 45 Regular" panose="020B0603030302020204" pitchFamily="34" charset="0"/>
                <a:cs typeface="Arial" panose="020B0604020202020204" pitchFamily="34" charset="0"/>
              </a:rPr>
              <a:t>Subsidy + local contributions</a:t>
            </a:r>
          </a:p>
          <a:p>
            <a:pPr marL="534988" lvl="0" indent="-171450" defTabSz="6858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solidFill>
                  <a:srgbClr val="164194"/>
                </a:solidFill>
                <a:latin typeface="Core Sans C 45 Regular" panose="020B06030303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T</a:t>
            </a:r>
            <a:r>
              <a:rPr lang="en-GB" sz="1400" dirty="0">
                <a:solidFill>
                  <a:srgbClr val="164194"/>
                </a:solidFill>
                <a:latin typeface="Core Sans C 45 Regular" panose="020B0603030302020204" pitchFamily="34" charset="0"/>
                <a:cs typeface="Arial" panose="020B0604020202020204" pitchFamily="34" charset="0"/>
              </a:rPr>
              <a:t>o be divided among all partners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C9F6828-3CBE-44B2-AA43-ED7A55721648}"/>
              </a:ext>
            </a:extLst>
          </p:cNvPr>
          <p:cNvSpPr/>
          <p:nvPr/>
        </p:nvSpPr>
        <p:spPr>
          <a:xfrm>
            <a:off x="4752977" y="881384"/>
            <a:ext cx="4189448" cy="27793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685800">
              <a:lnSpc>
                <a:spcPct val="150000"/>
              </a:lnSpc>
              <a:spcBef>
                <a:spcPts val="600"/>
              </a:spcBef>
            </a:pPr>
            <a:r>
              <a:rPr lang="en-US" sz="2400" b="1" dirty="0">
                <a:solidFill>
                  <a:srgbClr val="164194"/>
                </a:solidFill>
                <a:latin typeface="Core Sans C 45 Regular" panose="020B0603030302020204" pitchFamily="34" charset="0"/>
                <a:cs typeface="Arial" panose="020B0604020202020204" pitchFamily="34" charset="0"/>
              </a:rPr>
              <a:t>Expertise</a:t>
            </a:r>
            <a:r>
              <a:rPr lang="en-US" sz="2400" dirty="0">
                <a:solidFill>
                  <a:srgbClr val="164194"/>
                </a:solidFill>
                <a:latin typeface="Core Sans C 45 Regular" panose="020B0603030302020204" pitchFamily="34" charset="0"/>
                <a:cs typeface="Arial" panose="020B0604020202020204" pitchFamily="34" charset="0"/>
              </a:rPr>
              <a:t>: 127 500€ </a:t>
            </a:r>
          </a:p>
          <a:p>
            <a:pPr marL="447675" lvl="0" indent="-171450" defTabSz="6858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tabLst>
                <a:tab pos="266700" algn="l"/>
              </a:tabLst>
            </a:pPr>
            <a:r>
              <a:rPr lang="en-US" sz="1400" dirty="0">
                <a:solidFill>
                  <a:srgbClr val="164194"/>
                </a:solidFill>
                <a:latin typeface="Core Sans C 45 Regular" panose="020B06030303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170 days in total to support the network</a:t>
            </a:r>
          </a:p>
          <a:p>
            <a:pPr marL="447675" lvl="0" indent="-171450" defTabSz="6858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tabLst>
                <a:tab pos="266700" algn="l"/>
              </a:tabLst>
            </a:pPr>
            <a:r>
              <a:rPr lang="en-US" sz="1400" dirty="0">
                <a:solidFill>
                  <a:srgbClr val="164194"/>
                </a:solidFill>
                <a:latin typeface="Core Sans C 45 Regular" panose="020B0603030302020204" pitchFamily="34" charset="0"/>
                <a:cs typeface="Arial" panose="020B0604020202020204" pitchFamily="34" charset="0"/>
              </a:rPr>
              <a:t>Support by a Lead Expert for 30 months</a:t>
            </a:r>
          </a:p>
          <a:p>
            <a:pPr marL="447675" lvl="0" indent="-171450" defTabSz="6858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tabLst>
                <a:tab pos="266700" algn="l"/>
              </a:tabLst>
            </a:pPr>
            <a:r>
              <a:rPr lang="en-US" sz="1400" dirty="0">
                <a:solidFill>
                  <a:srgbClr val="164194"/>
                </a:solidFill>
                <a:latin typeface="Core Sans C 45 Regular" panose="020B06030303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Support by Ad hoc experts on any relevant subject</a:t>
            </a:r>
          </a:p>
          <a:p>
            <a:pPr marL="447675" lvl="0" indent="-171450" defTabSz="6858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tabLst>
                <a:tab pos="266700" algn="l"/>
              </a:tabLst>
            </a:pPr>
            <a:r>
              <a:rPr lang="en-US" sz="1400" dirty="0">
                <a:solidFill>
                  <a:srgbClr val="164194"/>
                </a:solidFill>
                <a:latin typeface="Core Sans C 45 Regular" panose="020B06030303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Managed directly by the Joint Secretariat</a:t>
            </a:r>
            <a:endParaRPr lang="en-US" sz="1400" dirty="0">
              <a:solidFill>
                <a:srgbClr val="164194"/>
              </a:solidFill>
              <a:latin typeface="Core Sans C 45 Regular" panose="020B06030303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70AD4C4-B887-4347-A967-525A5E61311B}"/>
              </a:ext>
            </a:extLst>
          </p:cNvPr>
          <p:cNvCxnSpPr/>
          <p:nvPr/>
        </p:nvCxnSpPr>
        <p:spPr>
          <a:xfrm>
            <a:off x="4752977" y="1159543"/>
            <a:ext cx="0" cy="262890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6ED0009E-4D20-4EDB-B9C3-E4854CAEF9FA}"/>
              </a:ext>
            </a:extLst>
          </p:cNvPr>
          <p:cNvSpPr/>
          <p:nvPr/>
        </p:nvSpPr>
        <p:spPr>
          <a:xfrm>
            <a:off x="287300" y="4019776"/>
            <a:ext cx="4559013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F3737B"/>
                </a:solidFill>
                <a:latin typeface="Core Sans C 45 Regular" panose="020B0603030302020204" pitchFamily="34" charset="0"/>
                <a:sym typeface="Wingdings" panose="05000000000000000000" pitchFamily="2" charset="2"/>
              </a:rPr>
              <a:t> Lead partners should foresee </a:t>
            </a:r>
            <a:r>
              <a:rPr lang="en-GB" sz="1400" dirty="0">
                <a:solidFill>
                  <a:srgbClr val="F3737B"/>
                </a:solidFill>
                <a:latin typeface="Core Sans C 45 Regular" panose="020B0603030302020204" pitchFamily="34" charset="0"/>
              </a:rPr>
              <a:t>2 full-time equivalent posts for the overall management &amp; coordination / Partners – 1 full-time equivalent</a:t>
            </a:r>
          </a:p>
        </p:txBody>
      </p:sp>
      <p:sp>
        <p:nvSpPr>
          <p:cNvPr id="7" name="Titre 1">
            <a:extLst>
              <a:ext uri="{FF2B5EF4-FFF2-40B4-BE49-F238E27FC236}">
                <a16:creationId xmlns:a16="http://schemas.microsoft.com/office/drawing/2014/main" id="{B85A9908-CECC-446A-A181-812317A5D6FA}"/>
              </a:ext>
            </a:extLst>
          </p:cNvPr>
          <p:cNvSpPr txBox="1">
            <a:spLocks/>
          </p:cNvSpPr>
          <p:nvPr/>
        </p:nvSpPr>
        <p:spPr>
          <a:xfrm>
            <a:off x="555204" y="272118"/>
            <a:ext cx="8235787" cy="433633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300" b="1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+mj-ea"/>
                <a:cs typeface="+mj-cs"/>
              </a:defRPr>
            </a:lvl1pPr>
          </a:lstStyle>
          <a:p>
            <a:r>
              <a:rPr lang="fr-FR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FINANCIAL RESSOURCES FOR THE NETWORK</a:t>
            </a:r>
          </a:p>
        </p:txBody>
      </p:sp>
    </p:spTree>
    <p:extLst>
      <p:ext uri="{BB962C8B-B14F-4D97-AF65-F5344CB8AC3E}">
        <p14:creationId xmlns:p14="http://schemas.microsoft.com/office/powerpoint/2010/main" val="9308087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4682CD5-25C4-4AEB-97D1-DC9C5F10C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374" y="293795"/>
            <a:ext cx="8235787" cy="433633"/>
          </a:xfrm>
        </p:spPr>
        <p:txBody>
          <a:bodyPr/>
          <a:lstStyle/>
          <a:p>
            <a:r>
              <a:rPr lang="fr-FR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EXPERTISE SUPPORT</a:t>
            </a:r>
            <a:endParaRPr lang="fr-FR" sz="2000" b="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49E9EA1D-10EF-420F-AF79-DD1B31265EF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2678" y="1777392"/>
            <a:ext cx="4709772" cy="2327795"/>
          </a:xfrm>
        </p:spPr>
        <p:txBody>
          <a:bodyPr/>
          <a:lstStyle/>
          <a:p>
            <a:pPr marL="171450" indent="-17145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Core Sans C 45 Regular" panose="020B0603030302020204" pitchFamily="34" charset="0"/>
              </a:rPr>
              <a:t>Network </a:t>
            </a:r>
            <a:r>
              <a:rPr lang="en-GB" sz="1600" dirty="0">
                <a:solidFill>
                  <a:srgbClr val="C60075"/>
                </a:solidFill>
                <a:latin typeface="Core Sans C 45 Regular" panose="020B0603030302020204" pitchFamily="34" charset="0"/>
              </a:rPr>
              <a:t>Lead expert </a:t>
            </a:r>
            <a:r>
              <a:rPr lang="en-GB" sz="1600" dirty="0">
                <a:latin typeface="Core Sans C 45 Regular" panose="020B0603030302020204" pitchFamily="34" charset="0"/>
              </a:rPr>
              <a:t>supports </a:t>
            </a:r>
            <a:r>
              <a:rPr lang="en-GB" sz="1600" b="0" dirty="0">
                <a:latin typeface="Core Sans C 45 Regular" panose="020B0603030302020204" pitchFamily="34" charset="0"/>
              </a:rPr>
              <a:t>the network over the </a:t>
            </a:r>
            <a:r>
              <a:rPr lang="en-GB" sz="1600" b="0" u="sng" dirty="0">
                <a:latin typeface="Core Sans C 45 Regular" panose="020B0603030302020204" pitchFamily="34" charset="0"/>
              </a:rPr>
              <a:t>entire duration of the network </a:t>
            </a:r>
            <a:r>
              <a:rPr lang="en-GB" sz="1600" b="0" dirty="0">
                <a:latin typeface="Core Sans C 45 Regular" panose="020B0603030302020204" pitchFamily="34" charset="0"/>
              </a:rPr>
              <a:t>(130 days)</a:t>
            </a:r>
          </a:p>
          <a:p>
            <a:pPr marL="171450" indent="-17145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Core Sans C 45 Regular" panose="020B0603030302020204" pitchFamily="34" charset="0"/>
              </a:rPr>
              <a:t>Several network</a:t>
            </a:r>
            <a:r>
              <a:rPr lang="en-GB" sz="1600" b="0" dirty="0">
                <a:latin typeface="Core Sans C 45 Regular" panose="020B0603030302020204" pitchFamily="34" charset="0"/>
              </a:rPr>
              <a:t> </a:t>
            </a:r>
            <a:r>
              <a:rPr lang="en-GB" sz="1600" dirty="0">
                <a:solidFill>
                  <a:srgbClr val="FF917F"/>
                </a:solidFill>
                <a:latin typeface="Core Sans C 45 Regular" panose="020B0603030302020204" pitchFamily="34" charset="0"/>
              </a:rPr>
              <a:t>Ad-Hoc Experts </a:t>
            </a:r>
            <a:r>
              <a:rPr lang="en-GB" sz="1600" dirty="0">
                <a:latin typeface="Core Sans C 45 Regular" panose="020B0603030302020204" pitchFamily="34" charset="0"/>
              </a:rPr>
              <a:t>providing specific support </a:t>
            </a:r>
            <a:r>
              <a:rPr lang="en-GB" sz="1600" b="0" dirty="0">
                <a:latin typeface="Core Sans C 45 Regular" panose="020B0603030302020204" pitchFamily="34" charset="0"/>
              </a:rPr>
              <a:t>on a particular policy subject,  methodology, communications… (40 days)</a:t>
            </a:r>
          </a:p>
          <a:p>
            <a:pPr marL="171450" indent="-17145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Core Sans C 45 Regular" panose="020B0603030302020204" pitchFamily="34" charset="0"/>
              </a:rPr>
              <a:t>Experts are selected from the URBACT IV pool of validated experts </a:t>
            </a:r>
            <a:r>
              <a:rPr lang="en-GB" sz="1600" b="0" dirty="0">
                <a:latin typeface="Core Sans C 45 Regular" panose="020B0603030302020204" pitchFamily="34" charset="0"/>
              </a:rPr>
              <a:t>available on URBACT website in the upcoming months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DC56CA65-F7C3-4CEA-9FA5-0199C55AE1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5050" y="1616357"/>
            <a:ext cx="3740666" cy="248883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0912BD5-7CD1-40BD-8638-CABD6105C265}"/>
              </a:ext>
            </a:extLst>
          </p:cNvPr>
          <p:cNvSpPr/>
          <p:nvPr/>
        </p:nvSpPr>
        <p:spPr>
          <a:xfrm>
            <a:off x="1034006" y="806135"/>
            <a:ext cx="547015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>
                <a:solidFill>
                  <a:srgbClr val="A3ADD8"/>
                </a:solidFill>
              </a:rPr>
              <a:t>Additional enveloppe of 127 500€ for expertise support</a:t>
            </a:r>
          </a:p>
          <a:p>
            <a:r>
              <a:rPr lang="en-GB" b="1">
                <a:solidFill>
                  <a:srgbClr val="A3ADD8"/>
                </a:solidFill>
              </a:rPr>
              <a:t>&gt; Up to 170 expertise days available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11709160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A7DDDEB-F46E-47B0-A346-38E171610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LEAD EXPERT SELECTION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618589EE-1B2C-4BD7-995E-2BDA26D1A41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5879" y="887064"/>
            <a:ext cx="4837699" cy="3369372"/>
          </a:xfrm>
        </p:spPr>
        <p:txBody>
          <a:bodyPr/>
          <a:lstStyle/>
          <a:p>
            <a:pPr marL="228600" indent="-2286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latin typeface="Core Sans C 45 Regular" panose="020B0603030302020204" pitchFamily="34" charset="0"/>
              </a:rPr>
              <a:t>Expertise needs and criteria for the selection of network experts shall be provided in the application form </a:t>
            </a:r>
            <a:r>
              <a:rPr lang="en-GB" sz="1600" b="0" dirty="0">
                <a:latin typeface="Core Sans C 45 Regular" panose="020B0603030302020204" pitchFamily="34" charset="0"/>
              </a:rPr>
              <a:t>based on URBACT expertise framework outlined in the </a:t>
            </a:r>
            <a:r>
              <a:rPr lang="en-GB" sz="1600" b="0" dirty="0" err="1">
                <a:latin typeface="Core Sans C 45 Regular" panose="020B0603030302020204" pitchFamily="34" charset="0"/>
              </a:rPr>
              <a:t>ToR</a:t>
            </a:r>
            <a:r>
              <a:rPr lang="en-GB" sz="1600" b="0" dirty="0">
                <a:latin typeface="Core Sans C 45 Regular" panose="020B0603030302020204" pitchFamily="34" charset="0"/>
              </a:rPr>
              <a:t> and Guide</a:t>
            </a:r>
          </a:p>
          <a:p>
            <a:pPr marL="228600" indent="-2286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latin typeface="Core Sans C 45 Regular" panose="020B0603030302020204" pitchFamily="34" charset="0"/>
              </a:rPr>
              <a:t>After the approval of Action Networks, experts validated in the URBACT pool </a:t>
            </a:r>
            <a:r>
              <a:rPr lang="en-GB" sz="1600" b="0" dirty="0">
                <a:latin typeface="Core Sans C 45 Regular" panose="020B0603030302020204" pitchFamily="34" charset="0"/>
              </a:rPr>
              <a:t>will be invited to express their interest in becoming Lead Expert of an </a:t>
            </a:r>
            <a:r>
              <a:rPr lang="en-GB" sz="1600" b="0" dirty="0" err="1">
                <a:latin typeface="Core Sans C 45 Regular" panose="020B0603030302020204" pitchFamily="34" charset="0"/>
              </a:rPr>
              <a:t>AN</a:t>
            </a:r>
            <a:endParaRPr lang="en-GB" sz="1600" b="0" dirty="0">
              <a:latin typeface="Core Sans C 45 Regular" panose="020B0603030302020204" pitchFamily="34" charset="0"/>
            </a:endParaRPr>
          </a:p>
          <a:p>
            <a:pPr marL="228600" indent="-2286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latin typeface="Core Sans C 45 Regular" panose="020B0603030302020204" pitchFamily="34" charset="0"/>
              </a:rPr>
              <a:t>URBACT Secretariat will check suitability</a:t>
            </a:r>
            <a:r>
              <a:rPr lang="en-GB" sz="1600" b="0" dirty="0">
                <a:latin typeface="Core Sans C 45 Regular" panose="020B0603030302020204" pitchFamily="34" charset="0"/>
              </a:rPr>
              <a:t> in coherence with the Application Form</a:t>
            </a:r>
          </a:p>
          <a:p>
            <a:pPr marL="228600" indent="-2286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latin typeface="Core Sans C 45 Regular" panose="020B0603030302020204" pitchFamily="34" charset="0"/>
              </a:rPr>
              <a:t>Final selection agreed with the Lead partner based on interviews with candidates 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1CE6F4FA-0252-4919-8D3B-5BDB2E4890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447" t="16234" r="29490"/>
          <a:stretch/>
        </p:blipFill>
        <p:spPr>
          <a:xfrm>
            <a:off x="5374105" y="0"/>
            <a:ext cx="3769895" cy="4378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520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2861D40-BA3B-483D-B039-B6955495F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>
                <a:solidFill>
                  <a:srgbClr val="164194"/>
                </a:solidFill>
              </a:rPr>
              <a:t>Co-</a:t>
            </a:r>
            <a:r>
              <a:rPr lang="fr-FR" dirty="0" err="1">
                <a:solidFill>
                  <a:srgbClr val="164194"/>
                </a:solidFill>
              </a:rPr>
              <a:t>financing</a:t>
            </a:r>
            <a:r>
              <a:rPr lang="fr-FR" dirty="0">
                <a:solidFill>
                  <a:srgbClr val="164194"/>
                </a:solidFill>
              </a:rPr>
              <a:t> rates</a:t>
            </a:r>
          </a:p>
        </p:txBody>
      </p:sp>
      <p:graphicFrame>
        <p:nvGraphicFramePr>
          <p:cNvPr id="5" name="Tableau 4">
            <a:extLst>
              <a:ext uri="{FF2B5EF4-FFF2-40B4-BE49-F238E27FC236}">
                <a16:creationId xmlns:a16="http://schemas.microsoft.com/office/drawing/2014/main" id="{DB601ED5-B878-46EA-B44E-DBE870AE9FF5}"/>
              </a:ext>
            </a:extLst>
          </p:cNvPr>
          <p:cNvGraphicFramePr>
            <a:graphicFrameLocks noGrp="1"/>
          </p:cNvGraphicFramePr>
          <p:nvPr/>
        </p:nvGraphicFramePr>
        <p:xfrm>
          <a:off x="531141" y="1229995"/>
          <a:ext cx="4977031" cy="32636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6844">
                  <a:extLst>
                    <a:ext uri="{9D8B030D-6E8A-4147-A177-3AD203B41FA5}">
                      <a16:colId xmlns:a16="http://schemas.microsoft.com/office/drawing/2014/main" val="577305479"/>
                    </a:ext>
                  </a:extLst>
                </a:gridCol>
                <a:gridCol w="2620187">
                  <a:extLst>
                    <a:ext uri="{9D8B030D-6E8A-4147-A177-3AD203B41FA5}">
                      <a16:colId xmlns:a16="http://schemas.microsoft.com/office/drawing/2014/main" val="912570941"/>
                    </a:ext>
                  </a:extLst>
                </a:gridCol>
              </a:tblGrid>
              <a:tr h="508617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800" b="0" i="0" baseline="0" dirty="0" err="1">
                          <a:latin typeface="Core Sans C 45 Regular" panose="020B0603030302020204" pitchFamily="34" charset="0"/>
                        </a:rPr>
                        <a:t>Region</a:t>
                      </a:r>
                      <a:r>
                        <a:rPr lang="fr-FR" sz="1800" b="0" i="0" baseline="0" dirty="0">
                          <a:latin typeface="Core Sans C 45 Regular" panose="020B0603030302020204" pitchFamily="34" charset="0"/>
                        </a:rPr>
                        <a:t> type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800" b="0" i="0" baseline="0" dirty="0">
                          <a:latin typeface="Core Sans C 45 Regular" panose="020B0603030302020204" pitchFamily="34" charset="0"/>
                        </a:rPr>
                        <a:t>Co-</a:t>
                      </a:r>
                      <a:r>
                        <a:rPr lang="fr-FR" sz="1800" b="0" i="0" baseline="0" dirty="0" err="1">
                          <a:latin typeface="Core Sans C 45 Regular" panose="020B0603030302020204" pitchFamily="34" charset="0"/>
                        </a:rPr>
                        <a:t>financing</a:t>
                      </a:r>
                      <a:r>
                        <a:rPr lang="fr-FR" sz="1800" b="0" i="0" baseline="0" dirty="0">
                          <a:latin typeface="Core Sans C 45 Regular" panose="020B0603030302020204" pitchFamily="34" charset="0"/>
                        </a:rPr>
                        <a:t> rate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48474375"/>
                  </a:ext>
                </a:extLst>
              </a:tr>
              <a:tr h="1144389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600" b="0" i="0" baseline="0" dirty="0" err="1">
                          <a:latin typeface="Core Sans C 45 Regular" panose="020B0603030302020204" pitchFamily="34" charset="0"/>
                        </a:rPr>
                        <a:t>Partners</a:t>
                      </a:r>
                      <a:r>
                        <a:rPr lang="fr-FR" sz="1600" b="0" i="0" baseline="0" dirty="0">
                          <a:latin typeface="Core Sans C 45 Regular" panose="020B0603030302020204" pitchFamily="34" charset="0"/>
                        </a:rPr>
                        <a:t> </a:t>
                      </a:r>
                      <a:r>
                        <a:rPr lang="fr-FR" sz="1600" b="0" i="0" baseline="0" dirty="0" err="1">
                          <a:latin typeface="Core Sans C 45 Regular" panose="020B0603030302020204" pitchFamily="34" charset="0"/>
                        </a:rPr>
                        <a:t>from</a:t>
                      </a:r>
                      <a:r>
                        <a:rPr lang="fr-FR" sz="1600" b="0" i="0" baseline="0" dirty="0">
                          <a:latin typeface="Core Sans C 45 Regular" panose="020B0603030302020204" pitchFamily="34" charset="0"/>
                        </a:rPr>
                        <a:t> EU 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600" b="0" i="0" baseline="0" dirty="0">
                          <a:latin typeface="Core Sans C 45 Regular" panose="020B0603030302020204" pitchFamily="34" charset="0"/>
                        </a:rPr>
                        <a:t>«  more </a:t>
                      </a:r>
                      <a:r>
                        <a:rPr lang="fr-FR" sz="1600" b="0" i="0" baseline="0" dirty="0" err="1">
                          <a:latin typeface="Core Sans C 45 Regular" panose="020B0603030302020204" pitchFamily="34" charset="0"/>
                        </a:rPr>
                        <a:t>developed</a:t>
                      </a:r>
                      <a:r>
                        <a:rPr lang="fr-FR" sz="1600" b="0" i="0" baseline="0" dirty="0">
                          <a:latin typeface="Core Sans C 45 Regular" panose="020B0603030302020204" pitchFamily="34" charset="0"/>
                        </a:rPr>
                        <a:t> </a:t>
                      </a:r>
                      <a:r>
                        <a:rPr lang="fr-FR" sz="1600" b="0" i="0" baseline="0" dirty="0" err="1">
                          <a:latin typeface="Core Sans C 45 Regular" panose="020B0603030302020204" pitchFamily="34" charset="0"/>
                        </a:rPr>
                        <a:t>regions</a:t>
                      </a:r>
                      <a:r>
                        <a:rPr lang="fr-FR" sz="1600" b="0" i="0" baseline="0" dirty="0">
                          <a:latin typeface="Core Sans C 45 Regular" panose="020B0603030302020204" pitchFamily="34" charset="0"/>
                        </a:rPr>
                        <a:t> »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400" b="0" i="0" baseline="0" dirty="0">
                          <a:latin typeface="Core Sans C 45 Regular" panose="020B0603030302020204" pitchFamily="34" charset="0"/>
                        </a:rPr>
                        <a:t>Up to 65% by ERDF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932098"/>
                  </a:ext>
                </a:extLst>
              </a:tr>
              <a:tr h="805311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600" b="0" i="0" baseline="0" dirty="0" err="1">
                          <a:latin typeface="Core Sans C 45 Regular" panose="020B0603030302020204" pitchFamily="34" charset="0"/>
                        </a:rPr>
                        <a:t>Partners</a:t>
                      </a:r>
                      <a:r>
                        <a:rPr lang="fr-FR" sz="1600" b="0" i="0" baseline="0" dirty="0">
                          <a:latin typeface="Core Sans C 45 Regular" panose="020B0603030302020204" pitchFamily="34" charset="0"/>
                        </a:rPr>
                        <a:t> </a:t>
                      </a:r>
                      <a:r>
                        <a:rPr lang="fr-FR" sz="1600" b="0" i="0" baseline="0" dirty="0" err="1">
                          <a:latin typeface="Core Sans C 45 Regular" panose="020B0603030302020204" pitchFamily="34" charset="0"/>
                        </a:rPr>
                        <a:t>from</a:t>
                      </a:r>
                      <a:r>
                        <a:rPr lang="fr-FR" sz="1600" b="0" i="0" baseline="0" dirty="0">
                          <a:latin typeface="Core Sans C 45 Regular" panose="020B0603030302020204" pitchFamily="34" charset="0"/>
                        </a:rPr>
                        <a:t> EU 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600" b="0" i="0" baseline="0" dirty="0">
                          <a:latin typeface="Core Sans C 45 Regular" panose="020B0603030302020204" pitchFamily="34" charset="0"/>
                        </a:rPr>
                        <a:t>« transition </a:t>
                      </a:r>
                      <a:r>
                        <a:rPr lang="fr-FR" sz="1600" b="0" i="0" baseline="0" dirty="0" err="1">
                          <a:latin typeface="Core Sans C 45 Regular" panose="020B0603030302020204" pitchFamily="34" charset="0"/>
                        </a:rPr>
                        <a:t>regions</a:t>
                      </a:r>
                      <a:r>
                        <a:rPr lang="fr-FR" sz="1600" b="0" i="0" baseline="0" dirty="0">
                          <a:latin typeface="Core Sans C 45 Regular" panose="020B0603030302020204" pitchFamily="34" charset="0"/>
                        </a:rPr>
                        <a:t> »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400" b="0" i="0" baseline="0" dirty="0">
                          <a:latin typeface="Core Sans C 45 Regular" panose="020B0603030302020204" pitchFamily="34" charset="0"/>
                        </a:rPr>
                        <a:t>Up to 70% by ERDF</a:t>
                      </a:r>
                    </a:p>
                    <a:p>
                      <a:endParaRPr lang="fr-FR" sz="1400" b="0" i="0" baseline="0" dirty="0">
                        <a:latin typeface="Core Sans C 45 Regular" panose="020B06030303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96422399"/>
                  </a:ext>
                </a:extLst>
              </a:tr>
              <a:tr h="805311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600" b="0" i="0" baseline="0" dirty="0" err="1">
                          <a:latin typeface="Core Sans C 45 Regular" panose="020B0603030302020204" pitchFamily="34" charset="0"/>
                        </a:rPr>
                        <a:t>Partners</a:t>
                      </a:r>
                      <a:r>
                        <a:rPr lang="fr-FR" sz="1600" b="0" i="0" baseline="0" dirty="0">
                          <a:latin typeface="Core Sans C 45 Regular" panose="020B0603030302020204" pitchFamily="34" charset="0"/>
                        </a:rPr>
                        <a:t> </a:t>
                      </a:r>
                      <a:r>
                        <a:rPr lang="fr-FR" sz="1600" b="0" i="0" baseline="0" dirty="0" err="1">
                          <a:latin typeface="Core Sans C 45 Regular" panose="020B0603030302020204" pitchFamily="34" charset="0"/>
                        </a:rPr>
                        <a:t>from</a:t>
                      </a:r>
                      <a:r>
                        <a:rPr lang="fr-FR" sz="1600" b="0" i="0" baseline="0" dirty="0">
                          <a:latin typeface="Core Sans C 45 Regular" panose="020B0603030302020204" pitchFamily="34" charset="0"/>
                        </a:rPr>
                        <a:t> EU 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600" b="0" i="0" baseline="0" dirty="0">
                          <a:latin typeface="Core Sans C 45 Regular" panose="020B0603030302020204" pitchFamily="34" charset="0"/>
                        </a:rPr>
                        <a:t>« </a:t>
                      </a:r>
                      <a:r>
                        <a:rPr lang="fr-FR" sz="1600" b="0" i="0" baseline="0" dirty="0" err="1">
                          <a:latin typeface="Core Sans C 45 Regular" panose="020B0603030302020204" pitchFamily="34" charset="0"/>
                        </a:rPr>
                        <a:t>less</a:t>
                      </a:r>
                      <a:r>
                        <a:rPr lang="fr-FR" sz="1600" b="0" i="0" baseline="0" dirty="0">
                          <a:latin typeface="Core Sans C 45 Regular" panose="020B0603030302020204" pitchFamily="34" charset="0"/>
                        </a:rPr>
                        <a:t> </a:t>
                      </a:r>
                      <a:r>
                        <a:rPr lang="fr-FR" sz="1600" b="0" i="0" baseline="0" dirty="0" err="1">
                          <a:latin typeface="Core Sans C 45 Regular" panose="020B0603030302020204" pitchFamily="34" charset="0"/>
                        </a:rPr>
                        <a:t>developed</a:t>
                      </a:r>
                      <a:r>
                        <a:rPr lang="fr-FR" sz="1600" b="0" i="0" baseline="0" dirty="0">
                          <a:latin typeface="Core Sans C 45 Regular" panose="020B0603030302020204" pitchFamily="34" charset="0"/>
                        </a:rPr>
                        <a:t> </a:t>
                      </a:r>
                      <a:r>
                        <a:rPr lang="fr-FR" sz="1600" b="0" i="0" baseline="0" dirty="0" err="1">
                          <a:latin typeface="Core Sans C 45 Regular" panose="020B0603030302020204" pitchFamily="34" charset="0"/>
                        </a:rPr>
                        <a:t>regions</a:t>
                      </a:r>
                      <a:r>
                        <a:rPr lang="fr-FR" sz="1600" b="0" i="0" baseline="0" dirty="0">
                          <a:latin typeface="Core Sans C 45 Regular" panose="020B0603030302020204" pitchFamily="34" charset="0"/>
                        </a:rPr>
                        <a:t> »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400" b="0" i="0" baseline="0" dirty="0">
                          <a:latin typeface="Core Sans C 45 Regular" panose="020B0603030302020204" pitchFamily="34" charset="0"/>
                        </a:rPr>
                        <a:t>Up to 80% by ERDF</a:t>
                      </a:r>
                    </a:p>
                    <a:p>
                      <a:endParaRPr lang="fr-FR" sz="1400" b="0" i="0" baseline="0" dirty="0">
                        <a:latin typeface="Core Sans C 45 Regular" panose="020B06030303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45381258"/>
                  </a:ext>
                </a:extLst>
              </a:tr>
            </a:tbl>
          </a:graphicData>
        </a:graphic>
      </p:graphicFrame>
      <p:pic>
        <p:nvPicPr>
          <p:cNvPr id="3" name="Image 2">
            <a:extLst>
              <a:ext uri="{FF2B5EF4-FFF2-40B4-BE49-F238E27FC236}">
                <a16:creationId xmlns:a16="http://schemas.microsoft.com/office/drawing/2014/main" id="{07887F82-517E-E07D-9389-5B38F7B4D2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7250" y="1229993"/>
            <a:ext cx="2755609" cy="3263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6566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9E40A87-219F-A386-6D61-550823C54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BE" dirty="0" err="1"/>
              <a:t>Regional</a:t>
            </a:r>
            <a:r>
              <a:rPr lang="fr-BE" dirty="0"/>
              <a:t> </a:t>
            </a:r>
            <a:r>
              <a:rPr lang="fr-BE" dirty="0" err="1"/>
              <a:t>co-financing</a:t>
            </a:r>
            <a:endParaRPr lang="fr-BE" dirty="0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DF3489B8-5BB5-5BEC-9187-810992908A7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fr-BE" sz="2000" dirty="0"/>
              <a:t>Wallonie-Bruxelles International </a:t>
            </a:r>
          </a:p>
          <a:p>
            <a:r>
              <a:rPr lang="fr-BE" sz="2000" dirty="0"/>
              <a:t> Terence LECOQ (</a:t>
            </a:r>
            <a:r>
              <a:rPr lang="fr-BE" sz="2000" dirty="0">
                <a:hlinkClick r:id="rId3"/>
              </a:rPr>
              <a:t>t.lecoq@wbi.be</a:t>
            </a:r>
            <a:r>
              <a:rPr lang="fr-BE" sz="2000" dirty="0"/>
              <a:t>)</a:t>
            </a:r>
          </a:p>
          <a:p>
            <a:endParaRPr lang="fr-BE" sz="2000" dirty="0"/>
          </a:p>
          <a:p>
            <a:r>
              <a:rPr lang="fr-BE" sz="2000" dirty="0"/>
              <a:t>Brussels Capital </a:t>
            </a:r>
            <a:r>
              <a:rPr lang="fr-BE" sz="2000" dirty="0" err="1"/>
              <a:t>Region</a:t>
            </a:r>
            <a:endParaRPr lang="fr-BE" sz="2000" dirty="0"/>
          </a:p>
          <a:p>
            <a:r>
              <a:rPr lang="fr-BE" sz="2000" dirty="0"/>
              <a:t> Valentin GRAAS (</a:t>
            </a:r>
            <a:r>
              <a:rPr lang="fi-FI" sz="2000" dirty="0">
                <a:hlinkClick r:id="rId4"/>
              </a:rPr>
              <a:t>vgraas@sprb.brussels</a:t>
            </a:r>
            <a:r>
              <a:rPr lang="fr-BE" sz="2000" dirty="0"/>
              <a:t>)</a:t>
            </a:r>
          </a:p>
          <a:p>
            <a:endParaRPr lang="fr-BE" sz="2000" dirty="0"/>
          </a:p>
          <a:p>
            <a:r>
              <a:rPr lang="fr-BE" sz="2000" dirty="0" err="1"/>
              <a:t>Vlaanderen</a:t>
            </a:r>
            <a:r>
              <a:rPr lang="fr-BE" sz="2000" dirty="0"/>
              <a:t> </a:t>
            </a:r>
            <a:r>
              <a:rPr lang="fr-BE" sz="2000" dirty="0" err="1"/>
              <a:t>Agentschap</a:t>
            </a:r>
            <a:r>
              <a:rPr lang="fr-BE" sz="2000" dirty="0"/>
              <a:t> </a:t>
            </a:r>
            <a:r>
              <a:rPr lang="fr-BE" sz="2000" dirty="0" err="1"/>
              <a:t>Innoveren</a:t>
            </a:r>
            <a:r>
              <a:rPr lang="fr-BE" sz="2000" dirty="0"/>
              <a:t> &amp; </a:t>
            </a:r>
            <a:r>
              <a:rPr lang="fr-BE" sz="2000" dirty="0" err="1"/>
              <a:t>Onderneme</a:t>
            </a:r>
            <a:endParaRPr lang="fr-BE" sz="2000" dirty="0"/>
          </a:p>
          <a:p>
            <a:r>
              <a:rPr lang="fr-BE" sz="2000" dirty="0"/>
              <a:t>Loris SEDRANI (</a:t>
            </a:r>
            <a:r>
              <a:rPr lang="fr-BE" sz="2000" dirty="0">
                <a:hlinkClick r:id="rId5"/>
              </a:rPr>
              <a:t>loris.sedrani@vlaio.be</a:t>
            </a:r>
            <a:r>
              <a:rPr lang="fr-BE" sz="2000" dirty="0"/>
              <a:t>)  </a:t>
            </a:r>
          </a:p>
          <a:p>
            <a:endParaRPr lang="fr-BE" sz="2000" dirty="0"/>
          </a:p>
          <a:p>
            <a:endParaRPr lang="fr-BE" sz="2000" dirty="0"/>
          </a:p>
          <a:p>
            <a:endParaRPr lang="fr-BE" sz="2000" dirty="0"/>
          </a:p>
          <a:p>
            <a:endParaRPr lang="fr-BE" sz="2000" dirty="0"/>
          </a:p>
          <a:p>
            <a:endParaRPr lang="fr-BE" sz="2000" dirty="0"/>
          </a:p>
          <a:p>
            <a:endParaRPr lang="fr-BE" sz="2000" dirty="0"/>
          </a:p>
          <a:p>
            <a:endParaRPr lang="fr-BE" sz="2000" dirty="0"/>
          </a:p>
          <a:p>
            <a:endParaRPr lang="fr-BE" sz="2000" dirty="0"/>
          </a:p>
          <a:p>
            <a:r>
              <a:rPr lang="fr-BE" sz="2000" dirty="0"/>
              <a:t> </a:t>
            </a:r>
            <a:endParaRPr lang="fr-BE" sz="2400" dirty="0"/>
          </a:p>
        </p:txBody>
      </p:sp>
      <p:pic>
        <p:nvPicPr>
          <p:cNvPr id="4098" name="Picture 2" descr="Photo de profil de Térence Lecoq">
            <a:extLst>
              <a:ext uri="{FF2B5EF4-FFF2-40B4-BE49-F238E27FC236}">
                <a16:creationId xmlns:a16="http://schemas.microsoft.com/office/drawing/2014/main" id="{2A1305F9-9F6C-F79A-82D4-2EA941FF34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5216" y="929594"/>
            <a:ext cx="1080000" cy="10800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Valentin Graas - Permanent Representation of Belgium to the European Union  | LinkedIn">
            <a:extLst>
              <a:ext uri="{FF2B5EF4-FFF2-40B4-BE49-F238E27FC236}">
                <a16:creationId xmlns:a16="http://schemas.microsoft.com/office/drawing/2014/main" id="{FFB54EF5-8DE4-2B92-EE73-FD25D855B3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5216" y="2091880"/>
            <a:ext cx="1080000" cy="10800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ontact Points | Interreg NWE">
            <a:extLst>
              <a:ext uri="{FF2B5EF4-FFF2-40B4-BE49-F238E27FC236}">
                <a16:creationId xmlns:a16="http://schemas.microsoft.com/office/drawing/2014/main" id="{D39E0A95-98EE-0CF3-ADD9-BA992A44E9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/>
          <a:srcRect l="2941" r="2941"/>
          <a:stretch/>
        </p:blipFill>
        <p:spPr bwMode="auto">
          <a:xfrm>
            <a:off x="7265216" y="3254166"/>
            <a:ext cx="1080000" cy="1080000"/>
          </a:xfrm>
          <a:prstGeom prst="ellipse">
            <a:avLst/>
          </a:prstGeom>
          <a:noFill/>
          <a:ln w="635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18185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662FC-10DD-4D9B-B1E9-BE36004FE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/>
              <a:t>TIMELINE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5677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141" y="252355"/>
            <a:ext cx="8235787" cy="433633"/>
          </a:xfrm>
        </p:spPr>
        <p:txBody>
          <a:bodyPr/>
          <a:lstStyle/>
          <a:p>
            <a:r>
              <a:rPr lang="en-US" dirty="0"/>
              <a:t>CALL FOR ACTION NETWORKS TIMELINE</a:t>
            </a:r>
          </a:p>
        </p:txBody>
      </p:sp>
      <p:sp>
        <p:nvSpPr>
          <p:cNvPr id="4" name="Espace réservé du texte 2">
            <a:extLst>
              <a:ext uri="{FF2B5EF4-FFF2-40B4-BE49-F238E27FC236}">
                <a16:creationId xmlns:a16="http://schemas.microsoft.com/office/drawing/2014/main" id="{50CA8CA2-DBE4-4617-A68E-FA4C7907756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31141" y="916791"/>
            <a:ext cx="7629508" cy="2825030"/>
          </a:xfrm>
        </p:spPr>
        <p:txBody>
          <a:bodyPr numCol="2"/>
          <a:lstStyle/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600">
                <a:latin typeface="Core Sans C 45 Regular" panose="020B0603030302020204" pitchFamily="34" charset="0"/>
                <a:cs typeface="Arial" panose="020B0604020202020204" pitchFamily="34" charset="0"/>
              </a:rPr>
              <a:t>17 March</a:t>
            </a:r>
            <a:r>
              <a:rPr lang="en-GB" sz="1600" b="0">
                <a:latin typeface="Core Sans C 45 Regular" panose="020B0603030302020204" pitchFamily="34" charset="0"/>
                <a:cs typeface="Arial" panose="020B0604020202020204" pitchFamily="34" charset="0"/>
              </a:rPr>
              <a:t>: Launch of the Call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600">
                <a:latin typeface="Core Sans C 45 Regular" panose="020B0603030302020204" pitchFamily="34" charset="0"/>
                <a:cs typeface="Arial" panose="020B0604020202020204" pitchFamily="34" charset="0"/>
              </a:rPr>
              <a:t>17 June</a:t>
            </a:r>
            <a:r>
              <a:rPr lang="en-GB" sz="1600" b="0">
                <a:latin typeface="Core Sans C 45 Regular" panose="020B0603030302020204" pitchFamily="34" charset="0"/>
                <a:cs typeface="Arial" panose="020B0604020202020204" pitchFamily="34" charset="0"/>
              </a:rPr>
              <a:t>: Deadline to submit applications (via Synergie)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600">
                <a:latin typeface="Core Sans C 45 Regular" panose="020B0603030302020204" pitchFamily="34" charset="0"/>
                <a:cs typeface="Arial" panose="020B0604020202020204" pitchFamily="34" charset="0"/>
              </a:rPr>
              <a:t>18 June</a:t>
            </a:r>
            <a:r>
              <a:rPr lang="en-GB" sz="1600" b="0">
                <a:latin typeface="Core Sans C 45 Regular" panose="020B0603030302020204" pitchFamily="34" charset="0"/>
                <a:cs typeface="Arial" panose="020B0604020202020204" pitchFamily="34" charset="0"/>
              </a:rPr>
              <a:t>: Deadline to submit applications (via email)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600">
                <a:latin typeface="Core Sans C 45 Regular" panose="020B0603030302020204" pitchFamily="34" charset="0"/>
                <a:cs typeface="Arial" panose="020B0604020202020204" pitchFamily="34" charset="0"/>
              </a:rPr>
              <a:t>June-August</a:t>
            </a:r>
            <a:r>
              <a:rPr lang="en-GB" sz="1600" b="0">
                <a:latin typeface="Core Sans C 45 Regular" panose="020B0603030302020204" pitchFamily="34" charset="0"/>
                <a:cs typeface="Arial" panose="020B0604020202020204" pitchFamily="34" charset="0"/>
              </a:rPr>
              <a:t>: Eligibility Check &amp; Assessment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600">
                <a:latin typeface="Core Sans C 45 Regular" panose="020B0603030302020204" pitchFamily="34" charset="0"/>
                <a:cs typeface="Arial" panose="020B0604020202020204" pitchFamily="34" charset="0"/>
              </a:rPr>
              <a:t>28 October</a:t>
            </a:r>
            <a:r>
              <a:rPr lang="en-GB" sz="1600" b="0">
                <a:latin typeface="Core Sans C 45 Regular" panose="020B0603030302020204" pitchFamily="34" charset="0"/>
                <a:cs typeface="Arial" panose="020B0604020202020204" pitchFamily="34" charset="0"/>
              </a:rPr>
              <a:t>: Approval by Monitoring Committee</a:t>
            </a:r>
          </a:p>
          <a:p>
            <a:pPr>
              <a:spcAft>
                <a:spcPts val="600"/>
              </a:spcAft>
            </a:pPr>
            <a:endParaRPr lang="en-GB" sz="1600">
              <a:solidFill>
                <a:srgbClr val="F3737B"/>
              </a:solidFill>
              <a:latin typeface="Core Sans C 45 Regular" panose="020B06030303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600">
                <a:solidFill>
                  <a:srgbClr val="F3737B"/>
                </a:solidFill>
                <a:latin typeface="Core Sans C 45 Regular" panose="020B0603030302020204" pitchFamily="34" charset="0"/>
                <a:cs typeface="Arial" panose="020B0604020202020204" pitchFamily="34" charset="0"/>
              </a:rPr>
              <a:t>1</a:t>
            </a:r>
            <a:r>
              <a:rPr lang="en-GB" sz="1600" baseline="30000">
                <a:solidFill>
                  <a:srgbClr val="F3737B"/>
                </a:solidFill>
                <a:latin typeface="Core Sans C 45 Regular" panose="020B0603030302020204" pitchFamily="34" charset="0"/>
                <a:cs typeface="Arial" panose="020B0604020202020204" pitchFamily="34" charset="0"/>
              </a:rPr>
              <a:t>st</a:t>
            </a:r>
            <a:r>
              <a:rPr lang="en-GB" sz="1600">
                <a:solidFill>
                  <a:srgbClr val="F3737B"/>
                </a:solidFill>
                <a:latin typeface="Core Sans C 45 Regular" panose="020B0603030302020204" pitchFamily="34" charset="0"/>
                <a:cs typeface="Arial" panose="020B0604020202020204" pitchFamily="34" charset="0"/>
              </a:rPr>
              <a:t> November</a:t>
            </a:r>
            <a:r>
              <a:rPr lang="en-GB" sz="1600" b="0">
                <a:solidFill>
                  <a:srgbClr val="F3737B"/>
                </a:solidFill>
                <a:latin typeface="Core Sans C 45 Regular" panose="020B0603030302020204" pitchFamily="34" charset="0"/>
                <a:cs typeface="Arial" panose="020B0604020202020204" pitchFamily="34" charset="0"/>
              </a:rPr>
              <a:t>: Action Network formal Start Date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600">
                <a:solidFill>
                  <a:srgbClr val="F3737B"/>
                </a:solidFill>
                <a:latin typeface="Core Sans C 45 Regular" panose="020B0603030302020204" pitchFamily="34" charset="0"/>
                <a:cs typeface="Arial" panose="020B0604020202020204" pitchFamily="34" charset="0"/>
              </a:rPr>
              <a:t>November</a:t>
            </a:r>
            <a:r>
              <a:rPr lang="en-GB" sz="1600" b="0">
                <a:solidFill>
                  <a:srgbClr val="F3737B"/>
                </a:solidFill>
                <a:latin typeface="Core Sans C 45 Regular" panose="020B0603030302020204" pitchFamily="34" charset="0"/>
                <a:cs typeface="Arial" panose="020B0604020202020204" pitchFamily="34" charset="0"/>
              </a:rPr>
              <a:t>: selection of the Network Lead Expert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600">
                <a:solidFill>
                  <a:srgbClr val="F3737B"/>
                </a:solidFill>
                <a:latin typeface="Core Sans C 45 Regular" panose="020B0603030302020204" pitchFamily="34" charset="0"/>
                <a:cs typeface="Arial" panose="020B0604020202020204" pitchFamily="34" charset="0"/>
              </a:rPr>
              <a:t>January 2027 </a:t>
            </a:r>
            <a:r>
              <a:rPr lang="en-GB" sz="1600" b="0">
                <a:solidFill>
                  <a:srgbClr val="F3737B"/>
                </a:solidFill>
                <a:latin typeface="Core Sans C 45 Regular" panose="020B0603030302020204" pitchFamily="34" charset="0"/>
                <a:cs typeface="Arial" panose="020B0604020202020204" pitchFamily="34" charset="0"/>
              </a:rPr>
              <a:t>: Kick-Off Meeting in Paris (for LP &amp; LE)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§"/>
            </a:pPr>
            <a:endParaRPr lang="en-GB" sz="1600" b="0">
              <a:latin typeface="Core Sans C 45 Regular" panose="020B0603030302020204" pitchFamily="34" charset="0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endParaRPr lang="en-GB" sz="1600" b="0">
              <a:latin typeface="Core Sans C 45 Regular" panose="020B06030303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62344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917F098-2CAA-4FF9-A89C-31EFD887FB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>
                <a:solidFill>
                  <a:schemeClr val="tx1">
                    <a:lumMod val="50000"/>
                    <a:lumOff val="50000"/>
                  </a:schemeClr>
                </a:solidFill>
              </a:rPr>
              <a:t>SUBMISSION PROCEDURE   </a:t>
            </a:r>
            <a:r>
              <a:rPr lang="en-GB" sz="2000" b="0">
                <a:solidFill>
                  <a:schemeClr val="tx1">
                    <a:lumMod val="50000"/>
                    <a:lumOff val="50000"/>
                  </a:schemeClr>
                </a:solidFill>
              </a:rPr>
              <a:t>(Lead partner’s responsibility)</a:t>
            </a:r>
            <a:endParaRPr lang="en-GB" b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E1D234C8-6736-40BA-B61F-E3EF219FC9C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29905" y="1131888"/>
            <a:ext cx="8337024" cy="3276600"/>
          </a:xfrm>
        </p:spPr>
        <p:txBody>
          <a:bodyPr/>
          <a:lstStyle/>
          <a:p>
            <a:r>
              <a:rPr lang="en-GB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Core Sans C 45 Regular" panose="020B0603030302020204" pitchFamily="34" charset="0"/>
              </a:rPr>
              <a:t>2 steps required to submit your application:</a:t>
            </a:r>
          </a:p>
          <a:p>
            <a:endParaRPr lang="en-GB" sz="2000" dirty="0">
              <a:latin typeface="Core Sans C 45 Regular" panose="020B0603030302020204" pitchFamily="34" charset="0"/>
            </a:endParaRPr>
          </a:p>
          <a:p>
            <a:r>
              <a:rPr lang="en-GB" sz="1600" dirty="0">
                <a:latin typeface="Core Sans C 45 Regular" panose="020B0603030302020204" pitchFamily="34" charset="0"/>
              </a:rPr>
              <a:t>1 - Online submission of the </a:t>
            </a:r>
            <a:r>
              <a:rPr lang="en-GB" sz="1600" u="sng" dirty="0">
                <a:latin typeface="Core Sans C 45 Regular" panose="020B0603030302020204" pitchFamily="34" charset="0"/>
              </a:rPr>
              <a:t>application form </a:t>
            </a:r>
            <a:r>
              <a:rPr lang="en-GB" sz="1600" dirty="0">
                <a:latin typeface="Core Sans C 45 Regular" panose="020B0603030302020204" pitchFamily="34" charset="0"/>
              </a:rPr>
              <a:t>through the SYNERGIE-CTE system             </a:t>
            </a:r>
            <a:r>
              <a:rPr lang="en-GB" sz="1600" dirty="0">
                <a:solidFill>
                  <a:schemeClr val="bg1"/>
                </a:solidFill>
                <a:latin typeface="Core Sans C 45 Regular" panose="020B0603030302020204" pitchFamily="34" charset="0"/>
              </a:rPr>
              <a:t>i  </a:t>
            </a:r>
            <a:r>
              <a:rPr lang="en-GB" sz="1600" dirty="0">
                <a:latin typeface="Core Sans C 45 Regular" panose="020B0603030302020204" pitchFamily="34" charset="0"/>
              </a:rPr>
              <a:t>                                                                   </a:t>
            </a:r>
            <a:r>
              <a:rPr lang="en-GB" sz="1600" b="0" dirty="0">
                <a:latin typeface="Core Sans C 45 Regular" panose="020B0603030302020204" pitchFamily="34" charset="0"/>
              </a:rPr>
              <a:t>in English </a:t>
            </a:r>
            <a:r>
              <a:rPr lang="en-GB" sz="1600" dirty="0">
                <a:solidFill>
                  <a:srgbClr val="C60075"/>
                </a:solidFill>
                <a:latin typeface="Core Sans C 45 Regular" panose="020B0603030302020204" pitchFamily="34" charset="0"/>
              </a:rPr>
              <a:t>by 17 June 2026 at 15:00 CET</a:t>
            </a:r>
          </a:p>
          <a:p>
            <a:pPr marL="663575" lvl="3" indent="-171450">
              <a:buFont typeface="Arial" panose="020B0604020202020204" pitchFamily="34" charset="0"/>
              <a:buChar char="•"/>
            </a:pPr>
            <a:r>
              <a:rPr lang="en-GB" sz="1050" b="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ore Sans C 45 Regular" panose="020B0603030302020204" pitchFamily="34" charset="0"/>
              </a:rPr>
              <a:t>information on the SYNERGIE system outlined in the Guide to SYNERGIE (available soon on urbact.eu/get-involved)</a:t>
            </a:r>
          </a:p>
          <a:p>
            <a:pPr lvl="2" indent="0">
              <a:buNone/>
            </a:pPr>
            <a:endParaRPr lang="en-GB" sz="1600" b="0" i="1" dirty="0">
              <a:solidFill>
                <a:schemeClr val="tx1">
                  <a:lumMod val="65000"/>
                  <a:lumOff val="35000"/>
                </a:schemeClr>
              </a:solidFill>
              <a:latin typeface="Core Sans C 45 Regular" panose="020B0603030302020204" pitchFamily="34" charset="0"/>
            </a:endParaRPr>
          </a:p>
          <a:p>
            <a:pPr lvl="1"/>
            <a:r>
              <a:rPr lang="en-GB" sz="16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2 - Send the </a:t>
            </a:r>
            <a:r>
              <a:rPr lang="en-GB" sz="1600" b="1" u="sng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application package </a:t>
            </a:r>
            <a:r>
              <a:rPr lang="en-GB" sz="16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by email to AN@urbact.eu by </a:t>
            </a:r>
          </a:p>
          <a:p>
            <a:pPr lvl="1"/>
            <a:r>
              <a:rPr lang="en-GB" sz="1600" b="1" dirty="0">
                <a:solidFill>
                  <a:srgbClr val="164194"/>
                </a:solidFill>
                <a:latin typeface="Core Sans C 45 Regular" panose="020B0603030302020204" pitchFamily="34" charset="0"/>
              </a:rPr>
              <a:t>                                                                                           </a:t>
            </a:r>
            <a:r>
              <a:rPr lang="en-GB" sz="1600" b="1" dirty="0">
                <a:latin typeface="Core Sans C 45 Regular" panose="020B0603030302020204" pitchFamily="34" charset="0"/>
              </a:rPr>
              <a:t>18 June 2026 at 15:00 CET </a:t>
            </a:r>
          </a:p>
          <a:p>
            <a:pPr marL="663575" lvl="3" indent="-171450">
              <a:buFont typeface="Arial" panose="020B0604020202020204" pitchFamily="34" charset="0"/>
              <a:buChar char="•"/>
            </a:pPr>
            <a:r>
              <a:rPr lang="en-GB" sz="1050" b="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ore Sans C 45 Regular" panose="020B0603030302020204" pitchFamily="34" charset="0"/>
              </a:rPr>
              <a:t>including scan of the signed PDF of the application generated through SYNERGIE-CTE, signed letters of commitment and all additional requested documents</a:t>
            </a:r>
          </a:p>
          <a:p>
            <a:pPr marL="947738" lvl="2" indent="-457200"/>
            <a:endParaRPr lang="en-GB" sz="1600" dirty="0">
              <a:latin typeface="Core Sans C 45 Regular" panose="020B0603030302020204" pitchFamily="34" charset="0"/>
            </a:endParaRPr>
          </a:p>
          <a:p>
            <a:pPr marL="457200" indent="-457200">
              <a:buAutoNum type="arabicPeriod"/>
            </a:pPr>
            <a:endParaRPr lang="en-GB" sz="2000" dirty="0">
              <a:latin typeface="Core Sans C 45 Regular" panose="020B0603030302020204" pitchFamily="34" charset="0"/>
            </a:endParaRPr>
          </a:p>
          <a:p>
            <a:pPr marL="457200" indent="-457200">
              <a:buAutoNum type="arabicPeriod"/>
            </a:pPr>
            <a:endParaRPr lang="en-GB" sz="2000" dirty="0">
              <a:latin typeface="Core Sans C 45 Regular" panose="020B0603030302020204" pitchFamily="34" charset="0"/>
            </a:endParaRPr>
          </a:p>
          <a:p>
            <a:pPr marL="457200" indent="-457200">
              <a:buAutoNum type="arabicPeriod"/>
            </a:pPr>
            <a:endParaRPr lang="en-GB" sz="2000" dirty="0">
              <a:latin typeface="Core Sans C 45 Regular" panose="020B06030303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000" dirty="0">
              <a:latin typeface="Core Sans C 45 Regular" panose="020B06030303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52562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9EC65-C5A8-4835-8574-C0F5D119E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714" y="1645764"/>
            <a:ext cx="7470571" cy="985315"/>
          </a:xfrm>
        </p:spPr>
        <p:txBody>
          <a:bodyPr anchor="ctr"/>
          <a:lstStyle/>
          <a:p>
            <a:pPr algn="ctr"/>
            <a:r>
              <a:rPr lang="en-GB" sz="4000"/>
              <a:t>Next Steps/</a:t>
            </a:r>
            <a:br>
              <a:rPr lang="en-GB" sz="4000"/>
            </a:br>
            <a:r>
              <a:rPr lang="en-GB" sz="4000"/>
              <a:t>What to do now?</a:t>
            </a:r>
          </a:p>
        </p:txBody>
      </p:sp>
    </p:spTree>
    <p:extLst>
      <p:ext uri="{BB962C8B-B14F-4D97-AF65-F5344CB8AC3E}">
        <p14:creationId xmlns:p14="http://schemas.microsoft.com/office/powerpoint/2010/main" val="1260577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10ECF7A-5268-40AA-975B-D9648B9B4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>
                <a:solidFill>
                  <a:schemeClr val="tx1">
                    <a:lumMod val="50000"/>
                    <a:lumOff val="50000"/>
                  </a:schemeClr>
                </a:solidFill>
              </a:rPr>
              <a:t>WHERE TO START WITH THE APPLICATION?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EA9B6AD7-D8BB-4C7A-95D1-81B98072C05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77880" y="897389"/>
            <a:ext cx="8673615" cy="3506169"/>
          </a:xfrm>
        </p:spPr>
        <p:txBody>
          <a:bodyPr/>
          <a:lstStyle/>
          <a:p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  <a:latin typeface="Core Sans C 45 Regular" panose="020B0603030302020204" pitchFamily="34" charset="0"/>
              </a:rPr>
              <a:t>Main resources: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1600" b="0" dirty="0">
                <a:latin typeface="Core Sans C 45 Regular" panose="020B0603030302020204" pitchFamily="34" charset="0"/>
              </a:rPr>
              <a:t>Terms of Reference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1600" b="0" dirty="0">
                <a:latin typeface="Core Sans C 45 Regular" panose="020B0603030302020204" pitchFamily="34" charset="0"/>
              </a:rPr>
              <a:t>Guide for applicants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1600" b="0" dirty="0">
                <a:latin typeface="Core Sans C 45 Regular" panose="020B0603030302020204" pitchFamily="34" charset="0"/>
              </a:rPr>
              <a:t>Application Form and SYNERGIE-CTE Practical Guide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1600" b="0" dirty="0">
                <a:latin typeface="Core Sans C 45 Regular" panose="020B0603030302020204" pitchFamily="34" charset="0"/>
              </a:rPr>
              <a:t>FAQ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1600" b="0" dirty="0">
                <a:latin typeface="Core Sans C 45 Regular" panose="020B0603030302020204" pitchFamily="34" charset="0"/>
              </a:rPr>
              <a:t>Programme Manual</a:t>
            </a:r>
          </a:p>
          <a:p>
            <a:r>
              <a:rPr lang="en-GB" sz="1600" b="0" dirty="0">
                <a:latin typeface="Core Sans C 45 Regular" panose="020B0603030302020204" pitchFamily="34" charset="0"/>
              </a:rPr>
              <a:t>All available at: </a:t>
            </a:r>
            <a:r>
              <a:rPr lang="en-GB" sz="1600" dirty="0">
                <a:solidFill>
                  <a:srgbClr val="C60075"/>
                </a:solidFill>
                <a:latin typeface="Core Sans C 45 Regular" panose="020B0603030302020204" pitchFamily="34" charset="0"/>
                <a:hlinkClick r:id="rId3"/>
              </a:rPr>
              <a:t>urbact.eu/get-involved</a:t>
            </a:r>
            <a:endParaRPr lang="en-GB" sz="1600" dirty="0">
              <a:solidFill>
                <a:srgbClr val="C60075"/>
              </a:solidFill>
              <a:latin typeface="Core Sans C 45 Regular" panose="020B0603030302020204" pitchFamily="34" charset="0"/>
            </a:endParaRPr>
          </a:p>
          <a:p>
            <a:endParaRPr lang="en-GB" sz="1600" dirty="0">
              <a:solidFill>
                <a:srgbClr val="C60075"/>
              </a:solidFill>
              <a:latin typeface="Core Sans C 45 Regular" panose="020B0603030302020204" pitchFamily="34" charset="0"/>
            </a:endParaRPr>
          </a:p>
          <a:p>
            <a:r>
              <a:rPr lang="en-GB" sz="1600" b="0" dirty="0">
                <a:latin typeface="Core Sans C 45 Regular" panose="020B0603030302020204" pitchFamily="34" charset="0"/>
              </a:rPr>
              <a:t>A specific </a:t>
            </a:r>
            <a:r>
              <a:rPr lang="en-GB" sz="1600" dirty="0">
                <a:latin typeface="Core Sans C 45 Regular" panose="020B0603030302020204" pitchFamily="34" charset="0"/>
              </a:rPr>
              <a:t>tool</a:t>
            </a:r>
            <a:r>
              <a:rPr lang="en-GB" sz="1600" b="0" dirty="0">
                <a:latin typeface="Core Sans C 45 Regular" panose="020B0603030302020204" pitchFamily="34" charset="0"/>
              </a:rPr>
              <a:t> dedicated to assisting with the </a:t>
            </a:r>
            <a:r>
              <a:rPr lang="en-GB" sz="1600" dirty="0">
                <a:latin typeface="Core Sans C 45 Regular" panose="020B0603030302020204" pitchFamily="34" charset="0"/>
              </a:rPr>
              <a:t>partner search </a:t>
            </a:r>
            <a:r>
              <a:rPr lang="en-GB" sz="1600" b="0" dirty="0">
                <a:latin typeface="Core Sans C 45 Regular" panose="020B0603030302020204" pitchFamily="34" charset="0"/>
              </a:rPr>
              <a:t>has been developed on the URBACT website.  It can be accessed at this address: </a:t>
            </a:r>
            <a:r>
              <a:rPr lang="en-GB" sz="1600" u="sng" dirty="0">
                <a:latin typeface="Core Sans C 45 Regular" panose="020B0603030302020204" pitchFamily="34" charset="0"/>
                <a:hlinkClick r:id="rId4"/>
              </a:rPr>
              <a:t>http://urbact.eu/partnersearchtool</a:t>
            </a:r>
            <a:endParaRPr lang="en-GB" sz="1600" dirty="0">
              <a:latin typeface="Core Sans C 45 Regular" panose="020B0603030302020204" pitchFamily="34" charset="0"/>
            </a:endParaRPr>
          </a:p>
          <a:p>
            <a:endParaRPr lang="en-GB" sz="2000" dirty="0">
              <a:solidFill>
                <a:srgbClr val="C60075"/>
              </a:solidFill>
              <a:latin typeface="Core Sans C 45 Regular" panose="020B0603030302020204" pitchFamily="34" charset="0"/>
            </a:endParaRPr>
          </a:p>
          <a:p>
            <a:endParaRPr lang="en-GB" sz="2000" dirty="0">
              <a:solidFill>
                <a:srgbClr val="C60075"/>
              </a:solidFill>
              <a:latin typeface="Core Sans C 45 Regular" panose="020B0603030302020204" pitchFamily="34" charset="0"/>
            </a:endParaRPr>
          </a:p>
          <a:p>
            <a:r>
              <a:rPr lang="en-GB" sz="2000" b="0" dirty="0">
                <a:latin typeface="Core Sans C 45 Regular" panose="020B0603030302020204" pitchFamily="34" charset="0"/>
              </a:rPr>
              <a:t> </a:t>
            </a:r>
            <a:endParaRPr lang="en-GB" sz="2000" dirty="0">
              <a:latin typeface="Core Sans C 45 Regular" panose="020B0603030302020204" pitchFamily="34" charset="0"/>
            </a:endParaRPr>
          </a:p>
          <a:p>
            <a:endParaRPr lang="en-GB" sz="2000" dirty="0">
              <a:latin typeface="Core Sans C 45 Regular" panose="020B0603030302020204" pitchFamily="34" charset="0"/>
            </a:endParaRPr>
          </a:p>
          <a:p>
            <a:pPr marL="457200" lvl="1" indent="-457200">
              <a:buFont typeface="Arial" panose="020B0604020202020204" pitchFamily="34" charset="0"/>
              <a:buChar char="•"/>
            </a:pPr>
            <a:endParaRPr lang="en-GB" sz="1800" dirty="0">
              <a:latin typeface="Core Sans C 45 Regular" panose="020B06030303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623082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260672-A526-7327-53A9-0AA03AFD55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865A037-C39F-58BC-914E-5ADAA28C6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Partner </a:t>
            </a:r>
            <a:r>
              <a:rPr lang="fr-FR" sz="20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Search</a:t>
            </a:r>
            <a:r>
              <a:rPr lang="fr-FR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Tool 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B13AA4D4-E728-998A-062F-C6BFF3A373A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31141" y="1098511"/>
            <a:ext cx="7981228" cy="2856891"/>
          </a:xfrm>
        </p:spPr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fr-FR" sz="2400" b="1" i="0" u="none" strike="noStrike" kern="1200" cap="none" spc="0" normalizeH="0" baseline="0" noProof="0" dirty="0">
                <a:ln>
                  <a:noFill/>
                </a:ln>
                <a:solidFill>
                  <a:srgbClr val="164194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&gt; Go to the URBACT </a:t>
            </a:r>
            <a:r>
              <a:rPr kumimoji="0" lang="fr-BE" sz="2400" b="1" i="0" u="none" strike="noStrike" kern="1200" cap="none" spc="0" normalizeH="0" baseline="0" noProof="0" dirty="0">
                <a:ln>
                  <a:noFill/>
                </a:ln>
                <a:solidFill>
                  <a:srgbClr val="FF917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  <a:hlinkClick r:id="rId2"/>
              </a:rPr>
              <a:t>Partner </a:t>
            </a:r>
            <a:r>
              <a:rPr kumimoji="0" lang="fr-BE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917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  <a:hlinkClick r:id="rId2"/>
              </a:rPr>
              <a:t>Search</a:t>
            </a:r>
            <a:r>
              <a:rPr kumimoji="0" lang="fr-BE" sz="2400" b="1" i="0" u="none" strike="noStrike" kern="1200" cap="none" spc="0" normalizeH="0" baseline="0" noProof="0" dirty="0">
                <a:ln>
                  <a:noFill/>
                </a:ln>
                <a:solidFill>
                  <a:srgbClr val="FF917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  <a:hlinkClick r:id="rId2"/>
              </a:rPr>
              <a:t> Tool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FF917F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algn="just">
              <a:spcBef>
                <a:spcPts val="0"/>
              </a:spcBef>
            </a:pPr>
            <a:endParaRPr lang="fr-FR" sz="1400" b="0" dirty="0">
              <a:latin typeface="Core Sans C 45 Regular" panose="020B0603030302020204" pitchFamily="34" charset="0"/>
            </a:endParaRP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97E5A275-346B-5C9A-0EA7-3E5B94AA09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141" y="1553720"/>
            <a:ext cx="4589499" cy="22202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422031D-2808-814F-1AAD-85281703F3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58340" y="4044989"/>
            <a:ext cx="3162300" cy="723900"/>
          </a:xfrm>
          <a:prstGeom prst="rect">
            <a:avLst/>
          </a:prstGeom>
          <a:ln w="57150">
            <a:solidFill>
              <a:srgbClr val="FF917F"/>
            </a:solidFill>
          </a:ln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7BA366FC-F300-41BD-42DB-31AD097CB79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4842"/>
          <a:stretch>
            <a:fillRect/>
          </a:stretch>
        </p:blipFill>
        <p:spPr>
          <a:xfrm>
            <a:off x="5358973" y="1553720"/>
            <a:ext cx="3785027" cy="2220264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C9505A2B-6DBA-530C-F8E6-E8D287D30D2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3269" r="9218" b="17922"/>
          <a:stretch>
            <a:fillRect/>
          </a:stretch>
        </p:blipFill>
        <p:spPr>
          <a:xfrm>
            <a:off x="6741195" y="3866606"/>
            <a:ext cx="2315720" cy="48029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AF7BED9-795A-617F-24B1-94E649DB91BB}"/>
              </a:ext>
            </a:extLst>
          </p:cNvPr>
          <p:cNvSpPr/>
          <p:nvPr/>
        </p:nvSpPr>
        <p:spPr>
          <a:xfrm>
            <a:off x="6827519" y="3831287"/>
            <a:ext cx="2229395" cy="515617"/>
          </a:xfrm>
          <a:prstGeom prst="rect">
            <a:avLst/>
          </a:prstGeom>
          <a:noFill/>
          <a:ln w="57150">
            <a:solidFill>
              <a:srgbClr val="FF91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4233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312631F-AB1C-4193-AEAC-5F21EC0D3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SOME HINTS AND TIPS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D0D0C3ED-CC69-4E7D-B576-8D1654CC2F4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75691" y="1055645"/>
            <a:ext cx="8235786" cy="3448039"/>
          </a:xfrm>
        </p:spPr>
        <p:txBody>
          <a:bodyPr/>
          <a:lstStyle/>
          <a:p>
            <a:pPr marL="4572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600" b="0" dirty="0">
                <a:latin typeface="Core Sans C 45 Regular" panose="020B0603030302020204" pitchFamily="34" charset="0"/>
              </a:rPr>
              <a:t>Go carefully through the </a:t>
            </a:r>
            <a:r>
              <a:rPr lang="en-GB" sz="1600" dirty="0">
                <a:latin typeface="Core Sans C 45 Regular" panose="020B0603030302020204" pitchFamily="34" charset="0"/>
              </a:rPr>
              <a:t>application form outline </a:t>
            </a:r>
            <a:r>
              <a:rPr lang="en-GB" sz="1600" b="0" dirty="0">
                <a:latin typeface="Core Sans C 45 Regular" panose="020B0603030302020204" pitchFamily="34" charset="0"/>
              </a:rPr>
              <a:t>document and the </a:t>
            </a:r>
            <a:r>
              <a:rPr lang="en-GB" sz="1600" u="sng" dirty="0">
                <a:latin typeface="Core Sans C 45 Regular" panose="020B0603030302020204" pitchFamily="34" charset="0"/>
              </a:rPr>
              <a:t>eligibility</a:t>
            </a:r>
            <a:r>
              <a:rPr lang="en-GB" sz="1600" b="0" dirty="0">
                <a:latin typeface="Core Sans C 45 Regular" panose="020B0603030302020204" pitchFamily="34" charset="0"/>
              </a:rPr>
              <a:t> &amp; </a:t>
            </a:r>
            <a:r>
              <a:rPr lang="en-GB" sz="1600" u="sng" dirty="0">
                <a:latin typeface="Core Sans C 45 Regular" panose="020B0603030302020204" pitchFamily="34" charset="0"/>
              </a:rPr>
              <a:t>assessment</a:t>
            </a:r>
            <a:r>
              <a:rPr lang="en-GB" sz="1600" b="0" dirty="0">
                <a:latin typeface="Core Sans C 45 Regular" panose="020B0603030302020204" pitchFamily="34" charset="0"/>
              </a:rPr>
              <a:t> </a:t>
            </a:r>
            <a:r>
              <a:rPr lang="en-GB" sz="1600" dirty="0">
                <a:latin typeface="Core Sans C 45 Regular" panose="020B0603030302020204" pitchFamily="34" charset="0"/>
              </a:rPr>
              <a:t>criteria in the Terms of References</a:t>
            </a:r>
            <a:endParaRPr lang="en-GB" sz="1600" b="0" dirty="0">
              <a:latin typeface="Core Sans C 45 Regular" panose="020B0603030302020204" pitchFamily="34" charset="0"/>
            </a:endParaRPr>
          </a:p>
          <a:p>
            <a:pPr marL="4572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600" b="0" dirty="0">
                <a:latin typeface="Core Sans C 45 Regular" panose="020B0603030302020204" pitchFamily="34" charset="0"/>
              </a:rPr>
              <a:t>Check all the aspects for building a </a:t>
            </a:r>
            <a:r>
              <a:rPr lang="en-GB" sz="1600" dirty="0">
                <a:latin typeface="Core Sans C 45 Regular" panose="020B0603030302020204" pitchFamily="34" charset="0"/>
              </a:rPr>
              <a:t>successful proposal</a:t>
            </a:r>
            <a:r>
              <a:rPr lang="en-GB" sz="1600" b="0" dirty="0">
                <a:latin typeface="Core Sans C 45 Regular" panose="020B0603030302020204" pitchFamily="34" charset="0"/>
              </a:rPr>
              <a:t> set out in </a:t>
            </a:r>
            <a:r>
              <a:rPr lang="en-GB" sz="1600" dirty="0">
                <a:latin typeface="Core Sans C 45 Regular" panose="020B0603030302020204" pitchFamily="34" charset="0"/>
              </a:rPr>
              <a:t>the Guide </a:t>
            </a:r>
          </a:p>
          <a:p>
            <a:pPr marL="4572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Core Sans C 45 Regular" panose="020B0603030302020204" pitchFamily="34" charset="0"/>
              </a:rPr>
              <a:t>Consult FAQ at </a:t>
            </a:r>
            <a:r>
              <a:rPr lang="en-GB" sz="1600" dirty="0">
                <a:solidFill>
                  <a:srgbClr val="C60075"/>
                </a:solidFill>
                <a:latin typeface="Core Sans C 45 Regular" panose="020B0603030302020204" pitchFamily="34" charset="0"/>
              </a:rPr>
              <a:t>urbact.eu/get-involved</a:t>
            </a:r>
          </a:p>
          <a:p>
            <a:pPr marL="4572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Core Sans C 45 Regular" panose="020B0603030302020204" pitchFamily="34" charset="0"/>
              </a:rPr>
              <a:t>Cannot find what you are looking for? Contact </a:t>
            </a:r>
            <a:r>
              <a:rPr lang="en-GB" sz="1600" dirty="0">
                <a:solidFill>
                  <a:srgbClr val="C60075"/>
                </a:solidFill>
                <a:latin typeface="Core Sans C 45 Regular" panose="020B0603030302020204" pitchFamily="34" charset="0"/>
                <a:hlinkClick r:id="rId3"/>
              </a:rPr>
              <a:t>AN@urbact.eu</a:t>
            </a:r>
            <a:endParaRPr lang="en-GB" sz="1600" dirty="0">
              <a:solidFill>
                <a:srgbClr val="C60075"/>
              </a:solidFill>
              <a:latin typeface="Core Sans C 45 Regular" panose="020B0603030302020204" pitchFamily="34" charset="0"/>
            </a:endParaRPr>
          </a:p>
          <a:p>
            <a:pPr marL="4572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Core Sans C 45 Regular" panose="020B0603030302020204" pitchFamily="34" charset="0"/>
              </a:rPr>
              <a:t>Contact us </a:t>
            </a:r>
            <a:r>
              <a:rPr lang="en-GB" sz="1600" dirty="0">
                <a:solidFill>
                  <a:srgbClr val="C60075"/>
                </a:solidFill>
                <a:latin typeface="Core Sans C 45 Regular" panose="020B06030303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fabian.massart@uliege.be</a:t>
            </a:r>
            <a:r>
              <a:rPr lang="en-GB" sz="1600" dirty="0">
                <a:solidFill>
                  <a:srgbClr val="C60075"/>
                </a:solidFill>
                <a:latin typeface="Core Sans C 45 Regular" panose="020B0603030302020204" pitchFamily="34" charset="0"/>
              </a:rPr>
              <a:t> </a:t>
            </a:r>
            <a:r>
              <a:rPr lang="en-GB" sz="1600" dirty="0">
                <a:latin typeface="Core Sans C 45 Regular" panose="020B0603030302020204" pitchFamily="34" charset="0"/>
              </a:rPr>
              <a:t>&amp; </a:t>
            </a:r>
            <a:r>
              <a:rPr lang="en-GB" sz="1600" dirty="0">
                <a:solidFill>
                  <a:srgbClr val="C60075"/>
                </a:solidFill>
                <a:latin typeface="Core Sans C 45 Regular" panose="020B06030303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Joachim.Vercruysse@UGent.be</a:t>
            </a:r>
            <a:r>
              <a:rPr lang="en-GB" sz="1600" dirty="0">
                <a:solidFill>
                  <a:srgbClr val="C60075"/>
                </a:solidFill>
                <a:latin typeface="Core Sans C 45 Regular" panose="020B0603030302020204" pitchFamily="34" charset="0"/>
              </a:rPr>
              <a:t> </a:t>
            </a:r>
          </a:p>
          <a:p>
            <a:pPr marL="4572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GB" sz="1600" dirty="0">
              <a:latin typeface="Core Sans C 45 Regular" panose="020B0603030302020204" pitchFamily="34" charset="0"/>
            </a:endParaRPr>
          </a:p>
          <a:p>
            <a:pPr marL="4572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GB" sz="1800" dirty="0">
              <a:latin typeface="Core Sans C 45 Regular" panose="020B0603030302020204" pitchFamily="34" charset="0"/>
            </a:endParaRPr>
          </a:p>
          <a:p>
            <a:pPr marL="4572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C60075"/>
              </a:solidFill>
              <a:latin typeface="Core Sans C 45 Regular" panose="020B0603030302020204" pitchFamily="34" charset="0"/>
            </a:endParaRPr>
          </a:p>
          <a:p>
            <a:pPr marL="4572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GB" dirty="0">
              <a:latin typeface="Core Sans C 45 Regular" panose="020B06030303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679849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020985E-4B7F-4982-A020-31AC30343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JOIN THE NEXT ONLINE INFO SESSIONS!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BFC0B1A9-FA60-447C-8851-2C9510893E5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31141" y="1098511"/>
            <a:ext cx="7981228" cy="2856891"/>
          </a:xfrm>
        </p:spPr>
        <p:txBody>
          <a:bodyPr/>
          <a:lstStyle/>
          <a:p>
            <a:pPr marL="285750" indent="-285750" algn="just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1600" dirty="0">
                <a:latin typeface="Core Sans C 45 Regular" panose="020B0603030302020204" pitchFamily="34" charset="0"/>
              </a:rPr>
              <a:t>12 May 2026 - 10:00 - 11:00 CET: Exchange and learning during the network journey</a:t>
            </a:r>
          </a:p>
          <a:p>
            <a:pPr marL="285750" indent="-285750" algn="just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1600" dirty="0">
                <a:latin typeface="Core Sans C 45 Regular" panose="020B0603030302020204" pitchFamily="34" charset="0"/>
              </a:rPr>
              <a:t>27 May 2026 - 10:00-11:00 CET: Time to submit your application: tech &amp; troubleshooting (for candidate Lead Partners)</a:t>
            </a:r>
          </a:p>
          <a:p>
            <a:pPr marL="285750" indent="-285750" algn="just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1600" dirty="0">
                <a:latin typeface="Core Sans C 45 Regular" panose="020B0603030302020204" pitchFamily="34" charset="0"/>
              </a:rPr>
              <a:t>29 May 2026 – 10.00-11.30 CTE: How to write good applications using storytelling techniques</a:t>
            </a:r>
          </a:p>
          <a:p>
            <a:pPr marL="285750" indent="-285750" algn="just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1600" dirty="0">
                <a:latin typeface="Core Sans C 45 Regular" panose="020B0603030302020204" pitchFamily="34" charset="0"/>
              </a:rPr>
              <a:t>9 June 2026 - 10:00 - 11:00 CET: Final troubleshooting (for candidate Lead Partners) </a:t>
            </a:r>
          </a:p>
          <a:p>
            <a:pPr algn="just">
              <a:spcBef>
                <a:spcPts val="0"/>
              </a:spcBef>
            </a:pPr>
            <a:endParaRPr lang="fr-FR" sz="1400" b="0" dirty="0">
              <a:latin typeface="Core Sans C 45 Regular" panose="020B06030303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82195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D44A993-3BE6-4633-A615-82214F15B26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FF917F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525360" y="1525111"/>
            <a:ext cx="2093278" cy="209327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875A6C-D223-480E-9D8E-3FE497190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963" y="528886"/>
            <a:ext cx="2512073" cy="985315"/>
          </a:xfrm>
        </p:spPr>
        <p:txBody>
          <a:bodyPr anchor="ctr"/>
          <a:lstStyle/>
          <a:p>
            <a:r>
              <a:rPr lang="fr-FR" dirty="0"/>
              <a:t>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51637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3A78F23-1870-9C49-7CE5-9099B32BF4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BE" dirty="0" err="1"/>
              <a:t>Meet</a:t>
            </a:r>
            <a:r>
              <a:rPr lang="fr-BE" dirty="0"/>
              <a:t> </a:t>
            </a:r>
            <a:r>
              <a:rPr lang="fr-BE" dirty="0" err="1"/>
              <a:t>your</a:t>
            </a:r>
            <a:r>
              <a:rPr lang="fr-BE" dirty="0"/>
              <a:t> </a:t>
            </a:r>
            <a:r>
              <a:rPr lang="fr-BE" dirty="0" err="1"/>
              <a:t>partners</a:t>
            </a:r>
            <a:endParaRPr lang="fr-BE" dirty="0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B9AA5E56-2AA5-DEB5-11A8-5115DB65EA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38799404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778CD9-E8CB-8C27-3D85-4C407930D4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4C001C5-E9D7-14C0-E106-0BDAD6293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MEET YOUR PARTNERS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654486F4-4D82-FC34-AD4D-AF9D87DCF7E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31141" y="1098511"/>
            <a:ext cx="7981228" cy="2040929"/>
          </a:xfrm>
        </p:spPr>
        <p:txBody>
          <a:bodyPr/>
          <a:lstStyle/>
          <a:p>
            <a:pPr marL="285750" indent="-285750" algn="just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fr-BE" sz="2000" dirty="0" err="1">
                <a:latin typeface="Core Sans C 45 Regular" panose="020B0603030302020204"/>
              </a:rPr>
              <a:t>Bordershift</a:t>
            </a:r>
            <a:r>
              <a:rPr lang="fr-BE" sz="2000" dirty="0">
                <a:latin typeface="Core Sans C 45 Regular" panose="020B0603030302020204"/>
              </a:rPr>
              <a:t> – City of Joensuu (FI)</a:t>
            </a:r>
          </a:p>
          <a:p>
            <a:pPr algn="just">
              <a:spcAft>
                <a:spcPts val="600"/>
              </a:spcAft>
            </a:pPr>
            <a:r>
              <a:rPr lang="en-US" sz="2000" b="0" dirty="0">
                <a:latin typeface="Core Sans C 45 Regular" panose="020B0603030302020204"/>
              </a:rPr>
              <a:t>Enabling border and peripheral cities to turn local assets into concrete job creation through city‑led coordination, services and partnerships </a:t>
            </a:r>
            <a:endParaRPr lang="fr-BE" sz="2000" b="0" dirty="0">
              <a:latin typeface="Core Sans C 45 Regular" panose="020B0603030302020204"/>
            </a:endParaRPr>
          </a:p>
          <a:p>
            <a:pPr marL="285750" indent="-285750" algn="just">
              <a:spcAft>
                <a:spcPts val="600"/>
              </a:spcAft>
              <a:buFont typeface="Wingdings" panose="05000000000000000000" pitchFamily="2" charset="2"/>
              <a:buChar char="§"/>
            </a:pPr>
            <a:endParaRPr lang="fr-BE" sz="2000" b="0" dirty="0">
              <a:latin typeface="Core Sans C 45 Regular" panose="020B0603030302020204" pitchFamily="34" charset="0"/>
            </a:endParaRPr>
          </a:p>
          <a:p>
            <a:pPr marL="285750" indent="-285750" algn="just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fr-BE" sz="2000" dirty="0" err="1">
                <a:latin typeface="Core Sans C 45 Regular" panose="020B0603030302020204"/>
              </a:rPr>
              <a:t>URBANai</a:t>
            </a:r>
            <a:r>
              <a:rPr lang="fr-BE" sz="2000" dirty="0">
                <a:latin typeface="Core Sans C 45 Regular" panose="020B0603030302020204"/>
              </a:rPr>
              <a:t> – City of Agen (FR)</a:t>
            </a:r>
          </a:p>
          <a:p>
            <a:pPr algn="just">
              <a:spcAft>
                <a:spcPts val="600"/>
              </a:spcAft>
            </a:pPr>
            <a:r>
              <a:rPr lang="en-US" sz="2000" b="0" dirty="0">
                <a:latin typeface="Core Sans C 45 Regular" panose="020B0603030302020204"/>
              </a:rPr>
              <a:t>AI at the service of local authorities in an ethical, inclusive, and transparent way.</a:t>
            </a:r>
            <a:endParaRPr lang="fr-BE" sz="2000" b="0" dirty="0">
              <a:latin typeface="Core Sans C 45 Regular" panose="020B0603030302020204"/>
            </a:endParaRPr>
          </a:p>
          <a:p>
            <a:pPr algn="just">
              <a:spcAft>
                <a:spcPts val="600"/>
              </a:spcAft>
            </a:pPr>
            <a:endParaRPr lang="fr-BE" sz="2000" b="0" dirty="0">
              <a:latin typeface="Core Sans C 45 Regular" panose="020B0603030302020204" pitchFamily="34" charset="0"/>
            </a:endParaRPr>
          </a:p>
          <a:p>
            <a:pPr algn="just">
              <a:spcAft>
                <a:spcPts val="600"/>
              </a:spcAft>
            </a:pPr>
            <a:r>
              <a:rPr lang="fr-BE" sz="2000" b="0" dirty="0">
                <a:latin typeface="Core Sans C 45 Regular" panose="020B0603030302020204" pitchFamily="34" charset="0"/>
              </a:rPr>
              <a:t>And </a:t>
            </a:r>
            <a:r>
              <a:rPr lang="fr-BE" sz="2000" b="0" dirty="0" err="1">
                <a:latin typeface="Core Sans C 45 Regular" panose="020B0603030302020204" pitchFamily="34" charset="0"/>
              </a:rPr>
              <a:t>many</a:t>
            </a:r>
            <a:r>
              <a:rPr lang="fr-BE" sz="2000" b="0" dirty="0">
                <a:latin typeface="Core Sans C 45 Regular" panose="020B0603030302020204" pitchFamily="34" charset="0"/>
              </a:rPr>
              <a:t> </a:t>
            </a:r>
            <a:r>
              <a:rPr lang="fr-BE" sz="2000" b="0" dirty="0" err="1">
                <a:latin typeface="Core Sans C 45 Regular" panose="020B0603030302020204" pitchFamily="34" charset="0"/>
              </a:rPr>
              <a:t>others</a:t>
            </a:r>
            <a:r>
              <a:rPr lang="fr-BE" sz="2000" b="0" dirty="0">
                <a:latin typeface="Core Sans C 45 Regular" panose="020B0603030302020204" pitchFamily="34" charset="0"/>
              </a:rPr>
              <a:t> </a:t>
            </a:r>
            <a:r>
              <a:rPr lang="fr-BE" sz="2000" b="0" dirty="0" err="1">
                <a:latin typeface="Core Sans C 45 Regular" panose="020B0603030302020204" pitchFamily="34" charset="0"/>
              </a:rPr>
              <a:t>here</a:t>
            </a:r>
            <a:r>
              <a:rPr lang="fr-BE" sz="2000" b="0" dirty="0">
                <a:latin typeface="Core Sans C 45 Regular" panose="020B0603030302020204" pitchFamily="34" charset="0"/>
              </a:rPr>
              <a:t> </a:t>
            </a:r>
            <a:r>
              <a:rPr lang="fr-BE" sz="2000" b="0" dirty="0">
                <a:latin typeface="Core Sans C 45 Regular" panose="020B0603030302020204" pitchFamily="34" charset="0"/>
                <a:sym typeface="Wingdings" panose="05000000000000000000" pitchFamily="2" charset="2"/>
              </a:rPr>
              <a:t></a:t>
            </a:r>
            <a:r>
              <a:rPr lang="fr-BE" sz="2000" b="0" dirty="0">
                <a:latin typeface="Core Sans C 45 Regular" panose="020B0603030302020204" pitchFamily="34" charset="0"/>
              </a:rPr>
              <a:t> </a:t>
            </a:r>
            <a:r>
              <a:rPr lang="fr-BE" sz="2000" b="0" dirty="0">
                <a:latin typeface="Core Sans C 45 Regular" panose="020B0603030302020204" pitchFamily="34" charset="0"/>
                <a:hlinkClick r:id="rId2"/>
              </a:rPr>
              <a:t>Partner </a:t>
            </a:r>
            <a:r>
              <a:rPr lang="fr-BE" sz="2000" b="0" dirty="0" err="1">
                <a:latin typeface="Core Sans C 45 Regular" panose="020B0603030302020204" pitchFamily="34" charset="0"/>
                <a:hlinkClick r:id="rId2"/>
              </a:rPr>
              <a:t>Search</a:t>
            </a:r>
            <a:r>
              <a:rPr lang="fr-BE" sz="2000" b="0" dirty="0">
                <a:latin typeface="Core Sans C 45 Regular" panose="020B0603030302020204" pitchFamily="34" charset="0"/>
                <a:hlinkClick r:id="rId2"/>
              </a:rPr>
              <a:t> Tool</a:t>
            </a:r>
            <a:endParaRPr lang="fr-BE" sz="2000" b="0" dirty="0">
              <a:latin typeface="Core Sans C 45 Regular" panose="020B0603030302020204" pitchFamily="34" charset="0"/>
            </a:endParaRPr>
          </a:p>
          <a:p>
            <a:pPr algn="just">
              <a:spcAft>
                <a:spcPts val="600"/>
              </a:spcAft>
            </a:pPr>
            <a:endParaRPr lang="fr-FR" sz="2000" b="0" dirty="0">
              <a:latin typeface="Core Sans C 45 Regular" panose="020B06030303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857948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F21D06-D754-EE6E-60E3-FEAC9DF127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52642AA-2286-39F7-AF52-504FCA7465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BE" dirty="0"/>
              <a:t>More EU </a:t>
            </a:r>
            <a:r>
              <a:rPr lang="fr-BE" dirty="0" err="1"/>
              <a:t>opportunities</a:t>
            </a:r>
            <a:endParaRPr lang="fr-BE" dirty="0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C0EFB99A-04EC-C460-179D-A71040F6ED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BE"/>
          </a:p>
        </p:txBody>
      </p:sp>
    </p:spTree>
    <p:extLst>
      <p:ext uri="{BB962C8B-B14F-4D97-AF65-F5344CB8AC3E}">
        <p14:creationId xmlns:p14="http://schemas.microsoft.com/office/powerpoint/2010/main" val="90876449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80E49E-BC98-F494-15C5-7907480C59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DE7953E-92CD-399E-02E2-A6FACB551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Innovative Actions (EUI)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2B51702E-E5C1-D11F-B3F2-20C91592D53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31141" y="1098511"/>
            <a:ext cx="7981228" cy="2856891"/>
          </a:xfrm>
        </p:spPr>
        <p:txBody>
          <a:bodyPr/>
          <a:lstStyle/>
          <a:p>
            <a:pPr marL="285750" indent="-285750" algn="just">
              <a:lnSpc>
                <a:spcPct val="150000"/>
              </a:lnSpc>
              <a:buBlip>
                <a:blip r:embed="rId3"/>
              </a:buBlip>
            </a:pPr>
            <a:r>
              <a:rPr lang="en-GB" sz="1600" dirty="0">
                <a:solidFill>
                  <a:schemeClr val="tx2"/>
                </a:solidFill>
                <a:latin typeface="Ubuntu Light"/>
                <a:ea typeface="Tahoma"/>
                <a:cs typeface="Tahoma"/>
              </a:rPr>
              <a:t>Until June </a:t>
            </a:r>
            <a:r>
              <a:rPr lang="en-GB" sz="1600" dirty="0">
                <a:solidFill>
                  <a:srgbClr val="1CAF96"/>
                </a:solidFill>
                <a:latin typeface="Ubuntu Light"/>
                <a:ea typeface="Tahoma"/>
                <a:cs typeface="Tahoma"/>
              </a:rPr>
              <a:t>2026</a:t>
            </a:r>
            <a:endParaRPr lang="en-US" sz="1600" dirty="0">
              <a:solidFill>
                <a:srgbClr val="1CAF96"/>
              </a:solidFill>
            </a:endParaRPr>
          </a:p>
          <a:p>
            <a:pPr marL="285750" indent="-285750" algn="just">
              <a:lnSpc>
                <a:spcPct val="150000"/>
              </a:lnSpc>
              <a:buBlip>
                <a:blip r:embed="rId3"/>
              </a:buBlip>
            </a:pPr>
            <a:r>
              <a:rPr lang="en-GB" sz="1600" dirty="0">
                <a:solidFill>
                  <a:schemeClr val="tx2"/>
                </a:solidFill>
                <a:latin typeface="Ubuntu Light"/>
                <a:ea typeface="Tahoma"/>
                <a:cs typeface="Tahoma"/>
              </a:rPr>
              <a:t>Max budget per project: </a:t>
            </a:r>
            <a:r>
              <a:rPr lang="en-GB" sz="1600" dirty="0">
                <a:solidFill>
                  <a:srgbClr val="1CAF96"/>
                </a:solidFill>
                <a:latin typeface="Ubuntu Light"/>
                <a:ea typeface="Tahoma"/>
                <a:cs typeface="Tahoma"/>
              </a:rPr>
              <a:t>EUR 2 million ERDF </a:t>
            </a:r>
            <a:endParaRPr lang="en-GB" sz="1600" dirty="0"/>
          </a:p>
          <a:p>
            <a:pPr marL="285750" indent="-285750" algn="just">
              <a:lnSpc>
                <a:spcPct val="150000"/>
              </a:lnSpc>
              <a:buBlip>
                <a:blip r:embed="rId3"/>
              </a:buBlip>
            </a:pPr>
            <a:r>
              <a:rPr lang="en-GB" sz="1600" dirty="0">
                <a:solidFill>
                  <a:schemeClr val="tx2"/>
                </a:solidFill>
                <a:latin typeface="Ubuntu Light" panose="020B03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Urban innovation requirements: </a:t>
            </a:r>
            <a:r>
              <a:rPr lang="en-GB" sz="1600" dirty="0">
                <a:solidFill>
                  <a:srgbClr val="1CAF96"/>
                </a:solidFill>
                <a:latin typeface="Ubuntu Light" panose="020B03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local innovation</a:t>
            </a:r>
          </a:p>
          <a:p>
            <a:pPr marL="285750" indent="-285750" algn="just">
              <a:lnSpc>
                <a:spcPct val="150000"/>
              </a:lnSpc>
              <a:buBlip>
                <a:blip r:embed="rId3"/>
              </a:buBlip>
            </a:pPr>
            <a:r>
              <a:rPr lang="en-GB" sz="1600" dirty="0">
                <a:solidFill>
                  <a:srgbClr val="1CAF96"/>
                </a:solidFill>
                <a:latin typeface="Ubuntu Light" panose="020B03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Broad</a:t>
            </a:r>
            <a:r>
              <a:rPr lang="en-GB" sz="1600" dirty="0">
                <a:solidFill>
                  <a:schemeClr val="accent2"/>
                </a:solidFill>
                <a:latin typeface="Ubuntu Light" panose="020B03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1600" dirty="0">
                <a:solidFill>
                  <a:schemeClr val="tx2"/>
                </a:solidFill>
                <a:latin typeface="Ubuntu Light" panose="020B03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choice of </a:t>
            </a:r>
            <a:r>
              <a:rPr lang="en-GB" sz="1600" dirty="0">
                <a:solidFill>
                  <a:srgbClr val="1CAF96"/>
                </a:solidFill>
                <a:latin typeface="Ubuntu Light" panose="020B03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thematic focus </a:t>
            </a:r>
          </a:p>
          <a:p>
            <a:pPr marL="285750" indent="-285750" algn="just">
              <a:lnSpc>
                <a:spcPct val="150000"/>
              </a:lnSpc>
              <a:buBlip>
                <a:blip r:embed="rId3"/>
              </a:buBlip>
            </a:pPr>
            <a:r>
              <a:rPr lang="en-GB" sz="1600" dirty="0">
                <a:solidFill>
                  <a:schemeClr val="tx2"/>
                </a:solidFill>
                <a:latin typeface="Ubuntu Light" panose="020B03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timeframe of </a:t>
            </a:r>
            <a:r>
              <a:rPr lang="en-GB" sz="1600" dirty="0">
                <a:solidFill>
                  <a:srgbClr val="1CAF96"/>
                </a:solidFill>
                <a:latin typeface="Ubuntu Light" panose="020B03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 years</a:t>
            </a:r>
          </a:p>
          <a:p>
            <a:pPr marL="285750" indent="-285750" algn="just">
              <a:lnSpc>
                <a:spcPct val="150000"/>
              </a:lnSpc>
              <a:buBlip>
                <a:blip r:embed="rId3"/>
              </a:buBlip>
            </a:pPr>
            <a:r>
              <a:rPr lang="en-GB" sz="1600" dirty="0">
                <a:solidFill>
                  <a:schemeClr val="tx2"/>
                </a:solidFill>
                <a:latin typeface="Ubuntu Light" panose="020B03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Urban Authorities above </a:t>
            </a:r>
            <a:r>
              <a:rPr lang="en-GB" sz="1600" dirty="0">
                <a:solidFill>
                  <a:srgbClr val="1CAF96"/>
                </a:solidFill>
                <a:latin typeface="Ubuntu Light" panose="020B03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25 000 inhabitants </a:t>
            </a:r>
          </a:p>
          <a:p>
            <a:pPr algn="just">
              <a:spcBef>
                <a:spcPts val="0"/>
              </a:spcBef>
            </a:pPr>
            <a:endParaRPr lang="fr-FR" sz="1400" b="0" dirty="0">
              <a:latin typeface="Core Sans C 45 Regular" panose="020B06030303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958686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3C1318-590E-BABD-0811-BEE35BC62B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A0C4AAF-5AA2-277B-AB25-347D3A9F5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Innovative Actions (EUI)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4FEBEC1F-F880-FD27-228C-D8AA6B3052C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31141" y="1098511"/>
            <a:ext cx="7981228" cy="2856891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1600" dirty="0">
                <a:solidFill>
                  <a:schemeClr val="tx2"/>
                </a:solidFill>
                <a:latin typeface="Ubuntu Light"/>
                <a:ea typeface="Tahoma"/>
                <a:cs typeface="Tahoma"/>
              </a:rPr>
              <a:t>Innovative projects can address key urban priorities, aligned with the EU Agenda for Cities:</a:t>
            </a:r>
          </a:p>
          <a:p>
            <a:pPr marL="285750" indent="-285750" algn="just">
              <a:lnSpc>
                <a:spcPct val="150000"/>
              </a:lnSpc>
              <a:buBlip>
                <a:blip r:embed="rId3"/>
              </a:buBlip>
            </a:pPr>
            <a:r>
              <a:rPr lang="en-GB" sz="1600" dirty="0">
                <a:solidFill>
                  <a:schemeClr val="tx2"/>
                </a:solidFill>
                <a:latin typeface="Ubuntu Light"/>
                <a:ea typeface="Tahoma"/>
                <a:cs typeface="Tahoma"/>
              </a:rPr>
              <a:t>💡 Competitiveness, digitalisation &amp; innovation</a:t>
            </a:r>
          </a:p>
          <a:p>
            <a:pPr marL="285750" indent="-285750" algn="just">
              <a:lnSpc>
                <a:spcPct val="150000"/>
              </a:lnSpc>
              <a:buBlip>
                <a:blip r:embed="rId3"/>
              </a:buBlip>
            </a:pPr>
            <a:r>
              <a:rPr lang="en-GB" sz="1600" dirty="0">
                <a:solidFill>
                  <a:schemeClr val="tx2"/>
                </a:solidFill>
                <a:latin typeface="Ubuntu Light"/>
                <a:ea typeface="Tahoma"/>
                <a:cs typeface="Tahoma"/>
              </a:rPr>
              <a:t>🤝 Social inclusion &amp; equality</a:t>
            </a:r>
          </a:p>
          <a:p>
            <a:pPr marL="285750" indent="-285750" algn="just">
              <a:lnSpc>
                <a:spcPct val="150000"/>
              </a:lnSpc>
              <a:buBlip>
                <a:blip r:embed="rId3"/>
              </a:buBlip>
            </a:pPr>
            <a:r>
              <a:rPr lang="en-GB" sz="1600" dirty="0">
                <a:solidFill>
                  <a:schemeClr val="tx2"/>
                </a:solidFill>
                <a:latin typeface="Ubuntu Light"/>
                <a:ea typeface="Tahoma"/>
                <a:cs typeface="Tahoma"/>
              </a:rPr>
              <a:t>🛡️ Security, safety &amp; preparedness</a:t>
            </a:r>
          </a:p>
          <a:p>
            <a:pPr marL="285750" indent="-285750" algn="just">
              <a:lnSpc>
                <a:spcPct val="150000"/>
              </a:lnSpc>
              <a:buBlip>
                <a:blip r:embed="rId3"/>
              </a:buBlip>
            </a:pPr>
            <a:r>
              <a:rPr lang="en-GB" sz="1600" dirty="0">
                <a:solidFill>
                  <a:schemeClr val="tx2"/>
                </a:solidFill>
                <a:latin typeface="Ubuntu Light"/>
                <a:ea typeface="Tahoma"/>
                <a:cs typeface="Tahoma"/>
              </a:rPr>
              <a:t>🏠 Affordable, sustainable housing &amp; buildings</a:t>
            </a:r>
          </a:p>
          <a:p>
            <a:pPr marL="285750" indent="-285750" algn="just">
              <a:lnSpc>
                <a:spcPct val="150000"/>
              </a:lnSpc>
              <a:buBlip>
                <a:blip r:embed="rId3"/>
              </a:buBlip>
            </a:pPr>
            <a:r>
              <a:rPr lang="en-GB" sz="1600" dirty="0">
                <a:solidFill>
                  <a:schemeClr val="tx2"/>
                </a:solidFill>
                <a:latin typeface="Ubuntu Light"/>
                <a:ea typeface="Tahoma"/>
                <a:cs typeface="Tahoma"/>
              </a:rPr>
              <a:t>🌱 Climate action &amp; clean energy</a:t>
            </a:r>
          </a:p>
          <a:p>
            <a:pPr marL="285750" indent="-285750" algn="just">
              <a:lnSpc>
                <a:spcPct val="150000"/>
              </a:lnSpc>
              <a:buBlip>
                <a:blip r:embed="rId3"/>
              </a:buBlip>
            </a:pPr>
            <a:r>
              <a:rPr lang="en-GB" sz="1600" dirty="0">
                <a:solidFill>
                  <a:schemeClr val="tx2"/>
                </a:solidFill>
                <a:latin typeface="Ubuntu Light"/>
                <a:ea typeface="Tahoma"/>
                <a:cs typeface="Tahoma"/>
              </a:rPr>
              <a:t>🚲 Mobility</a:t>
            </a:r>
          </a:p>
          <a:p>
            <a:pPr algn="just">
              <a:spcBef>
                <a:spcPts val="0"/>
              </a:spcBef>
            </a:pPr>
            <a:endParaRPr lang="fr-FR" sz="1400" b="0" dirty="0">
              <a:latin typeface="Core Sans C 45 Regular" panose="020B06030303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591713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DD8FC2-3BFA-6DA7-1EA7-0E248A3AE7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C0302C1-A0C7-B749-6663-F0ECE42D4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20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Capacity</a:t>
            </a:r>
            <a:r>
              <a:rPr lang="fr-FR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Building </a:t>
            </a:r>
            <a:r>
              <a:rPr lang="fr-FR" sz="20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opportunities</a:t>
            </a:r>
            <a:r>
              <a:rPr lang="fr-FR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(EUI)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1290C9BC-DE5C-292F-27AB-641974A663C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31141" y="1098511"/>
            <a:ext cx="7981228" cy="2856891"/>
          </a:xfrm>
        </p:spPr>
        <p:txBody>
          <a:bodyPr/>
          <a:lstStyle/>
          <a:p>
            <a:pPr marL="285750" indent="-285750" algn="just">
              <a:lnSpc>
                <a:spcPct val="150000"/>
              </a:lnSpc>
              <a:buBlip>
                <a:blip r:embed="rId3"/>
              </a:buBlip>
            </a:pPr>
            <a:r>
              <a:rPr lang="en-GB" sz="1600" dirty="0">
                <a:solidFill>
                  <a:srgbClr val="0C114D"/>
                </a:solidFill>
                <a:latin typeface="Ubuntu" panose="020B050403060203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City-to-city exchanges </a:t>
            </a:r>
            <a:r>
              <a:rPr lang="en-GB" sz="1600" dirty="0">
                <a:solidFill>
                  <a:srgbClr val="0C114D"/>
                </a:solidFill>
                <a:latin typeface="Ubuntu" panose="020B05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 continuously open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solidFill>
                  <a:srgbClr val="0C114D"/>
                </a:solidFill>
                <a:latin typeface="Ubuntu" panose="020B05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Brings together </a:t>
            </a:r>
            <a:r>
              <a:rPr lang="en-GB" sz="1600" dirty="0">
                <a:solidFill>
                  <a:srgbClr val="1CAF96"/>
                </a:solidFill>
                <a:latin typeface="Ubuntu" panose="020B05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city facing a specific problem </a:t>
            </a:r>
            <a:r>
              <a:rPr lang="en-GB" sz="1600" dirty="0">
                <a:solidFill>
                  <a:srgbClr val="0C114D"/>
                </a:solidFill>
                <a:latin typeface="Ubuntu" panose="020B05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related to sustainable urban development and </a:t>
            </a:r>
            <a:r>
              <a:rPr lang="en-GB" sz="1600" dirty="0">
                <a:solidFill>
                  <a:srgbClr val="1CAF96"/>
                </a:solidFill>
                <a:latin typeface="Ubuntu" panose="020B05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another 1-2 cities</a:t>
            </a:r>
            <a:r>
              <a:rPr lang="en-GB" sz="1600" dirty="0">
                <a:solidFill>
                  <a:srgbClr val="0C114D"/>
                </a:solidFill>
                <a:latin typeface="Ubuntu" panose="020B05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1600" dirty="0">
                <a:solidFill>
                  <a:srgbClr val="1CAF96"/>
                </a:solidFill>
                <a:latin typeface="Ubuntu" panose="020B05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 expertise </a:t>
            </a:r>
            <a:r>
              <a:rPr lang="en-GB" sz="1600" dirty="0">
                <a:solidFill>
                  <a:srgbClr val="0C114D"/>
                </a:solidFill>
                <a:latin typeface="Ubuntu" panose="020B05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help tackle this challenge </a:t>
            </a:r>
          </a:p>
          <a:p>
            <a:pPr algn="just">
              <a:lnSpc>
                <a:spcPct val="150000"/>
              </a:lnSpc>
            </a:pPr>
            <a:endParaRPr lang="en-GB" sz="1600" dirty="0">
              <a:solidFill>
                <a:srgbClr val="0C114D"/>
              </a:solidFill>
              <a:latin typeface="Ubuntu" panose="020B0504030602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 algn="just">
              <a:lnSpc>
                <a:spcPct val="150000"/>
              </a:lnSpc>
              <a:buBlip>
                <a:blip r:embed="rId3"/>
              </a:buBlip>
            </a:pPr>
            <a:r>
              <a:rPr lang="en-GB" sz="1600" dirty="0">
                <a:solidFill>
                  <a:srgbClr val="0C114D"/>
                </a:solidFill>
                <a:latin typeface="Ubuntu" panose="020B0504030602030204" pitchFamily="34" charset="0"/>
                <a:ea typeface="Tahoma" panose="020B0604030504040204" pitchFamily="34" charset="0"/>
                <a:cs typeface="Tahoma" panose="020B0604030504040204" pitchFamily="34" charset="0"/>
                <a:hlinkClick r:id="rId5"/>
              </a:rPr>
              <a:t>Peer Reviews </a:t>
            </a:r>
            <a:r>
              <a:rPr lang="en-GB" sz="1600" dirty="0">
                <a:solidFill>
                  <a:srgbClr val="0C114D"/>
                </a:solidFill>
                <a:latin typeface="Ubuntu" panose="020B05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 </a:t>
            </a:r>
            <a:r>
              <a:rPr lang="fr-BE" sz="1600" dirty="0" err="1">
                <a:solidFill>
                  <a:srgbClr val="0C114D"/>
                </a:solidFill>
                <a:latin typeface="Ubuntu" panose="020B05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two</a:t>
            </a:r>
            <a:r>
              <a:rPr lang="fr-BE" sz="1600" dirty="0">
                <a:solidFill>
                  <a:srgbClr val="0C114D"/>
                </a:solidFill>
                <a:latin typeface="Ubuntu" panose="020B05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calls per </a:t>
            </a:r>
            <a:r>
              <a:rPr lang="fr-BE" sz="1600" dirty="0" err="1">
                <a:solidFill>
                  <a:srgbClr val="0C114D"/>
                </a:solidFill>
                <a:latin typeface="Ubuntu" panose="020B05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year</a:t>
            </a:r>
            <a:endParaRPr lang="en-GB" sz="1600" dirty="0">
              <a:solidFill>
                <a:srgbClr val="0C114D"/>
              </a:solidFill>
              <a:latin typeface="Ubuntu" panose="020B0504030602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rgbClr val="0C114D"/>
                </a:solidFill>
                <a:latin typeface="Ubuntu" panose="020B05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Cities come together for a 2-day event to </a:t>
            </a:r>
            <a:r>
              <a:rPr lang="en-US" sz="1600" dirty="0">
                <a:solidFill>
                  <a:srgbClr val="1CAF96"/>
                </a:solidFill>
                <a:latin typeface="Ubuntu" panose="020B05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solve challenges related to SUD strategies</a:t>
            </a:r>
            <a:r>
              <a:rPr lang="en-US" sz="1600" dirty="0">
                <a:solidFill>
                  <a:srgbClr val="0C114D"/>
                </a:solidFill>
                <a:latin typeface="Ubuntu" panose="020B05040306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(those financed through art.11 ERDF)</a:t>
            </a:r>
          </a:p>
          <a:p>
            <a:pPr algn="just">
              <a:spcBef>
                <a:spcPts val="0"/>
              </a:spcBef>
            </a:pPr>
            <a:endParaRPr lang="fr-FR" sz="1400" b="0" dirty="0">
              <a:latin typeface="Core Sans C 45 Regular" panose="020B06030303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334939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70702433"/>
      </p:ext>
    </p:extLst>
  </p:cSld>
  <p:clrMapOvr>
    <a:masterClrMapping/>
  </p:clrMapOvr>
</p:sld>
</file>

<file path=ppt/theme/theme1.xml><?xml version="1.0" encoding="utf-8"?>
<a:theme xmlns:a="http://schemas.openxmlformats.org/drawingml/2006/main" name="URBACT">
  <a:themeElements>
    <a:clrScheme name="Thème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hème 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ème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rbact-Identity-GabaritPPT-220930-VB" id="{C0B8035D-F93B-2045-80A6-22C0ABA821C4}" vid="{7CCFB6F0-B4A0-9842-A836-2F2760CB3EC4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8C3B106D97A6745A7E0FA09F4317C08" ma:contentTypeVersion="11" ma:contentTypeDescription="Crée un document." ma:contentTypeScope="" ma:versionID="53d0ce0827a33be7555e99bcd31427d5">
  <xsd:schema xmlns:xsd="http://www.w3.org/2001/XMLSchema" xmlns:xs="http://www.w3.org/2001/XMLSchema" xmlns:p="http://schemas.microsoft.com/office/2006/metadata/properties" xmlns:ns2="f994dce8-73ab-487d-9b27-e0f3f970401e" xmlns:ns3="099d1f85-dfd5-468d-898b-2f69383a66f0" targetNamespace="http://schemas.microsoft.com/office/2006/metadata/properties" ma:root="true" ma:fieldsID="eb09eb507ee9f6b5f20a940f6111b35d" ns2:_="" ns3:_="">
    <xsd:import namespace="f994dce8-73ab-487d-9b27-e0f3f970401e"/>
    <xsd:import namespace="099d1f85-dfd5-468d-898b-2f69383a66f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94dce8-73ab-487d-9b27-e0f3f970401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Balises d’images" ma:readOnly="false" ma:fieldId="{5cf76f15-5ced-4ddc-b409-7134ff3c332f}" ma:taxonomyMulti="true" ma:sspId="4434ded7-6e41-4000-8be6-3d063d771b3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99d1f85-dfd5-468d-898b-2f69383a66f0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411f2f81-f800-4420-917e-bc24aefb1867}" ma:internalName="TaxCatchAll" ma:showField="CatchAllData" ma:web="099d1f85-dfd5-468d-898b-2f69383a66f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099d1f85-dfd5-468d-898b-2f69383a66f0" xsi:nil="true"/>
    <lcf76f155ced4ddcb4097134ff3c332f xmlns="f994dce8-73ab-487d-9b27-e0f3f970401e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91E2245D-BEE3-4D6C-AA04-B10D5825B30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26CB00B-8654-41FA-A0A7-1331F974EA6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94dce8-73ab-487d-9b27-e0f3f970401e"/>
    <ds:schemaRef ds:uri="099d1f85-dfd5-468d-898b-2f69383a66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5F7D0CB-9C3D-4CB2-8C6C-C92F9DADDD49}">
  <ds:schemaRefs>
    <ds:schemaRef ds:uri="http://schemas.openxmlformats.org/package/2006/metadata/core-properties"/>
    <ds:schemaRef ds:uri="http://purl.org/dc/dcmitype/"/>
    <ds:schemaRef ds:uri="http://schemas.microsoft.com/office/2006/metadata/properties"/>
    <ds:schemaRef ds:uri="http://www.w3.org/XML/1998/namespace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purl.org/dc/terms/"/>
    <ds:schemaRef ds:uri="099d1f85-dfd5-468d-898b-2f69383a66f0"/>
    <ds:schemaRef ds:uri="f994dce8-73ab-487d-9b27-e0f3f970401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Urbact-Identity-GabaritPPT-220930-VB</Template>
  <TotalTime>0</TotalTime>
  <Words>2228</Words>
  <Application>Microsoft Office PowerPoint</Application>
  <PresentationFormat>Affichage à l'écran (16:9)</PresentationFormat>
  <Paragraphs>309</Paragraphs>
  <Slides>41</Slides>
  <Notes>25</Notes>
  <HiddenSlides>0</HiddenSlides>
  <MMClips>1</MMClips>
  <ScaleCrop>false</ScaleCrop>
  <HeadingPairs>
    <vt:vector size="8" baseType="variant">
      <vt:variant>
        <vt:lpstr>Polices utilisées</vt:lpstr>
      </vt:variant>
      <vt:variant>
        <vt:i4>9</vt:i4>
      </vt:variant>
      <vt:variant>
        <vt:lpstr>Thème</vt:lpstr>
      </vt:variant>
      <vt:variant>
        <vt:i4>1</vt:i4>
      </vt:variant>
      <vt:variant>
        <vt:lpstr>Serveurs OLE incorporés</vt:lpstr>
      </vt:variant>
      <vt:variant>
        <vt:i4>1</vt:i4>
      </vt:variant>
      <vt:variant>
        <vt:lpstr>Titres des diapositives</vt:lpstr>
      </vt:variant>
      <vt:variant>
        <vt:i4>41</vt:i4>
      </vt:variant>
    </vt:vector>
  </HeadingPairs>
  <TitlesOfParts>
    <vt:vector size="52" baseType="lpstr">
      <vt:lpstr>.PingFang SC Regular</vt:lpstr>
      <vt:lpstr>Adelle Sans Extrabold</vt:lpstr>
      <vt:lpstr>Arial</vt:lpstr>
      <vt:lpstr>Calibri</vt:lpstr>
      <vt:lpstr>Century Gothic</vt:lpstr>
      <vt:lpstr>Core Sans C 45 Regular</vt:lpstr>
      <vt:lpstr>Ubuntu</vt:lpstr>
      <vt:lpstr>Ubuntu Light</vt:lpstr>
      <vt:lpstr>Wingdings</vt:lpstr>
      <vt:lpstr>URBACT</vt:lpstr>
      <vt:lpstr>Document</vt:lpstr>
      <vt:lpstr>Présentation PowerPoint</vt:lpstr>
      <vt:lpstr>National URBACT Point representatives</vt:lpstr>
      <vt:lpstr>Agenda</vt:lpstr>
      <vt:lpstr>Présentation PowerPoint</vt:lpstr>
      <vt:lpstr>Présentation PowerPoint</vt:lpstr>
      <vt:lpstr>Présentation PowerPoint</vt:lpstr>
      <vt:lpstr>Présentation PowerPoint</vt:lpstr>
      <vt:lpstr>What is an Action Network</vt:lpstr>
      <vt:lpstr>Présentation PowerPoint</vt:lpstr>
      <vt:lpstr>Présentation PowerPoint</vt:lpstr>
      <vt:lpstr>ACTION NETWORK: 30-MONTH 3-STAGE JOURNEY</vt:lpstr>
      <vt:lpstr>NETWORK DELIVERABLES</vt:lpstr>
      <vt:lpstr>The Call for Action Networks  in a nutshell</vt:lpstr>
      <vt:lpstr>Présentation PowerPoint</vt:lpstr>
      <vt:lpstr>CALL FOR ACTION NETWORKS – MAIN FEATURES</vt:lpstr>
      <vt:lpstr>SPECIFIC FEATURES OF URBACT ACTION NETWORKS</vt:lpstr>
      <vt:lpstr>ELIGIBLE BENEFICIARIES</vt:lpstr>
      <vt:lpstr>PARTNERSHIP - ELIGIBILITY REQUIREMENTS</vt:lpstr>
      <vt:lpstr>ASSESSMENT CRITERIA (as set out in the Terms of Reference)</vt:lpstr>
      <vt:lpstr>BUDGET &amp; EXPERTISE</vt:lpstr>
      <vt:lpstr>Présentation PowerPoint</vt:lpstr>
      <vt:lpstr>EXPERTISE SUPPORT</vt:lpstr>
      <vt:lpstr>LEAD EXPERT SELECTION</vt:lpstr>
      <vt:lpstr>Co-financing rates</vt:lpstr>
      <vt:lpstr>Regional co-financing</vt:lpstr>
      <vt:lpstr>TIMELINE</vt:lpstr>
      <vt:lpstr>CALL FOR ACTION NETWORKS TIMELINE</vt:lpstr>
      <vt:lpstr>SUBMISSION PROCEDURE   (Lead partner’s responsibility)</vt:lpstr>
      <vt:lpstr>Next Steps/ What to do now?</vt:lpstr>
      <vt:lpstr>WHERE TO START WITH THE APPLICATION?</vt:lpstr>
      <vt:lpstr>Partner Search Tool </vt:lpstr>
      <vt:lpstr>SOME HINTS AND TIPS</vt:lpstr>
      <vt:lpstr>JOIN THE NEXT ONLINE INFO SESSIONS!</vt:lpstr>
      <vt:lpstr>Questions?</vt:lpstr>
      <vt:lpstr>Meet your partners</vt:lpstr>
      <vt:lpstr>MEET YOUR PARTNERS</vt:lpstr>
      <vt:lpstr>More EU opportunities</vt:lpstr>
      <vt:lpstr>Innovative Actions (EUI)</vt:lpstr>
      <vt:lpstr>Innovative Actions (EUI)</vt:lpstr>
      <vt:lpstr>Capacity Building opportunities (EUI)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URBACT</dc:creator>
  <cp:lastModifiedBy>Massart Fabian</cp:lastModifiedBy>
  <cp:revision>398</cp:revision>
  <dcterms:created xsi:type="dcterms:W3CDTF">2022-10-05T12:52:45Z</dcterms:created>
  <dcterms:modified xsi:type="dcterms:W3CDTF">2026-04-17T10:01:15Z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0x010100F8C3B106D97A6745A7E0FA09F4317C08</vt:lpwstr>
  </property>
  <property fmtid="{D5CDD505-2E9C-101B-9397-08002B2CF9AE}" pid="3" name="MediaServiceImageTags">
    <vt:lpwstr/>
  </property>
</Properties>
</file>